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9A5680-687F-4CD6-9CEC-0D0B01FB4CA1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4A51EB-DB41-4DD6-BAC3-1B561C6A738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Мультимедийные 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206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Программные средства мультимедиа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5173" y="1340768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Cредства</a:t>
            </a:r>
            <a:r>
              <a:rPr lang="ru-RU" b="1" dirty="0" smtClean="0"/>
              <a:t> создания мультимедийных приложений: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редакторы видеоизображений;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профессиональные графические редакторы;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средства для записи, создания и редактирования звуковой информации, позволяющие подготавливать звуковые файлы для включения в программы, изменять амплитуду сигнала, наложить или убрать фон, вырезать или вставить блоки данных на каком-то временном отрезке;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программы для манипуляции с сегментами изображений, изменения цвета, палитры;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программы для реализации гипертекстов и др. 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5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solidFill>
                  <a:srgbClr val="FF0000"/>
                </a:solidFill>
              </a:rPr>
              <a:t>Технологии мультимедиа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Компьютерная графика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Анимация</a:t>
            </a:r>
            <a:r>
              <a:rPr lang="ru-RU" sz="1800" smtClean="0"/>
              <a:t> — воспроизведение последовательности картинок, создающее впечатление движущегося изображения.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Трёхмерная (3D) графика</a:t>
            </a:r>
            <a:r>
              <a:rPr lang="ru-RU" sz="1800" smtClean="0"/>
              <a:t> — графика, создаваемая с помощью изображений, имеющих не только длину и ширину, но и глубину.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Музыка MIDI</a:t>
            </a:r>
            <a:r>
              <a:rPr lang="ru-RU" sz="1800" smtClean="0"/>
              <a:t> (Musical Instrument Digital Interface, цифровой интерфейс музыкальных инструментов) — стандарт, позволяющий подсоединять к компьютеру цифровые музыкальные инструменты, используемые при сочинении и записи музыки.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Звуковые эффекты</a:t>
            </a:r>
            <a:r>
              <a:rPr lang="ru-RU" sz="1800" smtClean="0"/>
              <a:t> — сохранение в цифровом виде звучания музыкальных инструментов, звуков природы или музыкальных фрагментов, созданных на компьютере, либо записаных и оцифрованых.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Видеозахват</a:t>
            </a:r>
            <a:r>
              <a:rPr lang="ru-RU" sz="1800" smtClean="0"/>
              <a:t> — "захват" и "заморозка" в цифровом виде отдельных видеокадров.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800" b="1" smtClean="0"/>
              <a:t>Виртуальная реальность</a:t>
            </a:r>
            <a:r>
              <a:rPr lang="ru-RU" sz="1800" smtClean="0"/>
              <a:t> (Virtual Reality, VR). Слово "виртуальный" означает "действующий и проявляющий себя как настоящий".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56624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Средства создания 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мультимедийного приложения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80000"/>
              </a:lnSpc>
            </a:pPr>
            <a:endParaRPr lang="ru-RU" sz="2000" dirty="0" smtClean="0"/>
          </a:p>
          <a:p>
            <a:pPr marL="38100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Можно условно разделить на три группы: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специализированные программы, предназначенные для быстрой подготовки определенных типов мультимедийных приложений (презентаций, публикаций в </a:t>
            </a:r>
            <a:r>
              <a:rPr lang="ru-RU" sz="2000" b="1" dirty="0" err="1" smtClean="0"/>
              <a:t>Internet</a:t>
            </a:r>
            <a:r>
              <a:rPr lang="ru-RU" sz="2000" b="1" dirty="0" smtClean="0"/>
              <a:t>) (экономия средств и времени, но мы проигрываем в эффективности работы программы);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авторские средства разработки (специализированные инструментальные средства для создания мультимедийных приложений) (Некоторые авторские программы недешевы. Кроме того, вы сталкиваетесь с необходимостью овладения специальными приемами для работы с ними и целым рядом ограничений, хотя и тут можно найти выход из положения.);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языки программирования (сложно и трудоемко).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4713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solidFill>
                  <a:srgbClr val="FF0000"/>
                </a:solidFill>
              </a:rPr>
              <a:t>Возможности мультимедиа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980728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200" b="1" dirty="0" smtClean="0"/>
              <a:t>возможность хранения большого объема самой разной информации на одном носителе ;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200" b="1" dirty="0" smtClean="0"/>
              <a:t>возможность увеличения (детализации) на экране изображения или его наиболее интересных фрагментов, иногда в двадцатикратном увеличении при сохранении качества изображения. Это особенно важно для презентации произведений искусства и уникальных исторических документов;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200" b="1" dirty="0" smtClean="0"/>
              <a:t> </a:t>
            </a:r>
            <a:r>
              <a:rPr lang="ru-RU" sz="2200" b="1" dirty="0"/>
              <a:t>возможность сравнения изображения и обработки его разнообразными программными средствами с научно- исследовательскими или познавательными целями;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200" b="1" dirty="0" smtClean="0"/>
              <a:t>возможность </a:t>
            </a:r>
            <a:r>
              <a:rPr lang="ru-RU" sz="2200" b="1" dirty="0"/>
              <a:t>выделения в сопровождающем изображение текстовом или другом визуальном материале "горячих слов (областей)", по которым осуществляется немедленное получение справочной или любой другой пояснительной (в том числе визуальной) информации (технологии гипертекста и гипермедиа); </a:t>
            </a:r>
          </a:p>
        </p:txBody>
      </p:sp>
    </p:spTree>
    <p:extLst>
      <p:ext uri="{BB962C8B-B14F-4D97-AF65-F5344CB8AC3E}">
        <p14:creationId xmlns:p14="http://schemas.microsoft.com/office/powerpoint/2010/main" val="1796492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solidFill>
                  <a:srgbClr val="FF0000"/>
                </a:solidFill>
              </a:rPr>
              <a:t>Возможности мультимедиа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1181" y="1052736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533400">
              <a:spcBef>
                <a:spcPts val="0"/>
              </a:spcBef>
              <a:buFont typeface="Wingdings" pitchFamily="2" charset="2"/>
              <a:buNone/>
            </a:pPr>
            <a:r>
              <a:rPr lang="ru-RU" dirty="0" smtClean="0"/>
              <a:t>5. </a:t>
            </a:r>
            <a:r>
              <a:rPr lang="ru-RU" sz="2200" b="1" dirty="0" smtClean="0"/>
              <a:t>возможность осуществления непрерывного музыкального или любого другого </a:t>
            </a:r>
            <a:r>
              <a:rPr lang="ru-RU" sz="2200" b="1" dirty="0" err="1" smtClean="0"/>
              <a:t>аудиосопровождения</a:t>
            </a:r>
            <a:r>
              <a:rPr lang="ru-RU" sz="2200" b="1" dirty="0" smtClean="0"/>
              <a:t>, соответствующего статичному или динамичному визуальному ряду; </a:t>
            </a:r>
          </a:p>
          <a:p>
            <a:pPr marL="0" indent="-533400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dirty="0" smtClean="0"/>
              <a:t>6. возможность использования видеофрагментов из фильмов, видеозаписей и т.д., функции "стоп-кадра", покадрового "пролистывания" видеозаписи;</a:t>
            </a:r>
          </a:p>
          <a:p>
            <a:pPr marL="0" indent="-533400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dirty="0"/>
              <a:t>7. возможность включения в содержание диска баз данных, методик обработки образов, анимации (к примеру, сопровождение рассказа о композиции картины графической анимационной демонстрацией геометрических построений ее композиции) и т.д.; </a:t>
            </a:r>
          </a:p>
          <a:p>
            <a:pPr marL="0" indent="-533400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dirty="0"/>
              <a:t>8. возможность подключения к глобальной сети </a:t>
            </a:r>
            <a:r>
              <a:rPr lang="ru-RU" sz="2200" b="1" dirty="0" err="1"/>
              <a:t>Internet</a:t>
            </a:r>
            <a:r>
              <a:rPr lang="ru-RU" sz="2200" b="1" dirty="0"/>
              <a:t>; </a:t>
            </a:r>
          </a:p>
          <a:p>
            <a:pPr marL="0" indent="-533400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dirty="0"/>
              <a:t>9. возможность работы с различными приложениями (текстовыми, графическими и звуковыми редакторами, картографической информацией); </a:t>
            </a:r>
          </a:p>
          <a:p>
            <a:pPr marL="533400" indent="-533400">
              <a:buFont typeface="Wingdings" pitchFamily="2" charset="2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012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solidFill>
                  <a:srgbClr val="FF0000"/>
                </a:solidFill>
              </a:rPr>
              <a:t>Возможности мультимедиа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5911" y="1052736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10. возможность создания собственных "галерей" (выборок) из представляемой в продукте информации (режим "карман" или "мои пометки");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11. возможность "запоминания пройденного пути" и создания "закладок" на заинтересовавшей экранной "странице";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12. возможность </a:t>
            </a:r>
            <a:r>
              <a:rPr lang="ru-RU" b="1" dirty="0"/>
              <a:t>автоматического просмотра всего содержания продукта ("слайд-шоу") или создания анимированного и озвученного "путеводителя-гида" по продукту ("говорящей и показывающей инструкции пользователя"); включение в состав продукта игровых компонентов с информационными составляющими;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/>
              <a:t>13. возможность "свободной" навигации по информации и выхода в основное меню (укрупненное содержание), на полное оглавление или вовсе из программы в любой точке продукта.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598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Основные цели применения продуктов, созданных в мультимедиа технологиях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dirty="0" smtClean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 b="1" dirty="0" smtClean="0"/>
              <a:t>Популяризаторская и развлекательная (CD используются в качестве домашних библиотек по искусству или литературе).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 b="1" dirty="0" smtClean="0"/>
              <a:t>Научно-просветительская или образовательная (используются в качестве методических пособий).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800" b="1" dirty="0" smtClean="0"/>
              <a:t>Научно-исследовательская - в музеях и архивах и т.д. (используются в качестве одного из наиболее совершенных носителей и "хранилищ" информации).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6713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531" y="2967335"/>
            <a:ext cx="8662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01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0467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altLang="ja-JP" b="1" dirty="0" smtClean="0">
                <a:solidFill>
                  <a:srgbClr val="FF0000"/>
                </a:solidFill>
              </a:rPr>
              <a:t>Термин "мультимедиа"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" pitchFamily="2" charset="2"/>
              <a:buNone/>
            </a:pPr>
            <a:r>
              <a:rPr lang="ru-RU" altLang="ja-JP" sz="4400" b="1" dirty="0" smtClean="0"/>
              <a:t>образован из слов </a:t>
            </a:r>
            <a:r>
              <a:rPr lang="ru-RU" altLang="ja-JP" sz="4400" b="1" u="sng" dirty="0" smtClean="0"/>
              <a:t>"мульти" </a:t>
            </a:r>
            <a:r>
              <a:rPr lang="ru-RU" altLang="ja-JP" sz="4400" b="1" dirty="0" smtClean="0"/>
              <a:t>— много, и </a:t>
            </a:r>
            <a:r>
              <a:rPr lang="ru-RU" altLang="ja-JP" sz="4400" b="1" u="sng" dirty="0" smtClean="0"/>
              <a:t>"медиа" </a:t>
            </a:r>
            <a:r>
              <a:rPr lang="ru-RU" altLang="ja-JP" sz="4400" b="1" dirty="0" smtClean="0"/>
              <a:t>— среда, носитель, средства сообщения, и в первом приближении его можно перевести как "</a:t>
            </a:r>
            <a:r>
              <a:rPr lang="ru-RU" altLang="ja-JP" sz="4400" b="1" dirty="0" err="1" smtClean="0"/>
              <a:t>многосредность</a:t>
            </a:r>
            <a:r>
              <a:rPr lang="ru-RU" altLang="ja-JP" sz="4400" b="1" dirty="0" smtClean="0"/>
              <a:t>"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14694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Несколько определений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понятия «мультимедиа»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3810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Мультимедиа – это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технология, описывающая порядок разработки, функционирования и применения средств обработки информации разных типов;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информационный ресурс, созданный на основе технологий обработки и представления информации разных типов;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компьютерное программное обеспечение, функционирование которого связано с обработкой и представлением информации разных типов;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компьютерное аппаратное обеспечение, с помощью которого становится возможной работа с информацией разных типов; 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b="1" dirty="0" smtClean="0"/>
              <a:t>особый обобщающий вид информации, которая объединяет в себе как традиционную статическую визуальную (текст, графику), так и динамическую информацию разных типов (речь, музыку, видео фрагменты, анимацию и т.п.).</a:t>
            </a:r>
          </a:p>
          <a:p>
            <a:pPr marL="381000" indent="-381000">
              <a:lnSpc>
                <a:spcPct val="8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7797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Технологии мультимедиа позволяют объединять многие виды информации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Wingdings" pitchFamily="2" charset="2"/>
              <a:buNone/>
            </a:pPr>
            <a:r>
              <a:rPr lang="ru-RU" sz="2800" b="1" dirty="0" smtClean="0"/>
              <a:t>Это позволяет с помощью компьютера представлять информацию в различных формах, таких как:</a:t>
            </a:r>
          </a:p>
          <a:p>
            <a:r>
              <a:rPr lang="ru-RU" sz="2800" b="1" dirty="0" smtClean="0"/>
              <a:t>изображения, включая отсканированные фотографии, чертежи, карты и слайды; </a:t>
            </a:r>
          </a:p>
          <a:p>
            <a:r>
              <a:rPr lang="ru-RU" sz="2800" b="1" dirty="0" smtClean="0"/>
              <a:t>звукозаписи голоса, звуковые эффекты и музыка; </a:t>
            </a:r>
          </a:p>
          <a:p>
            <a:r>
              <a:rPr lang="ru-RU" sz="2800" b="1" dirty="0" smtClean="0"/>
              <a:t>видео, сложные видеоэффекты; </a:t>
            </a:r>
          </a:p>
          <a:p>
            <a:r>
              <a:rPr lang="ru-RU" sz="2800" b="1" dirty="0" smtClean="0"/>
              <a:t>анимации и анимационное имитирование.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4196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Области применения мультимедиа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4435" y="1417638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Tx/>
              <a:buAutoNum type="arabicPeriod"/>
            </a:pPr>
            <a:r>
              <a:rPr lang="ru-RU" sz="2800" b="1" dirty="0" smtClean="0"/>
              <a:t>Обучение с использованием компьютерных технологий</a:t>
            </a:r>
            <a:r>
              <a:rPr lang="ru-RU" b="1" dirty="0" smtClean="0"/>
              <a:t> </a:t>
            </a:r>
          </a:p>
          <a:p>
            <a:pPr marL="533400" indent="-533400">
              <a:buFontTx/>
              <a:buNone/>
            </a:pPr>
            <a:r>
              <a:rPr lang="ru-RU" sz="2000" b="1" dirty="0" smtClean="0"/>
              <a:t>(</a:t>
            </a:r>
            <a:r>
              <a:rPr lang="ru-RU" sz="2000" b="1" i="1" dirty="0" smtClean="0"/>
              <a:t>Примечание.</a:t>
            </a:r>
            <a:r>
              <a:rPr lang="ru-RU" sz="2000" b="1" dirty="0" smtClean="0"/>
              <a:t> Специальными исследованиями установлено, что из услышанного в памяти остается только четверть, из увиденного — треть, при комбинированном воздействии зрения и слуха — 50%, а если вовлечь учащегося в активные действия в процессе изучения при помощи мультимедийных приложений — 75%)</a:t>
            </a:r>
          </a:p>
          <a:p>
            <a:pPr marL="533400" indent="-533400">
              <a:buFontTx/>
              <a:buNone/>
            </a:pPr>
            <a:r>
              <a:rPr lang="ru-RU" sz="2800" b="1" dirty="0" smtClean="0"/>
              <a:t>2.</a:t>
            </a:r>
            <a:r>
              <a:rPr lang="ru-RU" b="1" dirty="0" smtClean="0"/>
              <a:t> </a:t>
            </a:r>
            <a:r>
              <a:rPr lang="ru-RU" sz="2800" b="1" dirty="0" smtClean="0"/>
              <a:t>Информационная и рекламная служба</a:t>
            </a:r>
          </a:p>
          <a:p>
            <a:pPr marL="533400" indent="-533400">
              <a:buFontTx/>
              <a:buNone/>
            </a:pPr>
            <a:r>
              <a:rPr lang="ru-RU" sz="2800" b="1" dirty="0" smtClean="0"/>
              <a:t>3. Развлечения, игры, системы виртуальной реальности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4422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Компоненты мультимедиа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Wingdings" pitchFamily="2" charset="2"/>
              <a:buNone/>
            </a:pPr>
            <a:r>
              <a:rPr lang="ru-RU" sz="4400" b="1" dirty="0" smtClean="0"/>
              <a:t>Технологию мультимедиа составляют две основные компоненты — </a:t>
            </a:r>
            <a:r>
              <a:rPr lang="ru-RU" sz="4400" b="1" u="sng" dirty="0" smtClean="0"/>
              <a:t>аппаратная и программная.</a:t>
            </a:r>
            <a:endParaRPr lang="ru-RU" sz="4400" b="1" u="sng" dirty="0"/>
          </a:p>
        </p:txBody>
      </p:sp>
    </p:spTree>
    <p:extLst>
      <p:ext uri="{BB962C8B-B14F-4D97-AF65-F5344CB8AC3E}">
        <p14:creationId xmlns:p14="http://schemas.microsoft.com/office/powerpoint/2010/main" val="2741774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Аппаратные средства мультимедиа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200" b="1" i="1" u="sng" dirty="0" smtClean="0"/>
              <a:t>Основные </a:t>
            </a:r>
          </a:p>
          <a:p>
            <a:pPr algn="ctr">
              <a:lnSpc>
                <a:spcPct val="90000"/>
              </a:lnSpc>
            </a:pPr>
            <a:r>
              <a:rPr lang="ru-RU" sz="3200" b="1" dirty="0" smtClean="0"/>
              <a:t>компьютер с высокопроизводительным процессором, оперативной памятью от 64 Мбайт, винчестерским накопителем ёмкостью от 40 Гбайт, манипуляторами, мультимедиа-монитором со встроенными стереодинамиками и видеоадаптером SVGA.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69476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Аппаратные средства мультимедиа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6549" y="1268760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 i="1" u="sng" dirty="0" smtClean="0"/>
              <a:t>Специальные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приводы CD-ROM и </a:t>
            </a:r>
            <a:r>
              <a:rPr lang="en-US" b="1" dirty="0" smtClean="0"/>
              <a:t>DVD-ROM</a:t>
            </a:r>
            <a:endParaRPr lang="ru-RU" b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TV-тюнеры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графические акселераторы (ускорители), в том числе, для поддержки трёхмерной графики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платы </a:t>
            </a:r>
            <a:r>
              <a:rPr lang="ru-RU" b="1" dirty="0" err="1" smtClean="0"/>
              <a:t>видеовоспроизведения</a:t>
            </a:r>
            <a:endParaRPr lang="ru-RU" b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устройства для ввода видеопоследовательностей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звуковые платы с установленными микшерами и музыкальными синтезаторами, воспроизводящими звучание реальных музыкальных инструментов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акустические системы с наушниками или динамиками и др. </a:t>
            </a:r>
          </a:p>
          <a:p>
            <a:pPr>
              <a:lnSpc>
                <a:spcPct val="8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356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Программные средства мультимедиа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542" y="1417638"/>
            <a:ext cx="8229600" cy="45339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1. Мультимедийные приложения: 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энциклопедии,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интерактивные курсы обучения по всевозможным предметам,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игры и развлечения,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работа с Интернет,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тренажёры,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средства торговой рекламы,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электронные презентации,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информационные киоски, установленные в общественных местах и предоставляющие различную информацию, и др.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321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</TotalTime>
  <Words>1095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Мультимедийные технологии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Мультимедийные технологии</dc:title>
  <dc:creator>bguor</dc:creator>
  <cp:lastModifiedBy>bguor</cp:lastModifiedBy>
  <cp:revision>2</cp:revision>
  <dcterms:created xsi:type="dcterms:W3CDTF">2017-06-07T07:19:22Z</dcterms:created>
  <dcterms:modified xsi:type="dcterms:W3CDTF">2017-06-07T08:14:45Z</dcterms:modified>
</cp:coreProperties>
</file>