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6" r:id="rId2"/>
    <p:sldId id="257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259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1664E6-FDD0-4F80-9E75-83C9F61D390A}">
          <p14:sldIdLst>
            <p14:sldId id="286"/>
            <p14:sldId id="257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0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8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7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9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7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28.04.2017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55904" cy="36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ndantino script" pitchFamily="2" charset="0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342" y="908720"/>
            <a:ext cx="844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материалы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АГРЕССИВНОЕ       ПОВЕДЕНИЕ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" y="1052736"/>
            <a:ext cx="3216678" cy="54529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87679" y="2420887"/>
            <a:ext cx="5941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Признаки </a:t>
            </a:r>
            <a:r>
              <a:rPr lang="ru-RU" sz="2400" b="1" dirty="0">
                <a:solidFill>
                  <a:prstClr val="black"/>
                </a:solidFill>
              </a:rPr>
              <a:t>агрессивного поведения</a:t>
            </a:r>
            <a:r>
              <a:rPr lang="ru-RU" sz="2400" b="1" dirty="0" smtClean="0">
                <a:solidFill>
                  <a:prstClr val="black"/>
                </a:solidFill>
              </a:rPr>
              <a:t>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092" y="10527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Агрессия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smtClean="0"/>
              <a:t>стремление, проявляющееся </a:t>
            </a:r>
          </a:p>
          <a:p>
            <a:pPr algn="r"/>
            <a:r>
              <a:rPr lang="ru-RU" sz="2400" dirty="0" smtClean="0"/>
              <a:t>в желании подчинить себе </a:t>
            </a:r>
            <a:r>
              <a:rPr lang="ru-RU" sz="2400" dirty="0"/>
              <a:t>других </a:t>
            </a:r>
            <a:endParaRPr lang="ru-RU" sz="2400" dirty="0" smtClean="0"/>
          </a:p>
          <a:p>
            <a:pPr algn="r"/>
            <a:r>
              <a:rPr lang="ru-RU" sz="2400" dirty="0" smtClean="0"/>
              <a:t>либо </a:t>
            </a:r>
            <a:r>
              <a:rPr lang="ru-RU" sz="2400" dirty="0"/>
              <a:t>доминировать </a:t>
            </a:r>
            <a:r>
              <a:rPr lang="ru-RU" sz="2400" dirty="0" smtClean="0"/>
              <a:t>над </a:t>
            </a:r>
            <a:r>
              <a:rPr lang="ru-RU" sz="2400" dirty="0"/>
              <a:t>ними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924944"/>
            <a:ext cx="575367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выраженное стремление к доминированию над людьми и использованию их в своих </a:t>
            </a:r>
            <a:r>
              <a:rPr lang="ru-RU" sz="2400" dirty="0" smtClean="0">
                <a:solidFill>
                  <a:prstClr val="black"/>
                </a:solidFill>
              </a:rPr>
              <a:t>целях</a:t>
            </a:r>
          </a:p>
          <a:p>
            <a:pPr lvl="0"/>
            <a:endParaRPr lang="ru-RU" sz="1000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склонность </a:t>
            </a:r>
            <a:r>
              <a:rPr lang="ru-RU" sz="2400" dirty="0">
                <a:solidFill>
                  <a:prstClr val="black"/>
                </a:solidFill>
              </a:rPr>
              <a:t>к </a:t>
            </a:r>
            <a:r>
              <a:rPr lang="ru-RU" sz="2400" dirty="0" smtClean="0">
                <a:solidFill>
                  <a:prstClr val="black"/>
                </a:solidFill>
              </a:rPr>
              <a:t>разрушению</a:t>
            </a:r>
          </a:p>
          <a:p>
            <a:pPr lvl="0"/>
            <a:endParaRPr lang="ru-RU" sz="1000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направленность на причинение вреда окружающим </a:t>
            </a:r>
            <a:r>
              <a:rPr lang="ru-RU" sz="2400" dirty="0" smtClean="0">
                <a:solidFill>
                  <a:prstClr val="black"/>
                </a:solidFill>
              </a:rPr>
              <a:t>людям</a:t>
            </a:r>
          </a:p>
          <a:p>
            <a:pPr lvl="0"/>
            <a:endParaRPr lang="ru-RU" sz="1000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склонность к насилию (причинению боли).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112474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Агрессивно-асоциальное поведение </a:t>
            </a:r>
            <a:r>
              <a:rPr lang="ru-RU" sz="2400" dirty="0"/>
              <a:t>непременно включает </a:t>
            </a:r>
            <a:r>
              <a:rPr lang="ru-RU" sz="2400" b="1" dirty="0"/>
              <a:t>насилие</a:t>
            </a:r>
            <a:r>
              <a:rPr lang="ru-RU" sz="2400" dirty="0"/>
              <a:t> — вербальные (словесные) или физические действия, причиняющие боль.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АГРЕССИВНОЕ       ПОВЕДЕНИЕ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291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Оно </a:t>
            </a:r>
            <a:r>
              <a:rPr lang="ru-RU" sz="2400" dirty="0">
                <a:solidFill>
                  <a:prstClr val="black"/>
                </a:solidFill>
              </a:rPr>
              <a:t>протекает на фоне негативных </a:t>
            </a:r>
            <a:r>
              <a:rPr lang="ru-RU" sz="2400" dirty="0" smtClean="0">
                <a:solidFill>
                  <a:prstClr val="black"/>
                </a:solidFill>
              </a:rPr>
              <a:t>эмоций: злость</a:t>
            </a:r>
            <a:r>
              <a:rPr lang="ru-RU" sz="2400" dirty="0">
                <a:solidFill>
                  <a:prstClr val="black"/>
                </a:solidFill>
              </a:rPr>
              <a:t>, ярость, </a:t>
            </a:r>
            <a:r>
              <a:rPr lang="ru-RU" sz="2400" dirty="0" smtClean="0">
                <a:solidFill>
                  <a:prstClr val="black"/>
                </a:solidFill>
              </a:rPr>
              <a:t>садизм и вызывает </a:t>
            </a:r>
            <a:r>
              <a:rPr lang="ru-RU" sz="2400" dirty="0">
                <a:solidFill>
                  <a:prstClr val="black"/>
                </a:solidFill>
              </a:rPr>
              <a:t>негативные переживания жертвы (страх, унижение).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580" y="40770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Это поведение направляется агрессивными мотивами — разрушить, устранить, использовать, навредить.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ДЕЛИНКВЕНТНОЕ        ПОВЕДЕНИЕ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894" y="105273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Делинквентное</a:t>
            </a:r>
            <a:r>
              <a:rPr lang="ru-RU" sz="2400" b="1" dirty="0">
                <a:solidFill>
                  <a:srgbClr val="C00000"/>
                </a:solidFill>
              </a:rPr>
              <a:t> (противоправное, антиобщественное)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поведение (от лат. </a:t>
            </a:r>
            <a:r>
              <a:rPr lang="ru-RU" sz="2400" b="1" dirty="0" err="1"/>
              <a:t>delinquens</a:t>
            </a:r>
            <a:r>
              <a:rPr lang="ru-RU" sz="2400" dirty="0"/>
              <a:t> — провинность) — это </a:t>
            </a:r>
            <a:r>
              <a:rPr lang="ru-RU" sz="2400" dirty="0" smtClean="0"/>
              <a:t>действия, </a:t>
            </a:r>
            <a:r>
              <a:rPr lang="ru-RU" sz="2400" dirty="0"/>
              <a:t>отклоняющиеся от установленных в </a:t>
            </a:r>
            <a:r>
              <a:rPr lang="ru-RU" sz="2400" dirty="0" smtClean="0"/>
              <a:t>обществе законов</a:t>
            </a:r>
            <a:r>
              <a:rPr lang="ru-RU" sz="2400" dirty="0"/>
              <a:t>, угрожающие благополучию других людей или социальному порядку и уголовно </a:t>
            </a:r>
            <a:r>
              <a:rPr lang="ru-RU" sz="2400" dirty="0" smtClean="0"/>
              <a:t>наказуемые.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12976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Основной </a:t>
            </a:r>
            <a:r>
              <a:rPr lang="ru-RU" sz="2000" i="1" dirty="0"/>
              <a:t>функцией любого государства является создание законов и осуществление контроля за их исполнением, поэтому в отличие от иных </a:t>
            </a:r>
            <a:r>
              <a:rPr lang="ru-RU" sz="2000" i="1" dirty="0" smtClean="0"/>
              <a:t>видов, </a:t>
            </a:r>
            <a:r>
              <a:rPr lang="ru-RU" sz="2000" i="1" dirty="0" err="1"/>
              <a:t>делинквентное</a:t>
            </a:r>
            <a:r>
              <a:rPr lang="ru-RU" sz="2000" i="1" dirty="0"/>
              <a:t> поведение регулируется специальными социальными институтами: </a:t>
            </a:r>
            <a:r>
              <a:rPr lang="ru-RU" sz="2000" b="1" i="1" dirty="0"/>
              <a:t>судами, следственными органами, местами лишения свободы</a:t>
            </a:r>
            <a:r>
              <a:rPr lang="ru-RU" sz="2000" i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833467" cy="38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Глава 9.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 § 32 стр. 225-229. Определения. Вопросы в конце параграфа.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2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467544" y="3645024"/>
            <a:ext cx="82465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3200" i="1" dirty="0" smtClean="0"/>
              <a:t>Понятие </a:t>
            </a:r>
            <a:r>
              <a:rPr lang="ru-RU" sz="3200" i="1" dirty="0"/>
              <a:t>отклоняющегося (девиантного) </a:t>
            </a:r>
            <a:r>
              <a:rPr lang="ru-RU" sz="3200" i="1" dirty="0" smtClean="0"/>
              <a:t>поведения.</a:t>
            </a:r>
            <a:endParaRPr lang="ru-RU" sz="3200" dirty="0"/>
          </a:p>
          <a:p>
            <a:pPr marL="514350" lvl="0" indent="-514350">
              <a:buAutoNum type="arabicPeriod"/>
            </a:pPr>
            <a:r>
              <a:rPr lang="ru-RU" sz="3200" i="1" dirty="0" smtClean="0"/>
              <a:t>Понятие </a:t>
            </a:r>
            <a:r>
              <a:rPr lang="ru-RU" sz="3200" i="1" dirty="0" err="1"/>
              <a:t>делинквентного</a:t>
            </a:r>
            <a:r>
              <a:rPr lang="ru-RU" sz="3200" i="1" dirty="0"/>
              <a:t> поведения и его отличия от девиации.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916" y="980728"/>
            <a:ext cx="8352928" cy="21236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</a:rPr>
              <a:t>ОТКЛОНЯЮЩЕЕСЯ И ПРОТИВОПРАВНОЕ ПОВЕДЕНИЕ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6518245" y="4386808"/>
            <a:ext cx="0" cy="219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>
            <a:off x="4648065" y="2708920"/>
            <a:ext cx="1440160" cy="576064"/>
          </a:xfrm>
          <a:prstGeom prst="downArrow">
            <a:avLst>
              <a:gd name="adj1" fmla="val 50000"/>
              <a:gd name="adj2" fmla="val 48531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43608" y="2708920"/>
            <a:ext cx="1440160" cy="576064"/>
          </a:xfrm>
          <a:prstGeom prst="downArrow">
            <a:avLst>
              <a:gd name="adj1" fmla="val 50000"/>
              <a:gd name="adj2" fmla="val 48531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63688" y="4077072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ОТКЛОНЯЮЩЕЕСЯ         ПОВЕДЕНИЕ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3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Социологи называют отклоняющееся поведение </a:t>
            </a:r>
            <a:r>
              <a:rPr lang="ru-RU" sz="2400" b="1" dirty="0" err="1" smtClean="0"/>
              <a:t>девиантным</a:t>
            </a:r>
            <a:r>
              <a:rPr lang="ru-RU" sz="2400" dirty="0" smtClean="0"/>
              <a:t> (лат. </a:t>
            </a:r>
            <a:r>
              <a:rPr lang="ru-RU" sz="2400" dirty="0" err="1" smtClean="0"/>
              <a:t>deviatio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smtClean="0"/>
              <a:t>отклонение)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581128"/>
            <a:ext cx="288032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ДЕЛИНКВЕНТНОЕ ПОВЕДЕНИЕ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1681" y="4590256"/>
            <a:ext cx="2296422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ДЕВИАНТНОЕ ПОВЕДЕНИЕ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2236952"/>
            <a:ext cx="5991944" cy="543976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ЛЮДЕЙ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284984"/>
            <a:ext cx="223224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НОРМ И ПРАВИЛ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0765" y="3313348"/>
            <a:ext cx="278474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НЕСОБЛЮДЕНИЕ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 И ПРАВИЛ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581128"/>
            <a:ext cx="223224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КОНФОРМНОЕ ПОВЕДЕНИЕ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89235" y="4401108"/>
            <a:ext cx="0" cy="2049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89235" y="4386808"/>
            <a:ext cx="23290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32533" y="411307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46" y="1239812"/>
            <a:ext cx="2227014" cy="3475807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843808" y="538395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Действия</a:t>
            </a:r>
            <a:r>
              <a:rPr lang="ru-RU" sz="1600" i="1" dirty="0"/>
              <a:t>, которые не соответствуют </a:t>
            </a:r>
            <a:r>
              <a:rPr lang="ru-RU" sz="1600" i="1" dirty="0" smtClean="0"/>
              <a:t>нормам. Могут быть позитивными или негативными</a:t>
            </a:r>
            <a:endParaRPr lang="ru-RU" sz="1600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5382344"/>
            <a:ext cx="2160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Действия, полностью соответствующее ожиданиям других</a:t>
            </a:r>
            <a:endParaRPr lang="ru-RU" sz="1600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724128" y="5382344"/>
            <a:ext cx="2880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Антиобщественное </a:t>
            </a:r>
            <a:r>
              <a:rPr lang="ru-RU" sz="1600" i="1" dirty="0"/>
              <a:t>противоправное </a:t>
            </a:r>
            <a:r>
              <a:rPr lang="ru-RU" sz="1600" i="1" dirty="0" smtClean="0"/>
              <a:t>поведение, наносящие </a:t>
            </a:r>
            <a:r>
              <a:rPr lang="ru-RU" sz="1600" i="1" dirty="0"/>
              <a:t>вред </a:t>
            </a:r>
            <a:r>
              <a:rPr lang="ru-RU" sz="1600" i="1" dirty="0" smtClean="0"/>
              <a:t>обществу</a:t>
            </a:r>
            <a:r>
              <a:rPr lang="ru-RU" sz="16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8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268760"/>
            <a:ext cx="385192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Негативная </a:t>
            </a:r>
            <a:r>
              <a:rPr lang="ru-RU" b="1" dirty="0"/>
              <a:t>девиация</a:t>
            </a:r>
            <a:r>
              <a:rPr lang="ru-RU" dirty="0"/>
              <a:t> - представляет </a:t>
            </a:r>
            <a:r>
              <a:rPr lang="ru-RU" dirty="0" smtClean="0"/>
              <a:t>поведенческие </a:t>
            </a:r>
            <a:r>
              <a:rPr lang="ru-RU" dirty="0"/>
              <a:t>отклонения, которые вызывают у большинства людей реакцию неодобрения или осуждения.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Это может быть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терроризм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вандализм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предательство, жестокое обращение с животными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и т. д.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ОТКЛОНЯЮЩЕЕСЯ         ПОВЕДЕНИЕ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396044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Позитивная девиация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-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поведение</a:t>
            </a:r>
            <a:r>
              <a:rPr lang="ru-RU" dirty="0">
                <a:solidFill>
                  <a:prstClr val="black"/>
                </a:solidFill>
              </a:rPr>
              <a:t>, которое хотя и воспринимается многими как необычное, </a:t>
            </a:r>
            <a:r>
              <a:rPr lang="ru-RU" dirty="0" smtClean="0">
                <a:solidFill>
                  <a:prstClr val="black"/>
                </a:solidFill>
              </a:rPr>
              <a:t>или даже </a:t>
            </a:r>
            <a:r>
              <a:rPr lang="ru-RU" dirty="0">
                <a:solidFill>
                  <a:prstClr val="black"/>
                </a:solidFill>
              </a:rPr>
              <a:t>как «ненормальное», </a:t>
            </a: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то же время </a:t>
            </a:r>
            <a:r>
              <a:rPr lang="ru-RU" dirty="0" smtClean="0">
                <a:solidFill>
                  <a:prstClr val="black"/>
                </a:solidFill>
              </a:rPr>
              <a:t>не </a:t>
            </a:r>
            <a:r>
              <a:rPr lang="ru-RU" dirty="0">
                <a:solidFill>
                  <a:prstClr val="black"/>
                </a:solidFill>
              </a:rPr>
              <a:t>вызывает неодобрения.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>
                <a:solidFill>
                  <a:prstClr val="black"/>
                </a:solidFill>
              </a:rPr>
              <a:t>могут быть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героические поступки, самопожертвование, преданность, усердие </a:t>
            </a:r>
            <a:r>
              <a:rPr lang="ru-RU" dirty="0">
                <a:solidFill>
                  <a:prstClr val="black"/>
                </a:solidFill>
              </a:rPr>
              <a:t>и т. д.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46" y="3717032"/>
            <a:ext cx="5132940" cy="30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002" y="1196752"/>
            <a:ext cx="8497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Пьянство</a:t>
            </a:r>
            <a:r>
              <a:rPr lang="ru-RU" sz="2800" dirty="0"/>
              <a:t> </a:t>
            </a:r>
            <a:r>
              <a:rPr lang="ru-RU" sz="2800" dirty="0" smtClean="0"/>
              <a:t>- неумеренное </a:t>
            </a:r>
            <a:r>
              <a:rPr lang="ru-RU" sz="2800" dirty="0"/>
              <a:t>потребление спиртных </a:t>
            </a:r>
            <a:r>
              <a:rPr lang="ru-RU" sz="2800" dirty="0" smtClean="0"/>
              <a:t>напитков.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890386"/>
            <a:ext cx="7088063" cy="39870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532" y="211369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Алкоголизм</a:t>
            </a:r>
            <a:r>
              <a:rPr lang="ru-RU" sz="2800" dirty="0" smtClean="0">
                <a:solidFill>
                  <a:prstClr val="black"/>
                </a:solidFill>
              </a:rPr>
              <a:t> - болезненное </a:t>
            </a:r>
            <a:r>
              <a:rPr lang="ru-RU" sz="2800" dirty="0">
                <a:solidFill>
                  <a:prstClr val="black"/>
                </a:solidFill>
              </a:rPr>
              <a:t>влечение к </a:t>
            </a:r>
            <a:r>
              <a:rPr lang="ru-RU" sz="2800" dirty="0" smtClean="0">
                <a:solidFill>
                  <a:prstClr val="black"/>
                </a:solidFill>
              </a:rPr>
              <a:t>алкоголю.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003" y="2636912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Несут </a:t>
            </a:r>
            <a:r>
              <a:rPr lang="ru-RU" sz="2400" i="1" dirty="0">
                <a:solidFill>
                  <a:prstClr val="black"/>
                </a:solidFill>
              </a:rPr>
              <a:t>огромный вред всем людям. </a:t>
            </a:r>
            <a:r>
              <a:rPr lang="ru-RU" sz="2400" i="1" dirty="0" smtClean="0">
                <a:solidFill>
                  <a:prstClr val="black"/>
                </a:solidFill>
              </a:rPr>
              <a:t>Угрожают </a:t>
            </a:r>
            <a:r>
              <a:rPr lang="ru-RU" sz="2400" i="1" dirty="0">
                <a:solidFill>
                  <a:prstClr val="black"/>
                </a:solidFill>
              </a:rPr>
              <a:t>здоровью пьющего </a:t>
            </a:r>
            <a:r>
              <a:rPr lang="ru-RU" sz="2400" i="1" dirty="0" smtClean="0">
                <a:solidFill>
                  <a:prstClr val="black"/>
                </a:solidFill>
              </a:rPr>
              <a:t>и </a:t>
            </a:r>
            <a:r>
              <a:rPr lang="ru-RU" sz="2400" i="1" dirty="0">
                <a:solidFill>
                  <a:prstClr val="black"/>
                </a:solidFill>
              </a:rPr>
              <a:t>разрушают </a:t>
            </a:r>
            <a:r>
              <a:rPr lang="ru-RU" sz="2400" i="1" dirty="0" smtClean="0">
                <a:solidFill>
                  <a:prstClr val="black"/>
                </a:solidFill>
              </a:rPr>
              <a:t>его личность, семью. Ведут </a:t>
            </a:r>
            <a:r>
              <a:rPr lang="ru-RU" sz="2400" i="1" dirty="0">
                <a:solidFill>
                  <a:prstClr val="black"/>
                </a:solidFill>
              </a:rPr>
              <a:t>к несчастным случаям, преступлениям, </a:t>
            </a:r>
            <a:endParaRPr lang="ru-RU" sz="2400" i="1" dirty="0" smtClean="0">
              <a:solidFill>
                <a:prstClr val="black"/>
              </a:solidFill>
            </a:endParaRPr>
          </a:p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ухудшению</a:t>
            </a:r>
          </a:p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благосостояния.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ВИДЫ       ДЕВИАЦИИ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20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ВИДЫ       ДЕВИАЦИИ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9"/>
          <a:stretch/>
        </p:blipFill>
        <p:spPr>
          <a:xfrm>
            <a:off x="1763689" y="1727841"/>
            <a:ext cx="7380312" cy="5130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92333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Наркомания</a:t>
            </a:r>
            <a:r>
              <a:rPr lang="ru-RU" sz="2400" dirty="0" smtClean="0"/>
              <a:t> - болезненное </a:t>
            </a:r>
            <a:r>
              <a:rPr lang="ru-RU" sz="2400" dirty="0"/>
              <a:t>влечение к разного рода наркотикам — болеутоляющим, снотворным, веселящим или дурманящим веществам.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074" y="2348880"/>
            <a:ext cx="3682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Ведет к преступлениям, глубокому </a:t>
            </a:r>
          </a:p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физическому </a:t>
            </a:r>
            <a:r>
              <a:rPr lang="ru-RU" sz="2400" i="1" dirty="0">
                <a:solidFill>
                  <a:prstClr val="black"/>
                </a:solidFill>
              </a:rPr>
              <a:t>и </a:t>
            </a:r>
            <a:r>
              <a:rPr lang="ru-RU" sz="2400" i="1" dirty="0" smtClean="0">
                <a:solidFill>
                  <a:prstClr val="black"/>
                </a:solidFill>
              </a:rPr>
              <a:t>психическому истощению, деградации </a:t>
            </a:r>
          </a:p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личности</a:t>
            </a:r>
            <a:r>
              <a:rPr lang="ru-RU" sz="2400" i="1" dirty="0">
                <a:solidFill>
                  <a:prstClr val="black"/>
                </a:solidFill>
              </a:rPr>
              <a:t>. </a:t>
            </a:r>
            <a:endParaRPr lang="ru-RU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" y="125812"/>
            <a:ext cx="9134822" cy="67321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556" y="836712"/>
            <a:ext cx="8702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Курение</a:t>
            </a:r>
            <a:r>
              <a:rPr lang="ru-RU" sz="2400" b="1" dirty="0" smtClean="0"/>
              <a:t> </a:t>
            </a:r>
            <a:r>
              <a:rPr lang="ru-RU" sz="2400" dirty="0" smtClean="0"/>
              <a:t>– вредная привычка, связанная с употреблением табака.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ОТКЛОНЯЮЩЕЕСЯ         ПОВЕДЕНИЕ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29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Курение </a:t>
            </a:r>
            <a:r>
              <a:rPr lang="ru-RU" sz="2400" i="1" dirty="0">
                <a:solidFill>
                  <a:schemeClr val="bg1"/>
                </a:solidFill>
              </a:rPr>
              <a:t>вызывает 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много </a:t>
            </a:r>
            <a:r>
              <a:rPr lang="ru-RU" sz="2400" i="1" dirty="0">
                <a:solidFill>
                  <a:schemeClr val="bg1"/>
                </a:solidFill>
              </a:rPr>
              <a:t>опасных заболеваний, которые часто приводят к тяжелым последствиям и даже смерти. 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5"/>
            <a:ext cx="9144000" cy="540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ВИДЫ       ДЕВИАЦИИ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40743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Вместе с тем люди подчас субъективны и резки в оценках и склонны «навешивать ярлыки» на всех, кто не вписывается в их представления о норме. Поэтому в </a:t>
            </a:r>
            <a:r>
              <a:rPr lang="ru-RU" sz="2400" dirty="0" err="1"/>
              <a:t>девиантах</a:t>
            </a:r>
            <a:r>
              <a:rPr lang="ru-RU" sz="2400" dirty="0"/>
              <a:t> у части общества могут оказаться обыкновенные «моржи» </a:t>
            </a:r>
            <a:r>
              <a:rPr lang="ru-RU" sz="2400" dirty="0" smtClean="0"/>
              <a:t>и </a:t>
            </a:r>
            <a:r>
              <a:rPr lang="ru-RU" sz="2400" dirty="0"/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val="2639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32" y="1988839"/>
            <a:ext cx="2860605" cy="4464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ПРЧИНЫ       ДЕВИАЦИИ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165" y="126876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Причины девиантного поведения социологи </a:t>
            </a:r>
            <a:r>
              <a:rPr lang="ru-RU" sz="2400" b="1" dirty="0" smtClean="0">
                <a:solidFill>
                  <a:srgbClr val="C00000"/>
                </a:solidFill>
              </a:rPr>
              <a:t>видят </a:t>
            </a:r>
            <a:r>
              <a:rPr lang="ru-RU" sz="2400" b="1" dirty="0">
                <a:solidFill>
                  <a:srgbClr val="C00000"/>
                </a:solidFill>
              </a:rPr>
              <a:t>в самых разных направлениях: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98539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Blip>
                <a:blip r:embed="rId5"/>
              </a:buBlip>
            </a:pPr>
            <a:r>
              <a:rPr lang="ru-RU" sz="2400" dirty="0" smtClean="0"/>
              <a:t>эгоизм</a:t>
            </a:r>
            <a:r>
              <a:rPr lang="ru-RU" sz="2400" dirty="0"/>
              <a:t>, </a:t>
            </a:r>
            <a:r>
              <a:rPr lang="ru-RU" sz="2400" dirty="0" smtClean="0"/>
              <a:t>зависть, чрезмерная </a:t>
            </a:r>
            <a:r>
              <a:rPr lang="ru-RU" sz="2400" dirty="0"/>
              <a:t>тяга к удовлетворению своих желаний, стремление выделиться, </a:t>
            </a:r>
            <a:r>
              <a:rPr lang="ru-RU" sz="2400" dirty="0" smtClean="0"/>
              <a:t>и </a:t>
            </a:r>
            <a:r>
              <a:rPr lang="ru-RU" sz="2400" dirty="0"/>
              <a:t>т.д</a:t>
            </a:r>
            <a:r>
              <a:rPr lang="ru-RU" sz="2400" dirty="0" smtClean="0"/>
              <a:t>.</a:t>
            </a:r>
          </a:p>
          <a:p>
            <a:pPr lvl="1"/>
            <a:endParaRPr lang="ru-RU" sz="2400" dirty="0"/>
          </a:p>
          <a:p>
            <a:pPr marL="800100" lvl="1" indent="-342900">
              <a:buBlip>
                <a:blip r:embed="rId5"/>
              </a:buBlip>
            </a:pPr>
            <a:r>
              <a:rPr lang="ru-RU" sz="2400" dirty="0" smtClean="0"/>
              <a:t>генетическая предрасположенность, </a:t>
            </a:r>
            <a:r>
              <a:rPr lang="ru-RU" sz="2400" dirty="0"/>
              <a:t>умственные дефекты, психопатия и </a:t>
            </a:r>
            <a:r>
              <a:rPr lang="ru-RU" sz="2400" dirty="0" smtClean="0"/>
              <a:t>т.д.</a:t>
            </a:r>
          </a:p>
          <a:p>
            <a:pPr lvl="1"/>
            <a:endParaRPr lang="ru-RU" sz="2400" dirty="0"/>
          </a:p>
          <a:p>
            <a:pPr marL="800100" lvl="1" indent="-342900">
              <a:buBlip>
                <a:blip r:embed="rId5"/>
              </a:buBlip>
            </a:pPr>
            <a:r>
              <a:rPr lang="ru-RU" sz="2400" dirty="0" smtClean="0"/>
              <a:t>не надлежащее воспитание</a:t>
            </a:r>
            <a:r>
              <a:rPr lang="ru-RU" sz="2400" dirty="0"/>
              <a:t>, образование, человеческое </a:t>
            </a:r>
            <a:r>
              <a:rPr lang="ru-RU" sz="2400" dirty="0" smtClean="0"/>
              <a:t>окружение и </a:t>
            </a:r>
            <a:r>
              <a:rPr lang="ru-RU" sz="2400" dirty="0"/>
              <a:t>т.д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24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5199854d3b5048153fdcaac4f86425a34b98e36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NhwWkr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YcFpK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YcFpK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NhwWkp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NhwWkq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2HB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HBaSn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YcFpK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ZcFpK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2XBaSoFvGFJLAAAAawAAABsAAAB1bml2ZXJzYWwvdW5pdmVyc2FsLnBuZy54bWyzsa/IzVEoSy0qzszPs1Uy1DNQsrfj5bIpKEoty0wtV6gAigEFIUBJoRLINUJwyzNTSjKAQgZGBgjBjNTM9IwSWyVzM1O4oD7QTABQSwECAAAUAAIACADYcFpK38G0GdgFAABVFgAAHQAAAAAAAAABAAAAAAAAAAAAdW5pdmVyc2FsL2NvbW1vbl9tZXNzYWdlcy5sbmdQSwECAAAUAAIACADYcFpKcmsy4ewEAABuFAAAJwAAAAAAAAABAAAAAAATBgAAdW5pdmVyc2FsL2ZsYXNoX3B1Ymxpc2hpbmdfc2V0dGluZ3MueG1sUEsBAgAAFAACAAgA2HBaSjoqP066AgAAWAoAACEAAAAAAAAAAQAAAAAARAsAAHVuaXZlcnNhbC9mbGFzaF9za2luX3NldHRpbmdzLnhtbFBLAQIAABQAAgAIANhwWkpdUemkvQQAAH8TAAAmAAAAAAAAAAEAAAAAAD0OAAB1bml2ZXJzYWwvaHRtbF9wdWJsaXNoaW5nX3NldHRpbmdzLnhtbFBLAQIAABQAAgAIANhwWkqCE8d0lgEAACIGAAAfAAAAAAAAAAEAAAAAAD4TAAB1bml2ZXJzYWwvaHRtbF9za2luX3NldHRpbmdzLmpzUEsBAgAAFAACAAgA2HBaSj08L9HBAAAA5QEAABoAAAAAAAAAAQAAAAAAERUAAHVuaXZlcnNhbC9pMThuX3ByZXNldHMueG1sUEsBAgAAFAACAAgA2HBaSngJ4aR2AAAAdgAAABwAAAAAAAAAAQAAAAAAChYAAHVuaXZlcnNhbC9sb2NhbF9zZXR0aW5ncy54bWxQSwECAAAUAAIACAA7nFdHI7RO+/sCAACwCAAAFAAAAAAAAAABAAAAAAC6FgAAdW5pdmVyc2FsL3BsYXllci54bWxQSwECAAAUAAIACADYcFpKW9i1228BAAD4AgAAKQAAAAAAAAABAAAAAADnGQAAdW5pdmVyc2FsL3NraW5fY3VzdG9taXphdGlvbl9zZXR0aW5ncy54bWxQSwECAAAUAAIACADZcFpK+G/Aj0kNAADkVQAAFwAAAAAAAAAAAAAAAACdGwAAdW5pdmVyc2FsL3VuaXZlcnNhbC5wbmdQSwECAAAUAAIACADZcFpKgW8YUksAAABrAAAAGwAAAAAAAAABAAAAAAAbKQAAdW5pdmVyc2FsL3VuaXZlcnNhbC5wbmcueG1sUEsFBgAAAAALAAsASQMAAJ8pAAAAAA=="/>
  <p:tag name="ISPRING_PRESENTATION_TITLE" val="society_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3554</TotalTime>
  <Words>590</Words>
  <Application>Microsoft Office PowerPoint</Application>
  <PresentationFormat>Экран (4:3)</PresentationFormat>
  <Paragraphs>87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society_32</dc:title>
  <dc:creator>Dmitrochenkov</dc:creator>
  <cp:lastModifiedBy>Admit</cp:lastModifiedBy>
  <cp:revision>238</cp:revision>
  <dcterms:created xsi:type="dcterms:W3CDTF">2008-01-16T09:13:18Z</dcterms:created>
  <dcterms:modified xsi:type="dcterms:W3CDTF">2017-04-28T19:01:47Z</dcterms:modified>
</cp:coreProperties>
</file>