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6" r:id="rId2"/>
    <p:sldId id="257" r:id="rId3"/>
    <p:sldId id="309" r:id="rId4"/>
    <p:sldId id="313" r:id="rId5"/>
    <p:sldId id="314" r:id="rId6"/>
    <p:sldId id="315" r:id="rId7"/>
    <p:sldId id="316" r:id="rId8"/>
    <p:sldId id="318" r:id="rId9"/>
    <p:sldId id="317" r:id="rId10"/>
    <p:sldId id="320" r:id="rId11"/>
    <p:sldId id="319" r:id="rId12"/>
    <p:sldId id="311" r:id="rId13"/>
    <p:sldId id="259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1664E6-FDD0-4F80-9E75-83C9F61D390A}">
          <p14:sldIdLst>
            <p14:sldId id="286"/>
            <p14:sldId id="257"/>
            <p14:sldId id="309"/>
            <p14:sldId id="313"/>
            <p14:sldId id="314"/>
          </p14:sldIdLst>
        </p14:section>
        <p14:section name="Раздел без заголовка" id="{AF001FF2-5F18-4F94-B5E7-992DBE84435D}">
          <p14:sldIdLst>
            <p14:sldId id="315"/>
            <p14:sldId id="316"/>
            <p14:sldId id="318"/>
            <p14:sldId id="317"/>
            <p14:sldId id="320"/>
            <p14:sldId id="319"/>
            <p14:sldId id="311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-111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0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3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5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5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7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5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3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8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42" y="908720"/>
            <a:ext cx="844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материалы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284984"/>
            <a:ext cx="4101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порицание, недовольство, </a:t>
            </a:r>
            <a:r>
              <a:rPr lang="ru-RU" b="1" dirty="0"/>
              <a:t>осуждение, выговор, критика, штраф, а также более строгие действия – заключение под стражу, лишение свободы или конфискация </a:t>
            </a:r>
            <a:r>
              <a:rPr lang="ru-RU" b="1" dirty="0" smtClean="0"/>
              <a:t>имущества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01566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того чтобы оперативно реагировать на действия людей</a:t>
            </a:r>
            <a:r>
              <a:rPr lang="ru-RU" sz="2400" dirty="0" smtClean="0"/>
              <a:t>, </a:t>
            </a:r>
            <a:r>
              <a:rPr lang="ru-RU" sz="2400" dirty="0"/>
              <a:t>общество создало систему социальных </a:t>
            </a:r>
            <a:r>
              <a:rPr lang="ru-RU" sz="2400" dirty="0" smtClean="0"/>
              <a:t>санкций.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6872"/>
            <a:ext cx="3312368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Позитивные санкции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122" y="3356992"/>
            <a:ext cx="3923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одобрение</a:t>
            </a:r>
            <a:r>
              <a:rPr lang="ru-RU" b="1" dirty="0">
                <a:solidFill>
                  <a:srgbClr val="C00000"/>
                </a:solidFill>
              </a:rPr>
              <a:t>, похвала, признание, поощрение, слава, почет, которыми окружающие награждают тех, кто действует в рамках принятых в обществе </a:t>
            </a:r>
            <a:r>
              <a:rPr lang="ru-RU" b="1" dirty="0" smtClean="0">
                <a:solidFill>
                  <a:srgbClr val="C00000"/>
                </a:solidFill>
              </a:rPr>
              <a:t>норм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4813" y="2262742"/>
            <a:ext cx="3315047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Негативные санкции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316" y="5128725"/>
            <a:ext cx="4028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</a:rPr>
              <a:t>Поощряются не только выдающиеся действия людей, но и добросовестное отношение </a:t>
            </a:r>
            <a:r>
              <a:rPr lang="ru-RU" sz="1600" i="1" dirty="0" smtClean="0">
                <a:solidFill>
                  <a:srgbClr val="C00000"/>
                </a:solidFill>
              </a:rPr>
              <a:t>обязанностям</a:t>
            </a:r>
            <a:r>
              <a:rPr lang="ru-RU" sz="1600" i="1" dirty="0">
                <a:solidFill>
                  <a:srgbClr val="C00000"/>
                </a:solidFill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</a:rPr>
              <a:t>труд </a:t>
            </a:r>
            <a:r>
              <a:rPr lang="ru-RU" sz="1600" i="1" dirty="0">
                <a:solidFill>
                  <a:srgbClr val="C00000"/>
                </a:solidFill>
              </a:rPr>
              <a:t>и </a:t>
            </a:r>
            <a:r>
              <a:rPr lang="ru-RU" sz="1600" i="1" dirty="0" smtClean="0">
                <a:solidFill>
                  <a:srgbClr val="C00000"/>
                </a:solidFill>
              </a:rPr>
              <a:t>инициатива, </a:t>
            </a:r>
            <a:r>
              <a:rPr lang="ru-RU" sz="1600" i="1" dirty="0">
                <a:solidFill>
                  <a:srgbClr val="C00000"/>
                </a:solidFill>
              </a:rPr>
              <a:t>оказание помощи тем, кто в ней нуждается.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6555" y="5111318"/>
            <a:ext cx="4031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i="1" dirty="0">
                <a:solidFill>
                  <a:prstClr val="black"/>
                </a:solidFill>
              </a:rPr>
              <a:t>Угроза применения негативных санкций более действенная, чем ожидание поощрения. </a:t>
            </a:r>
            <a:r>
              <a:rPr lang="ru-RU" sz="1600" i="1" dirty="0" smtClean="0">
                <a:solidFill>
                  <a:prstClr val="black"/>
                </a:solidFill>
              </a:rPr>
              <a:t>Однако общество </a:t>
            </a:r>
            <a:r>
              <a:rPr lang="ru-RU" sz="1600" i="1" dirty="0">
                <a:solidFill>
                  <a:prstClr val="black"/>
                </a:solidFill>
              </a:rPr>
              <a:t>стремится к тому, чтобы негативные санкции не </a:t>
            </a:r>
            <a:r>
              <a:rPr lang="ru-RU" sz="1600" i="1" dirty="0" smtClean="0">
                <a:solidFill>
                  <a:prstClr val="black"/>
                </a:solidFill>
              </a:rPr>
              <a:t>карали</a:t>
            </a:r>
            <a:r>
              <a:rPr lang="ru-RU" sz="1600" i="1" dirty="0">
                <a:solidFill>
                  <a:prstClr val="black"/>
                </a:solidFill>
              </a:rPr>
              <a:t>, </a:t>
            </a:r>
            <a:r>
              <a:rPr lang="ru-RU" sz="1600" i="1" dirty="0" smtClean="0">
                <a:solidFill>
                  <a:prstClr val="black"/>
                </a:solidFill>
              </a:rPr>
              <a:t>а </a:t>
            </a:r>
            <a:r>
              <a:rPr lang="ru-RU" sz="1600" i="1" dirty="0">
                <a:solidFill>
                  <a:prstClr val="black"/>
                </a:solidFill>
              </a:rPr>
              <a:t>предотвращали </a:t>
            </a:r>
            <a:r>
              <a:rPr lang="ru-RU" sz="1600" i="1" dirty="0" smtClean="0">
                <a:solidFill>
                  <a:prstClr val="black"/>
                </a:solidFill>
              </a:rPr>
              <a:t>нарушения.</a:t>
            </a:r>
            <a:endParaRPr lang="ru-RU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5" y="1340768"/>
            <a:ext cx="8604448" cy="5113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335" y="531470"/>
            <a:ext cx="1296144" cy="24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138245"/>
            <a:ext cx="8028384" cy="53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Глава 9.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 § 31 стр. 218-225. Определения. Вопросы в конце параграфа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2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467544" y="2996952"/>
            <a:ext cx="82465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3200" i="1" dirty="0" smtClean="0"/>
              <a:t>Понятие </a:t>
            </a:r>
            <a:r>
              <a:rPr lang="ru-RU" sz="3200" i="1" dirty="0"/>
              <a:t>социального контроля и его </a:t>
            </a:r>
            <a:r>
              <a:rPr lang="ru-RU" sz="3200" i="1" dirty="0" smtClean="0"/>
              <a:t>функции.</a:t>
            </a:r>
            <a:endParaRPr lang="ru-RU" sz="3200" dirty="0"/>
          </a:p>
          <a:p>
            <a:pPr marL="514350" lvl="0" indent="-514350">
              <a:buAutoNum type="arabicPeriod"/>
            </a:pPr>
            <a:r>
              <a:rPr lang="ru-RU" sz="3200" i="1" dirty="0" smtClean="0"/>
              <a:t>Элементы </a:t>
            </a:r>
            <a:r>
              <a:rPr lang="ru-RU" sz="3200" i="1" dirty="0"/>
              <a:t>социального </a:t>
            </a:r>
            <a:r>
              <a:rPr lang="ru-RU" sz="3200" i="1" dirty="0" smtClean="0"/>
              <a:t>контроля.</a:t>
            </a:r>
            <a:endParaRPr lang="ru-RU" sz="3200" dirty="0"/>
          </a:p>
          <a:p>
            <a:pPr marL="514350" lvl="0" indent="-514350">
              <a:buAutoNum type="arabicPeriod"/>
            </a:pPr>
            <a:r>
              <a:rPr lang="ru-RU" sz="3200" i="1" dirty="0" smtClean="0"/>
              <a:t>Внешний </a:t>
            </a:r>
            <a:r>
              <a:rPr lang="ru-RU" sz="3200" i="1" dirty="0"/>
              <a:t>и внутренний социальный контроль.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352928" cy="7694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</a:rPr>
              <a:t>СОЦИАЛЬНЫЙ КОНТРОЛЬ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" y="997754"/>
            <a:ext cx="3810000" cy="279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3808" y="1124744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Несмотря на, казалось бы, полную свободу и самостоятельность,- каждый член общества подвергается плотному контролю.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277113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</a:rPr>
              <a:t>Этот </a:t>
            </a:r>
            <a:r>
              <a:rPr lang="ru-RU" sz="2400" dirty="0" smtClean="0">
                <a:solidFill>
                  <a:prstClr val="black"/>
                </a:solidFill>
              </a:rPr>
              <a:t>контроль обусловлен самим механизмом существования общества и неизбежен.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407707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защитная реакция общества на возможность своего уничтожения теми, кто не желает соблюдать установленные обществом правила совместной жизни.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56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027"/>
            <a:ext cx="9144000" cy="350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015663"/>
            <a:ext cx="8370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Социальный контроль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/>
              <a:t>- воздействие на индивида определенными санкциями с целью </a:t>
            </a:r>
            <a:r>
              <a:rPr lang="ru-RU" sz="2400" dirty="0" smtClean="0"/>
              <a:t>недопущения или исправления </a:t>
            </a:r>
            <a:r>
              <a:rPr lang="ru-RU" sz="2400" dirty="0"/>
              <a:t>его отклоняющегося (</a:t>
            </a:r>
            <a:r>
              <a:rPr lang="ru-RU" sz="2400" dirty="0" err="1"/>
              <a:t>девиантного</a:t>
            </a:r>
            <a:r>
              <a:rPr lang="ru-RU" sz="2400" dirty="0"/>
              <a:t>) поведения в соответствие с социальным нормами.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466897"/>
            <a:ext cx="3053157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СОЦИАЛИЗАЦИЯ ЛИЧНОСТИ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2254" y="5517232"/>
            <a:ext cx="2154163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НОРМЫ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8" y="5517232"/>
            <a:ext cx="2088232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ОБЩЕСТВА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517232"/>
            <a:ext cx="3053157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ЦЕННОСТИ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7" y="2805797"/>
            <a:ext cx="8761905" cy="205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657320"/>
            <a:ext cx="1213206" cy="4128978"/>
          </a:xfrm>
          <a:prstGeom prst="rect">
            <a:avLst/>
          </a:prstGeom>
        </p:spPr>
      </p:pic>
      <p:sp>
        <p:nvSpPr>
          <p:cNvPr id="25" name="Стрелка вниз 24"/>
          <p:cNvSpPr/>
          <p:nvPr/>
        </p:nvSpPr>
        <p:spPr>
          <a:xfrm>
            <a:off x="3894304" y="3573016"/>
            <a:ext cx="1253759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2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293096"/>
            <a:ext cx="3888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Социальный </a:t>
            </a:r>
            <a:r>
              <a:rPr lang="ru-RU" sz="2000" dirty="0"/>
              <a:t>контроль </a:t>
            </a:r>
            <a:r>
              <a:rPr lang="ru-RU" sz="2000" dirty="0" smtClean="0"/>
              <a:t>является фундаментом </a:t>
            </a:r>
            <a:r>
              <a:rPr lang="ru-RU" sz="2000" dirty="0"/>
              <a:t>стабильности в обществе. Его отсутствие или ослабление ведет к беспорядку, смуте и социальному раздору.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005" y="1124744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Основное назначение социального контроля 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поддерживать порядок и стабильность в обществе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0625" y="3396639"/>
            <a:ext cx="3388965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СТАБИЛИЗИРУЮЩАЯ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96639"/>
            <a:ext cx="338437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ОХРАНИТЕЛЬНАЯ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1" y="2236952"/>
            <a:ext cx="5040560" cy="792088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  СОЦИАЛЬНОГО КОНТРОЛЯ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365104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Социальный контроль охраняет мораль, право, ценности, требует уважать традиции, выступает против того нового, что как следует не проверено.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178" y="2276872"/>
            <a:ext cx="7977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Социальные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нормы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/>
              <a:t>– это предписания и пожелания разной степени строгости, заставляющие нас поступать так, как это принято делать в </a:t>
            </a:r>
            <a:r>
              <a:rPr lang="ru-RU" sz="2400" dirty="0" smtClean="0"/>
              <a:t>обществе</a:t>
            </a:r>
            <a:r>
              <a:rPr lang="ru-RU" sz="2400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0048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Элементы социального контроля 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социальные нормы</a:t>
            </a:r>
            <a:r>
              <a:rPr lang="ru-RU" sz="2400" dirty="0">
                <a:solidFill>
                  <a:prstClr val="black"/>
                </a:solidFill>
              </a:rPr>
              <a:t> 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санкции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291" y="3717032"/>
            <a:ext cx="42027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Они устанавливают границы, условия, приемлемые цели и способы их достижения. Усвоение социальных норм общества, выработка индивидуального отношения к ним и происходят в процессе социализации человека.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2" y="3573016"/>
            <a:ext cx="4081279" cy="31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" y="5290183"/>
            <a:ext cx="6854949" cy="15191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3786180"/>
            <a:ext cx="5990803" cy="20241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2" y="2420888"/>
            <a:ext cx="5076056" cy="21300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5148063" cy="2024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522" y="969655"/>
            <a:ext cx="8604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Социальные нормы поддерживают </a:t>
            </a:r>
            <a:r>
              <a:rPr lang="ru-RU" sz="2400" dirty="0" smtClean="0">
                <a:solidFill>
                  <a:srgbClr val="C00000"/>
                </a:solidFill>
              </a:rPr>
              <a:t>социальные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ценности</a:t>
            </a:r>
            <a:r>
              <a:rPr lang="ru-RU" sz="2400" dirty="0">
                <a:solidFill>
                  <a:prstClr val="black"/>
                </a:solidFill>
              </a:rPr>
              <a:t>, то, что в </a:t>
            </a:r>
            <a:r>
              <a:rPr lang="ru-RU" sz="2400" dirty="0" smtClean="0">
                <a:solidFill>
                  <a:prstClr val="black"/>
                </a:solidFill>
              </a:rPr>
              <a:t>обществе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признается </a:t>
            </a:r>
            <a:r>
              <a:rPr lang="ru-RU" sz="2400" dirty="0">
                <a:solidFill>
                  <a:prstClr val="black"/>
                </a:solidFill>
              </a:rPr>
              <a:t>самым важным: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3307" y="1991384"/>
            <a:ext cx="2776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</a:rPr>
              <a:t>- человеческую жизнь и достоинство личности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2560" y="3131076"/>
            <a:ext cx="2357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- отношение к пожилым людям и детям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6054" y="4290414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</a:rPr>
              <a:t>- коллективные символы (герб, гимн, флаг) и законы государства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8946" y="5818952"/>
            <a:ext cx="534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человеческие </a:t>
            </a:r>
            <a:r>
              <a:rPr lang="ru-RU" sz="2000" dirty="0">
                <a:solidFill>
                  <a:prstClr val="black"/>
                </a:solidFill>
              </a:rPr>
              <a:t>качества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(</a:t>
            </a:r>
            <a:r>
              <a:rPr lang="ru-RU" sz="2000" dirty="0">
                <a:solidFill>
                  <a:prstClr val="black"/>
                </a:solidFill>
              </a:rPr>
              <a:t>верность, </a:t>
            </a:r>
            <a:r>
              <a:rPr lang="ru-RU" sz="2000" dirty="0" smtClean="0">
                <a:solidFill>
                  <a:prstClr val="black"/>
                </a:solidFill>
              </a:rPr>
              <a:t>честность, трудолюбие)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82" y="782601"/>
            <a:ext cx="1672855" cy="27032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" y="2802915"/>
            <a:ext cx="1080120" cy="12860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3" b="1753"/>
          <a:stretch/>
        </p:blipFill>
        <p:spPr>
          <a:xfrm>
            <a:off x="755576" y="1991384"/>
            <a:ext cx="1899959" cy="2456867"/>
          </a:xfrm>
          <a:prstGeom prst="rect">
            <a:avLst/>
          </a:prstGeom>
          <a:effec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06" y="3982241"/>
            <a:ext cx="2608237" cy="163201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" y="4753092"/>
            <a:ext cx="2342964" cy="20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90" y="1741808"/>
            <a:ext cx="2720201" cy="49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427353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Можно выделить несколько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видов социальных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норм</a:t>
            </a:r>
            <a:r>
              <a:rPr lang="ru-RU" sz="2400" dirty="0" smtClean="0">
                <a:solidFill>
                  <a:prstClr val="black"/>
                </a:solidFill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520491"/>
            <a:ext cx="4032448" cy="270870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" y="764704"/>
            <a:ext cx="2277010" cy="28971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2708920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) обычаи и традиции</a:t>
            </a:r>
          </a:p>
          <a:p>
            <a:r>
              <a:rPr lang="ru-RU" sz="2400" dirty="0"/>
              <a:t>2) моральные нормы</a:t>
            </a:r>
          </a:p>
          <a:p>
            <a:r>
              <a:rPr lang="ru-RU" sz="2400" dirty="0"/>
              <a:t>3) правовые нормы</a:t>
            </a:r>
          </a:p>
          <a:p>
            <a:r>
              <a:rPr lang="ru-RU" sz="2400" dirty="0"/>
              <a:t>4) политические нормы</a:t>
            </a:r>
          </a:p>
          <a:p>
            <a:r>
              <a:rPr lang="ru-RU" sz="2400" dirty="0"/>
              <a:t>5) религиозные нормы</a:t>
            </a:r>
          </a:p>
          <a:p>
            <a:r>
              <a:rPr lang="ru-RU" sz="2400" dirty="0"/>
              <a:t>6) эстетические нормы</a:t>
            </a:r>
          </a:p>
        </p:txBody>
      </p:sp>
    </p:spTree>
    <p:extLst>
      <p:ext uri="{BB962C8B-B14F-4D97-AF65-F5344CB8AC3E}">
        <p14:creationId xmlns:p14="http://schemas.microsoft.com/office/powerpoint/2010/main" val="34505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СОЦИАЛЬНЫЙ       КОНТРОЛЬ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341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Нарушение </a:t>
            </a:r>
            <a:r>
              <a:rPr lang="ru-RU" sz="2000" dirty="0"/>
              <a:t>обычаев или традиций в современном обществе не считается преступлением и не осуждается строго. </a:t>
            </a:r>
            <a:r>
              <a:rPr lang="ru-RU" sz="2000" dirty="0">
                <a:solidFill>
                  <a:srgbClr val="C00000"/>
                </a:solidFill>
              </a:rPr>
              <a:t>Строгую ответственность человек несет за нарушение законов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6767" y="1020803"/>
            <a:ext cx="6230466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КЛАССИФИКАЦИЯ СОЦИАЛЬНЫХ </a:t>
            </a:r>
            <a:r>
              <a:rPr lang="ru-RU" sz="2000" b="1" dirty="0" smtClean="0">
                <a:solidFill>
                  <a:srgbClr val="C00000"/>
                </a:solidFill>
              </a:rPr>
              <a:t>НОРМ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176" y="1695291"/>
            <a:ext cx="36381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По масштабам распространения: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- </a:t>
            </a:r>
            <a:r>
              <a:rPr lang="ru-RU" sz="2000" dirty="0">
                <a:solidFill>
                  <a:prstClr val="black"/>
                </a:solidFill>
              </a:rPr>
              <a:t>общечеловеческие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национальные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социально-групповые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695291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По исполняемым функциям</a:t>
            </a:r>
            <a:r>
              <a:rPr lang="ru-RU" sz="2000" b="1" dirty="0">
                <a:solidFill>
                  <a:prstClr val="black"/>
                </a:solidFill>
              </a:rPr>
              <a:t>: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регламентирующие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контролирующие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поощряющие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запрещающие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карающие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176" y="3467100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По </a:t>
            </a:r>
            <a:r>
              <a:rPr lang="ru-RU" sz="2000" b="1" dirty="0">
                <a:solidFill>
                  <a:prstClr val="black"/>
                </a:solidFill>
              </a:rPr>
              <a:t>степени </a:t>
            </a:r>
            <a:r>
              <a:rPr lang="ru-RU" sz="2000" b="1" dirty="0" smtClean="0">
                <a:solidFill>
                  <a:prstClr val="black"/>
                </a:solidFill>
              </a:rPr>
              <a:t>строгости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- </a:t>
            </a:r>
            <a:r>
              <a:rPr lang="ru-RU" sz="2000" dirty="0">
                <a:solidFill>
                  <a:prstClr val="black"/>
                </a:solidFill>
              </a:rPr>
              <a:t>привычки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обычаи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законы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табу.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05" y="2393057"/>
            <a:ext cx="239439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CN/Ykn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Ajf2JJ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Ajf2J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CN/Ykm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CN/Yk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I39iS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I39iSXgJ4aR2AAAAdgAAABwAAAB1bml2ZXJzYWwvbG9jYWxfc2V0dGluZ3MueG1ss7GvyM1RKEstKs7Mz7NVMtQzUFJIzUvOT8nMS7dVCg1x07VQUiguScxLSczJz0u1VcrLV1Kwt+OyyclPTswJTi0pASosVijISaxMLQpJzQUySlL9EnOBKi/Mv9hwYd/FxotNF/Zd2KlwYdfF5osNFxuV9O24AFBLAwQUAAIACACQmSV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jf2J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Ajf2JJudYYf3QKAABZJAAAFwAAAHVuaXZlcnNhbC91bml2ZXJzYWwucG5n7Zp7VBNXHsejoIgo3bbrQeTZB+1WW2hlgQWE4BMt+Gh3FRIFtKFBDCRimkQIIVpqOZY1se3WaAKku3bFAglCTCJMk+CjBmsebZUJIQwRqRklTDCmJISBsAnYbs+es//sn3vyx5zP3N/cufc3v3vP93fP+c3JXTuyly9dtRSDwSzftnXTuxhMYC8GE6BbsthrmXrz5QYvFlDfzd6AEesiH3kbgSXrt6/HYDq4IdMHFnnbwYe34qgYTOh137VATblYjMG8ZNu2af1fjhYiUAb35TzjseEZQ2jwdmLnimdf7Nz03skbxwOCAnecbsjvXNITfOlcY3hZ1nX09bSa+vtjZa6xOuKUkvNBaTPQ2l0iFC8f3UMblwDXpzzo+LhnGsaaZx7tZFc9am1XLvTOfuxVyoS4tOhOD8fanOU0qDw0INFrxgzySw+QFMuKzTUoQt/os1zZfedG4eLOmJrJA8CCuS7dpQS9hcoDgnzNe+D2CKazDjt9AI399Sn9Gd9t1oksXzCy+H744Ycffvjhhx9++OGHH3744Ycffvjhhx9++OGHH//HGJCoZhAKw1ce2RV32ldAOf3K/wjnl1lOiGGGWFOPmhl6IVaFPr7+zHjm5L2A6P3ElMQGnC6XIfFOeuwTAqW/MdvMdzM5OzPdP7XEv2nSZZJmIarPpLxdc4QWy7Tf/xbS1zglSMLt69rcEhlwLgCD6RGhFgHlx7Dh3LCz4WNE6h9NfwM0kS/xNI/weUGdXKznKBryxEJ82vkNQciW6g1ILVA0M5pnckdqkwFWjiW/0hQWXhDVuy/DadOUMRKDvA7tTYo5hz48z5XBtzYD4VGI8zU+wVJeM/hkNEuG/vMok/60l3mNNB0rHtA+PCjf2ReZDoRnfJTl7B0jhno/X35QmXOIQd4nE9z5gSxsyVHJkecWGl+SCFLnqljuow3jUWgRgPONLuDibZYPRIJnilVuLaWQL2SjJvPQzJRB5RGWR38OaRb46liTnW4F1Maho3dZT269asIVjFgCjHq2xwGMq2Y9ZLDI84SHJHNvkS3eGQ7nKCfv1yOpby00bmS5H/BMlQWjiqDO4D3UOEOJkOX8vGt8ctLecd730uzEPkIGXcnO0FcKJwZghA4mUxcNDGZ6mkpgVvShFKqvyrYiofCbo27oHYD6XmBnHZ9wiCOCNPH2wgDjjRZoymmiFAHaNuox/mEpOLXyQWcTfEVv72K4Gg0DFi57euS2SYJ0j5eJIIKhXxvpHZD8bXXJXVv15HNUjip9Vojq4THrh2cdztsDlHMIfZhsE6qLaD9o7KkcG9BryQTOeQNV2ZgTH5pGQVu6Gl1FoNOlAKu4YC6D004TpbgzO12resHsKHi1OPy7fHvp8iM2QZKrfYaYJdHVTo22thcOYa1XZvL11MGSDYN4V7m8ptmBGOkQQwbaOkhPV22/cs0hRnz11zjYMZuXVGue9bgSxoU0zu47cXTrtOKBxIx3VKvVZ/JE6KprLDo1fQBxpLWyxsBKE2pJLpSC6BEzSeQ6SDsDpSnBjet+RnuH9sYKastAd5bn24Qa+5OeBizsXPVTBQBdVYb+eLLYqk1XVlgrwUxrKljVRyco3oH/M1ZN3e0qTxUzuvoUDhZfIi0mFHyVaJ3uH13SulmzOV2i07OWlTqqgTUaIrLqJmv5cCZgnI/WgPqIefAm3uqssiXVQqRGxajUfCYVpEsAPTOk2IrpomSNrOvvMDGivqL+Tr8gw8pQodBOboz5dHCJY7Ge97PQ/NEE997kIFwOItLZTV1GT/4ZA14eM78pjo4O3ZzFp1r7Q26Kw9uoM6VBjtLOkbx0JHeST1O+XeYUNF1qonjWZWYSo9jNE2gu709kxtfQmHcPf6OLxzea1FeKySSRCeZImCIJRFJtp7YhRIbw1YhecH03We9U85nVG8Hst2ClQ3CpCV0J6ExtJnWPDJxqBPHourtzW/3xXUR3vJ1mTkuu7Vtw4dm2kDJdjHAfUUVTqsR/iIDrK8ATKVZ7RyaUjIrRPSVnF1cMOt/9JULxoat4mnIRDR2sABEIn5gq/0LKoVb/GTBCsGJRZ1I/9VTj3/URtNC9QC1J8ak1FhLtpnL1iSSFrVvh9UgPsnyxGUl2oOIkuQHPxf7WqSTShr6G5gTqAm1b3zJO0a0/yuFpFkKtFr+PYNnRhO/dhLPAY+nAdfvz5QAi7hBAXqkw4FR3WGFBBWlyKYgk1Uqh7gxHA8oBX4dhHKzm/sa3hzj1i8zQEvgqZ2KLuJYV9VXr43ircsShSSvEyWR79RncKMq4DCfnBsnnxJ3nE2A5fNVwNgl+qEZ12v20jyF+csUgw5hU3xeisx4d1leJJgYIM5nqjw+ferpOcb/4QlV7h0pMTVc5TcnqATLdVUk5XpYb3CBd+lPLZSrz44w89vZ7fGn6FZBljS34gYQLaKqtVLwgKdy91UASmUtweiw2xpW6uEuqXd1KEhkqL84L29fotEM/55ZU18ejJuaLDjSquDSPSryLv/KyDubRmrAZB1gv26tX3O3KHrt2Z4rFcRUQUoDzUGa7pGZ8hOVwpQ4xbs1t9NEEyYzdWYWl69pnZNoOmQBiDZFiI+AXU68X0uihPROvRI4YutmehvV6PbB+5xKB2pJkSYVhgjHKcUE343C0QXFsQtRKNUtn8Yx8UUpQ6DYi89Jwz+2ATdThHG2akBkTYLx8DOdd+eaeV36vRSZuXe4L5IR9r5EBj5MuBGj4tks1TVJ+T37GcH+6d11N3nVFI2fJajN1s8Tt/qxLpFtrXRlWtKKXrnifmGzS6CU6LrdOM3aQ0wENFsJepVYXg62fWKaCZMyxgoF5xbzKMLNcRWE39pEWfvfJ67ft/+AH5zkc7voH6gZYT3j+8J7AvW+RwKV4R38ZQ3mtTNNstnQElzng1LQ31rzdGGCKm5MrqhAH5CeB5lmvF+U6k+iwbIhHY5aUJ7Jt0TGU53otCgGhLEVu2BbUGT49HTCQIfMcR6KZvKdJzz5hKKLo64T8FR/QuaLWi9E5scyysCDFmqIa9wM6kbfV6/rB+ZQRJ6yZeuRsmHztXOuXujzJG9bVLXX7lksFBl801t2srx064cvR6e05wcVczXzaImVOPTyPVFZA5D3ZAGvUwhZVP8xeE3Z87FPjfBC09WEJQw/RXnLffA+l2yJA2sQvnM5Y+zTN88f/OtAYwUMsH1w2NY/VJyj7dY/w/069LW7bRchd0Ufe4n29ZehnppojDi2OZ1czfj0oMD3Tbue6LqIyh5QiPG8kyinayETAve5u3/FcI4sxRHQHekPRfM316Yw6riCL59Yv2kLVjFkcu/KC1gYhgD1+aJ9PHldb6sHbiuEf43eNr3Uw2BFF37HptNgIR/2VaTtyDqesTwnzqftnhyhXZCFn79TEU+6vP77Md/Yin/gvh7PZmXFTEObX/1pGuFhyTKDvf5m9KeVjRpVnoh2p9T0+bL1wKgNAVQ9Wr/U1D104qa0K7yXOjMTM9pOX+ExyIr4fj13UiZudhrHjNZPDdcgOzJxybUf5i52zVpvNrMVeqtvBFkf77Ns279gk3rD/w38BUEsDBBQAAgAIACN/YkmhpML/SAAAAGsAAAAbAAAAdW5pdmVyc2FsL3VuaXZlcnNhbC5wbmcueG1ss7GvyM1RKEstKs7Mz7NVMtQzULK34+WyKShKLctMLVeoAIoBBSFASaESyDVCcMszU0oyQEIGBgjBjNTM9IwSWyVLJEF9oJkAUEsBAgAAFAACAAgAI39iSdtlKinMBQAAexQAAB0AAAAAAAAAAQAAAAAAAAAAAHVuaXZlcnNhbC9jb21tb25fbWVzc2FnZXMubG5nUEsBAgAAFAACAAgAI39iSfKM0RzUBAAAaRIAACcAAAAAAAAAAQAAAAAABwYAAHVuaXZlcnNhbC9mbGFzaF9wdWJsaXNoaW5nX3NldHRpbmdzLnhtbFBLAQIAABQAAgAIACN/Ykk6Kj9OugIAAFgKAAAhAAAAAAAAAAEAAAAAACALAAB1bml2ZXJzYWwvZmxhc2hfc2tpbl9zZXR0aW5ncy54bWxQSwECAAAUAAIACAAjf2JJkjlBIaUEAAB6EQAAJgAAAAAAAAABAAAAAAAZDgAAdW5pdmVyc2FsL2h0bWxfcHVibGlzaGluZ19zZXR0aW5ncy54bWxQSwECAAAUAAIACAAjf2JJghPHdJYBAAAiBgAAHwAAAAAAAAABAAAAAAACEwAAdW5pdmVyc2FsL2h0bWxfc2tpbl9zZXR0aW5ncy5qc1BLAQIAABQAAgAIACN/YknShK5mrwAAAEABAAAaAAAAAAAAAAEAAAAAANUUAAB1bml2ZXJzYWwvaTE4bl9wcmVzZXRzLnhtbFBLAQIAABQAAgAIACN/Ykl4CeGkdgAAAHYAAAAcAAAAAAAAAAEAAAAAALwVAAB1bml2ZXJzYWwvbG9jYWxfc2V0dGluZ3MueG1sUEsBAgAAFAACAAgAkJklRc6CCTfsAgAAiAgAABQAAAAAAAAAAQAAAAAAbBYAAHVuaXZlcnNhbC9wbGF5ZXIueG1sUEsBAgAAFAACAAgAI39iSVvYtdtvAQAA+AIAACkAAAAAAAAAAQAAAAAAihkAAHVuaXZlcnNhbC9za2luX2N1c3RvbWl6YXRpb25fc2V0dGluZ3MueG1sUEsBAgAAFAACAAgAI39iSbnWGH90CgAAWSQAABcAAAAAAAAAAAAAAAAAQBsAAHVuaXZlcnNhbC91bml2ZXJzYWwucG5nUEsBAgAAFAACAAgAI39iSaGkwv9IAAAAawAAABsAAAAAAAAAAQAAAAAA6SUAAHVuaXZlcnNhbC91bml2ZXJzYWwucG5nLnhtbFBLBQYAAAAACwALAEkDAABqJgAAAAA="/>
  <p:tag name="ISPRING_RESOURCE_PATHS_HASH_PRESENTER" val="738a6368b8b076a7e13ecebed53d89aa5bdb93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society_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3366</TotalTime>
  <Words>570</Words>
  <Application>Microsoft Office PowerPoint</Application>
  <PresentationFormat>Экран (4:3)</PresentationFormat>
  <Paragraphs>91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society_31</dc:title>
  <dc:creator>Dmitrochenkov</dc:creator>
  <cp:lastModifiedBy>Admit</cp:lastModifiedBy>
  <cp:revision>213</cp:revision>
  <dcterms:created xsi:type="dcterms:W3CDTF">2008-01-16T09:13:18Z</dcterms:created>
  <dcterms:modified xsi:type="dcterms:W3CDTF">2017-04-28T12:04:19Z</dcterms:modified>
</cp:coreProperties>
</file>