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4" r:id="rId2"/>
    <p:sldId id="258" r:id="rId3"/>
    <p:sldId id="309" r:id="rId4"/>
    <p:sldId id="359" r:id="rId5"/>
    <p:sldId id="361" r:id="rId6"/>
    <p:sldId id="362" r:id="rId7"/>
    <p:sldId id="364" r:id="rId8"/>
    <p:sldId id="360" r:id="rId9"/>
    <p:sldId id="363" r:id="rId10"/>
    <p:sldId id="365" r:id="rId11"/>
    <p:sldId id="366" r:id="rId12"/>
    <p:sldId id="368" r:id="rId13"/>
    <p:sldId id="369" r:id="rId14"/>
    <p:sldId id="370" r:id="rId15"/>
    <p:sldId id="367" r:id="rId16"/>
    <p:sldId id="373" r:id="rId17"/>
    <p:sldId id="374" r:id="rId18"/>
    <p:sldId id="371" r:id="rId19"/>
    <p:sldId id="372" r:id="rId20"/>
    <p:sldId id="26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DE4"/>
    <a:srgbClr val="FFFFCC"/>
    <a:srgbClr val="C2AD88"/>
    <a:srgbClr val="FFCC99"/>
    <a:srgbClr val="FE7C66"/>
    <a:srgbClr val="ECF5FE"/>
    <a:srgbClr val="C00000"/>
    <a:srgbClr val="F4F9FE"/>
    <a:srgbClr val="EDF5FD"/>
    <a:srgbClr val="327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9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46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95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29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59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6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03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4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8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8/22/2016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34" y="980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учеб н ые  </a:t>
            </a:r>
            <a:r>
              <a:rPr lang="en-US" sz="20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мате р иал ы   по    д и с ц и п л и н е</a:t>
            </a:r>
            <a:endParaRPr lang="ru-RU" sz="2000" dirty="0">
              <a:solidFill>
                <a:srgbClr val="0070C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42304" y="2086915"/>
            <a:ext cx="3469656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правления, где главную роль играет парламент – коллективный законодательный орган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6498" y="2060847"/>
            <a:ext cx="3698593" cy="2330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правления, где неограниченная власть принадлежит одному человеку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(авторитаризм)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82664" y="980728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9746" y="1124744"/>
            <a:ext cx="38164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демократический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8218" y="1124744"/>
            <a:ext cx="38164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антидемократический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746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ТИПЫ ПОЛИТИЧЕСКИХ РЕЖИМОВ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3185805"/>
            <a:ext cx="1739932" cy="2727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96" y="3239043"/>
            <a:ext cx="3717834" cy="25560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4" y="4549404"/>
            <a:ext cx="2729858" cy="18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795" y="244849"/>
            <a:ext cx="579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АВТОРИТАРИЗМ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24744"/>
            <a:ext cx="6120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неограниченная власть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одного лица или группы лиц при сохранении некоторых экономических, гражданских и духовных свобод для граждан.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629305" cy="5688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2811700"/>
            <a:ext cx="5034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Означает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 демократии как в отношении свободного проведения выборов, так и в вопросах управления государственными структурами. Часто сочетается с диктатурой отдельной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77" y="255782"/>
            <a:ext cx="579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ТОТАЛИТАРИЗМ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71445"/>
            <a:ext cx="6120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режим полного контроля со стороны государства над всеми сферами жизни общества и каждым человеком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752680"/>
            <a:ext cx="3629305" cy="5688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070" y="2564904"/>
            <a:ext cx="5034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Тоталитаризм опирается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военную силу,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оппозиция не допускается или преследуется, насилие носит характер террора, зачастую допускается 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геноцид.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6531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господствующей идеологии тоталитаризм обычно подразделяют 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фашистский, социалистический, национал-социалистический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55781"/>
            <a:ext cx="579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ТОТАЛИТАРИЗМ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629305" cy="5688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1287826"/>
            <a:ext cx="5519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Признаки тоталитаризма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859340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единовластие одной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террор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репрессии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монополия власти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над экономикой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милитаризация страны (при тоталитарном режиме страна уподобляется единому военному лагерю, окруженному врагами, которых надлежит уничтожить ради «светлого будущего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7-007-Litsa-totalitariz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064896" cy="60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314" y="6971"/>
            <a:ext cx="4544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ДЕМОКРАТИЯ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7502" y="1934877"/>
            <a:ext cx="6816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политический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режим, в основе которого лежит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коллективное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 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свободной и равной состязательности при подчинении меньшинства большинству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2567" y="3202184"/>
            <a:ext cx="3655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демократии: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5" y="3861048"/>
            <a:ext cx="8791443" cy="2891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4334"/>
            <a:ext cx="2067982" cy="56936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4017" y="1041861"/>
            <a:ext cx="147228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7444" y="1042193"/>
            <a:ext cx="147508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КРАТОС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59251" y="784001"/>
            <a:ext cx="60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+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2253" y="727798"/>
            <a:ext cx="60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=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0446" y="1040792"/>
            <a:ext cx="211477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ДЕМОКРАТИЯ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3649" y="1544848"/>
            <a:ext cx="164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власть народа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6927" y="1550642"/>
            <a:ext cx="80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народ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5382" y="1555072"/>
            <a:ext cx="85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власть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2567" y="3647923"/>
            <a:ext cx="6713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Властители избираются путём свободных, честных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состязательных выборов.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Единственным легитимным источником власти является воля народа.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Самоуправление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 ради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общего блага и удовлетворения общих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интересов.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918" y="102263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олитическое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социальное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равенство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 человека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1635" y="370778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сегодня. Граждане реализуют свои права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избранных ими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представителей (депутатов).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314" y="6971"/>
            <a:ext cx="8594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ЦЕННОСТИ         ДЕМОКРАТИИ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313" y="3693436"/>
            <a:ext cx="3625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Существовала до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принятии решений меньшинство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напрямую подчиняется большинству.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856" y="2710862"/>
            <a:ext cx="2687968" cy="862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ПРЯМАЯ ДЕМОКРАТИЯ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708919"/>
            <a:ext cx="2855996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ПРЕДСТАВИТЕЛЬНАЯ ДЕМОКРАТИЯ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7956" y="1050168"/>
            <a:ext cx="2067982" cy="56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909" y="102136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основных целей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ограничение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произвола и злоупотреблений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властей.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314" y="6971"/>
            <a:ext cx="8594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ЦЕЛИ         ДЕМОКРАТИИ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AutoShape 2" descr="http://images.newsukraine.com.ua/news/2010/2/7/v-donecke-intervyuera-nacionalnogo-ekzit-pola-vygnali-s-uchastka/real/01_v-donecke-intervyuera-nacionalnogo-ekzit-pola-vygnali-s-uchast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33" y="3255096"/>
            <a:ext cx="4346968" cy="3277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909" y="2996952"/>
            <a:ext cx="4840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народовластие отождествляется с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либеральной демократией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честные, периодические и всеобщие выборы, в ходе которых кандидаты свободно 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соревнуются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за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</a:t>
            </a:r>
          </a:p>
          <a:p>
            <a:pPr lvl="0"/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избирателей;</a:t>
            </a:r>
          </a:p>
          <a:p>
            <a:pPr lvl="0"/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верховенство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и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разделение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властей).</a:t>
            </a:r>
            <a:endParaRPr lang="ru-RU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615546"/>
            <a:ext cx="45365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цели часто не удается достигнуть там, где 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демократические ценности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эффективной защиты со стороны правовой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10599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5514"/>
            <a:ext cx="679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ГРАЖДАНЕ И ГРАЖДАНСТВО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2755" y="1178991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тот, кто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проживает на территории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тот,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кто достигает определенного возраста;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тот,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кто обладает статусом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имеет соответствующее подтверждение (паспорт гражданина страны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порождающий ряд прав и обязанностей.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" y="871845"/>
            <a:ext cx="3630171" cy="587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38180">
            <a:off x="644979" y="3136837"/>
            <a:ext cx="283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ГРАЖДАНИН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1430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РФ «О гражданстве»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II. Приобретение гражданства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4698" y="220486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Статья 12.</a:t>
            </a:r>
            <a:r>
              <a:rPr lang="ru-RU" sz="2000" dirty="0"/>
              <a:t> Основания и порядок приобретения гражданства РФ.</a:t>
            </a:r>
          </a:p>
          <a:p>
            <a:r>
              <a:rPr lang="ru-RU" sz="2000" dirty="0"/>
              <a:t>1. Гражданство Российской Федерации приобретается:</a:t>
            </a:r>
          </a:p>
          <a:p>
            <a:r>
              <a:rPr lang="ru-RU" sz="2000" dirty="0"/>
              <a:t>а) в результате его признания;</a:t>
            </a:r>
          </a:p>
          <a:p>
            <a:r>
              <a:rPr lang="ru-RU" sz="2000" dirty="0"/>
              <a:t>б) по рождению;</a:t>
            </a:r>
          </a:p>
          <a:p>
            <a:r>
              <a:rPr lang="ru-RU" sz="2000" dirty="0"/>
              <a:t>в) в порядке его регистрации;</a:t>
            </a:r>
          </a:p>
          <a:p>
            <a:r>
              <a:rPr lang="ru-RU" sz="2000" dirty="0"/>
              <a:t>г) в результате приема в гражданство;</a:t>
            </a:r>
          </a:p>
          <a:p>
            <a:r>
              <a:rPr lang="ru-RU" sz="2000" dirty="0"/>
              <a:t>д) в результате восстановления в гражданстве РФ;</a:t>
            </a:r>
          </a:p>
          <a:p>
            <a:r>
              <a:rPr lang="ru-RU" sz="2000" dirty="0"/>
              <a:t>е) путем выбора гражданства при изменении государственной принадлежности территории и по другим основаниям, предусмотренным международными договорами РФ;</a:t>
            </a:r>
          </a:p>
          <a:p>
            <a:r>
              <a:rPr lang="ru-RU" sz="2000" dirty="0"/>
              <a:t>ж) по иным основаниям, предусмотренным настоящим Законом</a:t>
            </a:r>
          </a:p>
        </p:txBody>
      </p:sp>
    </p:spTree>
    <p:extLst>
      <p:ext uri="{BB962C8B-B14F-4D97-AF65-F5344CB8AC3E}">
        <p14:creationId xmlns:p14="http://schemas.microsoft.com/office/powerpoint/2010/main" val="28224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683568" y="3645024"/>
            <a:ext cx="81415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/>
              <a:t>1. Политическая жизнь общества и ее характеристика</a:t>
            </a:r>
            <a:br>
              <a:rPr lang="ru-RU" sz="3200" i="1" dirty="0"/>
            </a:br>
            <a:r>
              <a:rPr lang="ru-RU" sz="3200" i="1" dirty="0"/>
              <a:t>2. Политический режим. Сущность демократии</a:t>
            </a:r>
            <a:br>
              <a:rPr lang="ru-RU" sz="3200" i="1" dirty="0"/>
            </a:br>
            <a:r>
              <a:rPr lang="ru-RU" sz="3200" i="1" dirty="0"/>
              <a:t>3. Гражданин и гражданство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8974" y="1268760"/>
            <a:ext cx="7128792" cy="230832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2AD88"/>
                </a:solidFill>
                <a:cs typeface="Arial" panose="020B0604020202020204" pitchFamily="34" charset="0"/>
              </a:rPr>
              <a:t>УСЛОВИЯ ПОЛИТИЧЕСКОЙ ЖИЗНИ ОБЩЕСТВА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2AD8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Глава 5.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§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стр.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112-125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. Определения. Вопросы в конце параграфа.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5" y="2708920"/>
            <a:ext cx="5670377" cy="3189587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10800000">
            <a:off x="323528" y="908720"/>
            <a:ext cx="8640960" cy="1944216"/>
          </a:xfrm>
          <a:prstGeom prst="triangle">
            <a:avLst>
              <a:gd name="adj" fmla="val 4975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политическая</a:t>
            </a:r>
            <a:endParaRPr lang="ru-RU" sz="9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4" y="2160439"/>
            <a:ext cx="8880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сложный комплекс отношений, складывающихся между человеком и государством в процессе повседневной жизни.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38" y="8367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жизнь</a:t>
            </a:r>
            <a:endParaRPr lang="ru-RU" sz="9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AutoShape 2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976" y="5898507"/>
            <a:ext cx="865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складывающиеся отношения во многом зависят как от человека, так и от </a:t>
            </a:r>
            <a:r>
              <a:rPr lang="ru-RU" sz="20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</a:t>
            </a:r>
            <a:r>
              <a:rPr lang="ru-RU" sz="20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власти </a:t>
            </a:r>
            <a:r>
              <a:rPr lang="ru-RU" sz="20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реализуемой ею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057626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5974" y="5380655"/>
            <a:ext cx="74888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политическая деятельность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06672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формы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тесно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 между собой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компоненты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41" y="2852936"/>
            <a:ext cx="784216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 (органы власти, суд, прокуратура, полиция и др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756" y="3356992"/>
            <a:ext cx="748831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партии и общественные организации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291" y="4365104"/>
            <a:ext cx="748981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массовой информации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7275" y="3861048"/>
            <a:ext cx="74888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мнение и политическая культура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974" y="4869160"/>
            <a:ext cx="74888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 и правовые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flipH="1">
            <a:off x="6300192" y="2852936"/>
            <a:ext cx="2255218" cy="30243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512" y="197918"/>
            <a:ext cx="6243870" cy="64825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Ядро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политической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3017890"/>
            <a:ext cx="6099854" cy="5551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политическая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5013176"/>
            <a:ext cx="4680520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политический процесс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5216" y="3720880"/>
            <a:ext cx="5904656" cy="50020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 конфликты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1559" y="4365104"/>
            <a:ext cx="5328593" cy="5040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политическая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76" y="0"/>
            <a:ext cx="4361724" cy="68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76" y="0"/>
            <a:ext cx="43617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71787"/>
            <a:ext cx="475252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ПОЛИТИЧЕСКАЯ ДЕЯТЕЛЬНОСТЬ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106" y="4725144"/>
            <a:ext cx="4486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перевороты и революции, гражданские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828835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избирательные кампании,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демонстрации, забастовки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митинги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90104" y="1695226"/>
            <a:ext cx="0" cy="3029919"/>
          </a:xfrm>
          <a:prstGeom prst="lin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115616" y="1695226"/>
            <a:ext cx="0" cy="1133609"/>
          </a:xfrm>
          <a:prstGeom prst="line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0637"/>
            <a:ext cx="720080" cy="729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3454" y="2229285"/>
            <a:ext cx="721182" cy="7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6" y="352432"/>
            <a:ext cx="3685536" cy="6338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278392"/>
            <a:ext cx="7798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политическая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9133" y="980728"/>
            <a:ext cx="7301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культура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3508" y="2583348"/>
            <a:ext cx="8856984" cy="3744416"/>
            <a:chOff x="107504" y="1844824"/>
            <a:chExt cx="8856984" cy="37444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7504" y="2567067"/>
              <a:ext cx="2592288" cy="129614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Знания и представления о политике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881661" y="4700174"/>
              <a:ext cx="3888432" cy="88906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политическое поведение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771799" y="2564904"/>
              <a:ext cx="3456384" cy="129614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Политические ценности, убеждения, предпочтения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03936" y="4746967"/>
              <a:ext cx="3918424" cy="842273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политическое 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сознание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00191" y="2564904"/>
              <a:ext cx="2664297" cy="129614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Способы практических действий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V="1">
              <a:off x="1691680" y="3863211"/>
              <a:ext cx="0" cy="83696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3635896" y="3863211"/>
              <a:ext cx="0" cy="83696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5508104" y="3861048"/>
              <a:ext cx="0" cy="83696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7524328" y="3861047"/>
              <a:ext cx="0" cy="83696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1403648" y="1844824"/>
              <a:ext cx="2960712" cy="57606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364360" y="1844824"/>
              <a:ext cx="3159968" cy="57606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4364360" y="1844824"/>
              <a:ext cx="0" cy="57606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5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7" y="368404"/>
            <a:ext cx="3779911" cy="6500555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925294" y="2423938"/>
            <a:ext cx="38164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НАСЫЩЕННАЯ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32806" y="2434259"/>
            <a:ext cx="37444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СПОКОЙНАЯ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076" y="-32717"/>
            <a:ext cx="7045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политическая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7571" y="603158"/>
            <a:ext cx="7047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жизнь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7" y="3429000"/>
            <a:ext cx="4220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стабильность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политических институтов,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целостности общества и политической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стабильности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1257" y="3429000"/>
            <a:ext cx="4239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устоявшихся в обществе отношений,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протесты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общества,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массовые беспорядки и образование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новых политических институтов</a:t>
            </a:r>
          </a:p>
        </p:txBody>
      </p:sp>
    </p:spTree>
    <p:extLst>
      <p:ext uri="{BB962C8B-B14F-4D97-AF65-F5344CB8AC3E}">
        <p14:creationId xmlns:p14="http://schemas.microsoft.com/office/powerpoint/2010/main" val="33659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34046" y="3434301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569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ПОЛИТИЧЕСКИЙ РЕЖИМ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ФУНКЦИОНИРОВАНИЯ ПОЛИТИЧЕСКОЙ СИСТЕМЫ ГОСУДАРСТВА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128" y="3578317"/>
            <a:ext cx="38164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демократический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9600" y="3578317"/>
            <a:ext cx="381642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антидемократический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92426"/>
            <a:ext cx="871296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характеризуется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методами осуществления политической власти, мерой участия граждан в управлении, степенью политической свободы в обществе, состоянием правового статуса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9160" y="4521236"/>
            <a:ext cx="3240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единственным источником власти признаётся народ, власть осуществляется по воле и в интересах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49600" y="4521236"/>
            <a:ext cx="3890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основывается на подавлении личности, установлении диктатуры одного класса, группы, партии; милитаризации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3751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ARi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EYm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EYm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Ri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ARi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GJ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BGJlRXgJ4aR2AAAAdgAAABwAAAB1bml2ZXJzYWwvbG9jYWxfc2V0dGluZ3MueG1ss7GvyM1RKEstKs7Mz7NVMtQzUFJIzUvOT8nMS7dVCg1x07VQUiguScxLSczJz0u1VcrLV1Kwt+OyyclPTswJTi0pASosVijISaxMLQpJzQUySlL9EnOBKi/Mv9hwYd/FxotNF/Zd2KlwYdfF5osNFxuV9O24AFBLAwQUAAIACABDe25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AEYm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AVi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AViZUWhpML/SAAAAGsAAAAbAAAAdW5pdmVyc2FsL3VuaXZlcnNhbC5wbmcueG1ss7GvyM1RKEstKs7Mz7NVMtQzULK34+WyKShKLctMLVeoAIoBBSFASaESyDVCcMszU0oyQEIGBgjBjNTM9IwSWyVLJEF9oJkAUEsBAgAAFAACAAgABGJlRdtlKinMBQAAexQAAB0AAAAAAAAAAQAAAAAAAAAAAHVuaXZlcnNhbC9jb21tb25fbWVzc2FnZXMubG5nUEsBAgAAFAACAAgABGJlRfKM0RzUBAAAaRIAACcAAAAAAAAAAQAAAAAABwYAAHVuaXZlcnNhbC9mbGFzaF9wdWJsaXNoaW5nX3NldHRpbmdzLnhtbFBLAQIAABQAAgAIAARiZUU6Kj9OugIAAFgKAAAhAAAAAAAAAAEAAAAAACALAAB1bml2ZXJzYWwvZmxhc2hfc2tpbl9zZXR0aW5ncy54bWxQSwECAAAUAAIACAAEYmVFkjlBIaUEAAB6EQAAJgAAAAAAAAABAAAAAAAZDgAAdW5pdmVyc2FsL2h0bWxfcHVibGlzaGluZ19zZXR0aW5ncy54bWxQSwECAAAUAAIACAAEYmVFghPHdJYBAAAiBgAAHwAAAAAAAAABAAAAAAACEwAAdW5pdmVyc2FsL2h0bWxfc2tpbl9zZXR0aW5ncy5qc1BLAQIAABQAAgAIAARiZUXShK5mrwAAAEABAAAaAAAAAAAAAAEAAAAAANUUAAB1bml2ZXJzYWwvaTE4bl9wcmVzZXRzLnhtbFBLAQIAABQAAgAIAARiZUV4CeGkdgAAAHYAAAAcAAAAAAAAAAEAAAAAALwVAAB1bml2ZXJzYWwvbG9jYWxfc2V0dGluZ3MueG1sUEsBAgAAFAACAAgAQ3tuQ4EhdpXsAgAAiAgAABQAAAAAAAAAAQAAAAAAbBYAAHVuaXZlcnNhbC9wbGF5ZXIueG1sUEsBAgAAFAACAAgABGJlRXKbs4VwAgAAZQcAACkAAAAAAAAAAQAAAAAAihkAAHVuaXZlcnNhbC9za2luX2N1c3RvbWl6YXRpb25fc2V0dGluZ3MueG1sUEsBAgAAFAACAAgABWJlRW2yHXN+DQAAz24AABcAAAAAAAAAAAAAAAAAQRwAAHVuaXZlcnNhbC91bml2ZXJzYWwucG5nUEsBAgAAFAACAAgABWJlRaGkwv9IAAAAawAAABsAAAAAAAAAAQAAAAAA9CkAAHVuaXZlcnNhbC91bml2ZXJzYWwucG5nLnhtbFBLBQYAAAAACwALAEkDAAB1K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ciety_201_01"/>
  <p:tag name="ISPRING_RESOURCE_PATHS_HASH_PRESENTER" val="e57a2b9eab88f1d5dd751e15853aaf31b8adcb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5117</TotalTime>
  <Words>568</Words>
  <Application>Microsoft Office PowerPoint</Application>
  <PresentationFormat>Экран (4:3)</PresentationFormat>
  <Paragraphs>141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society_201_01</dc:title>
  <dc:creator>admit-home</dc:creator>
  <cp:lastModifiedBy>admit</cp:lastModifiedBy>
  <cp:revision>480</cp:revision>
  <dcterms:created xsi:type="dcterms:W3CDTF">2008-09-08T18:26:41Z</dcterms:created>
  <dcterms:modified xsi:type="dcterms:W3CDTF">2016-08-22T18:08:05Z</dcterms:modified>
</cp:coreProperties>
</file>