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94" r:id="rId2"/>
    <p:sldId id="258" r:id="rId3"/>
    <p:sldId id="448" r:id="rId4"/>
    <p:sldId id="468" r:id="rId5"/>
    <p:sldId id="470" r:id="rId6"/>
    <p:sldId id="469" r:id="rId7"/>
    <p:sldId id="463" r:id="rId8"/>
    <p:sldId id="464" r:id="rId9"/>
    <p:sldId id="465" r:id="rId10"/>
    <p:sldId id="471" r:id="rId11"/>
    <p:sldId id="472" r:id="rId12"/>
    <p:sldId id="473" r:id="rId13"/>
    <p:sldId id="474" r:id="rId14"/>
    <p:sldId id="475" r:id="rId15"/>
    <p:sldId id="477" r:id="rId16"/>
    <p:sldId id="476" r:id="rId17"/>
    <p:sldId id="466" r:id="rId18"/>
    <p:sldId id="467" r:id="rId19"/>
    <p:sldId id="260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EFF5DF"/>
    <a:srgbClr val="CCCCFF"/>
    <a:srgbClr val="F20000"/>
    <a:srgbClr val="9C9A3C"/>
    <a:srgbClr val="8FAFBD"/>
    <a:srgbClr val="FFFFCC"/>
    <a:srgbClr val="EDF5FD"/>
    <a:srgbClr val="F2F7E5"/>
    <a:srgbClr val="E4F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61" autoAdjust="0"/>
  </p:normalViewPr>
  <p:slideViewPr>
    <p:cSldViewPr>
      <p:cViewPr>
        <p:scale>
          <a:sx n="100" d="100"/>
          <a:sy n="100" d="100"/>
        </p:scale>
        <p:origin x="-2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BA4E8-96D5-45CF-AE12-0CED8AE1184C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E095F-8B10-4B0E-A44E-3A86BC440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30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E039-59B7-40A8-ACE7-8F8A1861DB7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27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133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65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831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951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933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356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100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3687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121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347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874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273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253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846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252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488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120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680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4/10/2020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5152" y="1340768"/>
            <a:ext cx="9144000" cy="17623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tIns="0" bIns="648000" rtlCol="0">
            <a:spAutoFit/>
          </a:bodyPr>
          <a:lstStyle/>
          <a:p>
            <a:pPr algn="ctr"/>
            <a:r>
              <a:rPr lang="ru-RU" sz="7200" b="1" kern="0" spc="-5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86000">
                      <a:schemeClr val="accent1">
                        <a:lumMod val="66000"/>
                        <a:lumOff val="34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</a:gradFill>
                <a:effectLst>
                  <a:reflection blurRad="25400" stA="60000" endPos="45000" dist="12700" dir="5400000" sy="-100000" algn="bl" rotWithShape="0"/>
                </a:effectLst>
                <a:latin typeface="Malgun Gothic" pitchFamily="34" charset="-127"/>
                <a:ea typeface="Malgun Gothic" pitchFamily="34" charset="-127"/>
              </a:rPr>
              <a:t>ОБЩЕСТВОЗНАНИЕ</a:t>
            </a:r>
            <a:endParaRPr lang="ru-RU" sz="7200" b="1" kern="0" spc="-500" dirty="0">
              <a:ln>
                <a:solidFill>
                  <a:schemeClr val="accent1">
                    <a:lumMod val="75000"/>
                  </a:schemeClr>
                </a:solidFill>
              </a:ln>
              <a:gradFill>
                <a:gsLst>
                  <a:gs pos="0">
                    <a:schemeClr val="tx1"/>
                  </a:gs>
                  <a:gs pos="86000">
                    <a:schemeClr val="accent1">
                      <a:lumMod val="66000"/>
                      <a:lumOff val="34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effectLst>
                <a:reflection blurRad="25400" stA="60000" endPos="45000" dist="12700" dir="5400000" sy="-100000" algn="bl" rotWithShape="0"/>
              </a:effectLst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548680"/>
            <a:ext cx="36724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Занятие 1</a:t>
            </a:r>
            <a:r>
              <a:rPr 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lang="ru-RU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час)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67490"/>
            <a:ext cx="7344816" cy="45905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071900"/>
            <a:ext cx="7978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pc="1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учебные материалы по дисциплине</a:t>
            </a:r>
            <a:endParaRPr lang="ru-RU" spc="1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75856" y="1726307"/>
            <a:ext cx="2991984" cy="51571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6140876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Franklin Gothic Medium Cond" pitchFamily="34" charset="0"/>
                <a:cs typeface="FrankRuehl" pitchFamily="34" charset="-79"/>
              </a:rPr>
              <a:t>Автор: Дмитроченкова О.А.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250528" y="6131773"/>
            <a:ext cx="3833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Arial Narrow" pitchFamily="34" charset="0"/>
              </a:rPr>
              <a:t>Брянское государственное училище олимпийского </a:t>
            </a:r>
            <a:r>
              <a:rPr lang="ru-RU" sz="2000" dirty="0" smtClean="0">
                <a:solidFill>
                  <a:srgbClr val="0070C0"/>
                </a:solidFill>
                <a:latin typeface="Arial Narrow" pitchFamily="34" charset="0"/>
              </a:rPr>
              <a:t>резерва    201</a:t>
            </a:r>
            <a:r>
              <a:rPr lang="en-US" sz="2000" dirty="0" smtClean="0">
                <a:solidFill>
                  <a:srgbClr val="0070C0"/>
                </a:solidFill>
                <a:latin typeface="Arial Narrow" pitchFamily="34" charset="0"/>
              </a:rPr>
              <a:t>6</a:t>
            </a:r>
            <a:r>
              <a:rPr lang="ru-RU" sz="2000" dirty="0" smtClean="0">
                <a:solidFill>
                  <a:srgbClr val="0070C0"/>
                </a:solidFill>
                <a:latin typeface="Arial Narrow" pitchFamily="34" charset="0"/>
              </a:rPr>
              <a:t> г.</a:t>
            </a:r>
            <a:endParaRPr lang="ru-RU" sz="2000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443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936" y="1216297"/>
            <a:ext cx="8064896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Сбор и распространение достоверной экономической информации.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9538" y="2008385"/>
            <a:ext cx="8068294" cy="707886"/>
          </a:xfrm>
          <a:prstGeom prst="rect">
            <a:avLst/>
          </a:prstGeom>
          <a:solidFill>
            <a:srgbClr val="EFF5DF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Контроль за использованием природных ресурсов, охрана окружающей среды.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7923" y="4869160"/>
            <a:ext cx="8068295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Помощь бедным, решение социальных проблем.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9537" y="3304529"/>
            <a:ext cx="8068295" cy="400110"/>
          </a:xfrm>
          <a:prstGeom prst="rect">
            <a:avLst/>
          </a:prstGeom>
          <a:solidFill>
            <a:srgbClr val="EFF5DF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Контроль качества товаров и услуг.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2936" y="4365104"/>
            <a:ext cx="8056881" cy="400110"/>
          </a:xfrm>
          <a:prstGeom prst="rect">
            <a:avLst/>
          </a:prstGeom>
          <a:solidFill>
            <a:srgbClr val="EFF5DF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Защита собственности граждан.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9537" y="3827978"/>
            <a:ext cx="806028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Защита конкуренции, недопущении монополий.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7923" y="2780928"/>
            <a:ext cx="8060281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Формирование законодательства по вопросам экономики.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1522" y="5373216"/>
            <a:ext cx="8068295" cy="400110"/>
          </a:xfrm>
          <a:prstGeom prst="rect">
            <a:avLst/>
          </a:prstGeom>
          <a:solidFill>
            <a:srgbClr val="EFF5DF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Регуляция денежного обращения.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5815" y="5877272"/>
            <a:ext cx="807400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Предотвращение экономических кризисов.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2860" y="116632"/>
            <a:ext cx="82469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ФУНКЦИИ          ГОСУДАРСТВА</a:t>
            </a:r>
            <a:endParaRPr lang="ru-RU" sz="54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7"/>
          <a:stretch/>
        </p:blipFill>
        <p:spPr>
          <a:xfrm>
            <a:off x="6641901" y="2959036"/>
            <a:ext cx="2381465" cy="375609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877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64088" y="3837404"/>
            <a:ext cx="35604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dirty="0">
                <a:latin typeface="Arial" pitchFamily="34" charset="0"/>
                <a:cs typeface="Arial" pitchFamily="34" charset="0"/>
              </a:rPr>
              <a:t>налогообложение;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- кредитно-денежная политика;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- льготы и преференции;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- таможенные пошлины.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МЕТОДЫ          ГОСУДАРСТВЕННОГО</a:t>
            </a:r>
            <a:endParaRPr lang="ru-RU" sz="54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507" y="692696"/>
            <a:ext cx="82469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ВОЗДЕЙСТВИЯ</a:t>
            </a:r>
            <a:endParaRPr lang="ru-RU" sz="54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7520" y="1700808"/>
            <a:ext cx="8342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Государство использует различные методы регулирования экономической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жизни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2633136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антимонопольные законы; 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поддержка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малого и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среднего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бизнеса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2633136"/>
            <a:ext cx="36004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ПРАВОВЫЕ МЕТОДЫ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3798461"/>
            <a:ext cx="3600400" cy="1239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ФИНАНСОВО-ЭКОНОМИЧЕСКИЕ МЕТОДЫ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5" y="3085850"/>
            <a:ext cx="1955742" cy="360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471" y="11663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ГОСУДАРСТВЕННЫЙ            БЮДЖЕТ</a:t>
            </a:r>
            <a:endParaRPr lang="ru-RU" sz="54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5299" y="1401890"/>
            <a:ext cx="82711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Государственный бюджет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финансовый план государства, отражающий его доходы и расходы на определенный период.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6311" y="3430887"/>
            <a:ext cx="3600400" cy="72385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ДОХОДЫ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20767" y="3430887"/>
            <a:ext cx="3600400" cy="72385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8304" y="4294982"/>
            <a:ext cx="40504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Налоги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Неналоговые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поступления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Заимствования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16711" y="4294982"/>
            <a:ext cx="46085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Затраты на социальную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сферу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Затраты на хозяйственные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нужды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Оборона и внешняя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политика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5. Платы по государственному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долгу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30660" y="2350768"/>
            <a:ext cx="3600400" cy="792088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ГОСУДАРСТВЕННЫЙ БЮДЖЕТ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123728" y="2746812"/>
            <a:ext cx="0" cy="6840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10" idx="1"/>
          </p:cNvCxnSpPr>
          <p:nvPr/>
        </p:nvCxnSpPr>
        <p:spPr>
          <a:xfrm>
            <a:off x="2123728" y="2746812"/>
            <a:ext cx="70693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431060" y="2746812"/>
            <a:ext cx="70693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137645" y="2746811"/>
            <a:ext cx="0" cy="6840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04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471" y="11663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ГОСУДАРСТВЕННЫЙ            БЮДЖЕТ</a:t>
            </a:r>
            <a:endParaRPr lang="ru-RU" sz="54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2924944"/>
            <a:ext cx="31791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Виды бюджетов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87938" y="4371310"/>
            <a:ext cx="32209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Доходы больше </a:t>
            </a:r>
            <a:r>
              <a:rPr lang="ru-RU" dirty="0">
                <a:latin typeface="Arial" pitchFamily="34" charset="0"/>
                <a:cs typeface="Arial" pitchFamily="34" charset="0"/>
              </a:rPr>
              <a:t>расходов –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(положительное </a:t>
            </a:r>
            <a:r>
              <a:rPr lang="ru-RU" dirty="0">
                <a:latin typeface="Arial" pitchFamily="34" charset="0"/>
                <a:cs typeface="Arial" pitchFamily="34" charset="0"/>
              </a:rPr>
              <a:t>сальдо или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профицит)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29881" y="3540996"/>
            <a:ext cx="2767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Доходы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равны расходам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01491" y="3494830"/>
            <a:ext cx="3107161" cy="660067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СБАЛАНСИРОВАННЫЙ БЮДЖЕТ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01491" y="4502941"/>
            <a:ext cx="3107161" cy="660068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ПРОФИЦИТНЫЙ БЮДЖЕТ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29881" y="5374429"/>
            <a:ext cx="3178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Расходы больше доходов – </a:t>
            </a:r>
            <a:r>
              <a:rPr lang="ru-RU" dirty="0">
                <a:latin typeface="Arial" pitchFamily="34" charset="0"/>
                <a:cs typeface="Arial" pitchFamily="34" charset="0"/>
              </a:rPr>
              <a:t>отрицательное сальдо или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дефицит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46862"/>
            <a:ext cx="2088232" cy="504430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233514" y="5501067"/>
            <a:ext cx="3075138" cy="670054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ДЕФИЦИТНЫЙ БЮДЖЕТ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zebra-tv.ru/upload/iblock/87b/foto_moneysack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13" b="98187" l="5763" r="954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31" t="2747" r="4307" b="2390"/>
          <a:stretch/>
        </p:blipFill>
        <p:spPr bwMode="auto">
          <a:xfrm>
            <a:off x="4892352" y="940970"/>
            <a:ext cx="4016499" cy="238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74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0392" y="1184558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Налоги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это обязательные платежи физических и юридических лиц в государственный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бюджет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39" y="2060848"/>
            <a:ext cx="8088009" cy="27094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7471" y="11663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НАЛОГОВАЯ           СИСТЕМА</a:t>
            </a:r>
            <a:endParaRPr lang="ru-RU" sz="54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pic>
        <p:nvPicPr>
          <p:cNvPr id="2052" name="Picture 4" descr="http://img12.nnm.me/5/c/2/a/b/68ad7ee45be361509de37c7d31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3956948"/>
            <a:ext cx="5004048" cy="28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56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697271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www.dialir.ru/userfiles/b-358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0" r="20339"/>
          <a:stretch/>
        </p:blipFill>
        <p:spPr bwMode="auto">
          <a:xfrm>
            <a:off x="4644008" y="3745070"/>
            <a:ext cx="2401512" cy="308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471" y="11663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НАЛОГОВАЯ           СИСТЕМА</a:t>
            </a:r>
            <a:endParaRPr lang="ru-RU" sz="54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72458"/>
            <a:ext cx="2590924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6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844824"/>
            <a:ext cx="66967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Прогрессивное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– система, при которой существует гибкая шкала ставок налога: с большего дохода берется большая процентная ставка налога, а с меньшего – меньшая (способствует выравниванию разности в доходах между богатыми и бедными);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Регрессивное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– это система, обратная прогрессивной (с большего дохода – меньшая процентная ставка налога, и наоборот);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Пропорциональное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– независимо от величины дохода со всех лиц взимается один и тот же налог (в Росси 13%)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49313" y="1340768"/>
            <a:ext cx="40153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Виды налогообложения: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471" y="11663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НАЛОГОВАЯ           СИСТЕМА</a:t>
            </a:r>
            <a:endParaRPr lang="ru-RU" sz="54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78" b="4390"/>
          <a:stretch/>
        </p:blipFill>
        <p:spPr>
          <a:xfrm>
            <a:off x="6444209" y="1675479"/>
            <a:ext cx="2699792" cy="503012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014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1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90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55776" y="116632"/>
            <a:ext cx="4578301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55776" y="2636912"/>
            <a:ext cx="63488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Учебник </a:t>
            </a:r>
            <a:endParaRPr lang="en-US" sz="36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</a:rPr>
              <a:t>Глава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4.</a:t>
            </a: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i="1" dirty="0">
                <a:solidFill>
                  <a:schemeClr val="accent1">
                    <a:lumMod val="75000"/>
                  </a:schemeClr>
                </a:solidFill>
              </a:rPr>
              <a:t>§ 13 стр. 89-96. Определения. Вопросы в конце параграфа.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050474" cy="664197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4"/>
          <p:cNvSpPr>
            <a:spLocks noChangeArrowheads="1"/>
          </p:cNvSpPr>
          <p:nvPr/>
        </p:nvSpPr>
        <p:spPr bwMode="auto">
          <a:xfrm>
            <a:off x="754621" y="3501008"/>
            <a:ext cx="763475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800" i="1" dirty="0">
                <a:latin typeface="Arial" pitchFamily="34" charset="0"/>
                <a:cs typeface="Arial" pitchFamily="34" charset="0"/>
              </a:rPr>
              <a:t>Основные подходы к определению роли государства в экономике.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800" i="1" dirty="0">
                <a:latin typeface="Arial" pitchFamily="34" charset="0"/>
                <a:cs typeface="Arial" pitchFamily="34" charset="0"/>
              </a:rPr>
              <a:t>Функции государства и методы экономического регулирования.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800" i="1" dirty="0">
                <a:latin typeface="Arial" pitchFamily="34" charset="0"/>
                <a:cs typeface="Arial" pitchFamily="34" charset="0"/>
              </a:rPr>
              <a:t>Государственный бюджет и налоги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76672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200" dirty="0" smtClean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РОЛЬ </a:t>
            </a:r>
          </a:p>
          <a:p>
            <a:pPr algn="ctr"/>
            <a:r>
              <a:rPr lang="ru-RU" sz="5200" dirty="0" smtClean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ГОСУДАРСТВА </a:t>
            </a:r>
          </a:p>
          <a:p>
            <a:pPr algn="ctr"/>
            <a:r>
              <a:rPr lang="ru-RU" sz="5200" dirty="0" smtClean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ЭКОНОМИКЕ</a:t>
            </a:r>
            <a:endParaRPr lang="ru-RU" sz="5200" dirty="0">
              <a:ln w="9525" cmpd="sng">
                <a:solidFill>
                  <a:srgbClr val="C00000"/>
                </a:solidFill>
                <a:prstDash val="solid"/>
              </a:ln>
              <a:solidFill>
                <a:srgbClr val="FFCC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0201" y="1151370"/>
            <a:ext cx="85022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зависимости от того, какой тип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экономической системы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реализована 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стране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- от того будет зависеть и роль,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которую играет государство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как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один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из «игроков» на хозяйственном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поле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2860" y="116632"/>
            <a:ext cx="85796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РОЛЬ     ГОСУДАРСТВА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700561"/>
            <a:ext cx="331236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ТРАДИЦИОННАЯ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8539" y="3268266"/>
            <a:ext cx="331236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КОМАНДНАЯ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8539" y="3852689"/>
            <a:ext cx="331236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РЫНОЧНАЯ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8539" y="4428753"/>
            <a:ext cx="331236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СМЕШАННАЯ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132560"/>
            <a:ext cx="6282283" cy="465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4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право 10"/>
          <p:cNvSpPr/>
          <p:nvPr/>
        </p:nvSpPr>
        <p:spPr>
          <a:xfrm>
            <a:off x="318967" y="4725144"/>
            <a:ext cx="1808367" cy="1008112"/>
          </a:xfrm>
          <a:prstGeom prst="rightArrow">
            <a:avLst>
              <a:gd name="adj1" fmla="val 76455"/>
              <a:gd name="adj2" fmla="val 3866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35735" y="2935028"/>
            <a:ext cx="1808367" cy="1008112"/>
          </a:xfrm>
          <a:prstGeom prst="rightArrow">
            <a:avLst>
              <a:gd name="adj1" fmla="val 76455"/>
              <a:gd name="adj2" fmla="val 3866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33106" y="1772816"/>
            <a:ext cx="1808367" cy="1008112"/>
          </a:xfrm>
          <a:prstGeom prst="rightArrow">
            <a:avLst>
              <a:gd name="adj1" fmla="val 76455"/>
              <a:gd name="adj2" fmla="val 3866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367189"/>
              </p:ext>
            </p:extLst>
          </p:nvPr>
        </p:nvGraphicFramePr>
        <p:xfrm>
          <a:off x="2196333" y="1412776"/>
          <a:ext cx="6751342" cy="509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46"/>
                <a:gridCol w="2250748"/>
                <a:gridCol w="2250748"/>
              </a:tblGrid>
              <a:tr h="400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Традиционная</a:t>
                      </a:r>
                      <a:endParaRPr lang="ru-RU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Командная</a:t>
                      </a:r>
                      <a:endParaRPr lang="ru-RU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Рыночная</a:t>
                      </a:r>
                      <a:endParaRPr lang="ru-RU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01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Продукция сельского хозяйства, охоты, рыболовства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Вся номенклатура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товаров и услуг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Вся номенклатура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товаров и услуг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Традиционные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архаичные методы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Промышленное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производство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Промышленное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производство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02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Производство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ограничено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возможностями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хозяйства.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Большинство людей живет на грани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выживания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определяют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чиновники.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Периодический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дефицит отдельных товаров.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Первоочередное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снабжение элиты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определяют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потребители своей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готовностью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покупать данные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товары и услуги.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Любой товар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наличии денег.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35735" y="1984484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Что</a:t>
            </a:r>
          </a:p>
          <a:p>
            <a:pPr lvl="0"/>
            <a:r>
              <a:rPr lang="ru-RU" sz="16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производится?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6416" y="3146697"/>
            <a:ext cx="16734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</a:t>
            </a:r>
            <a:endParaRPr lang="ru-RU" sz="16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производится</a:t>
            </a:r>
            <a:r>
              <a:rPr lang="ru-RU" sz="16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1600" i="1" dirty="0">
              <a:solidFill>
                <a:srgbClr val="C000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6416" y="5013176"/>
            <a:ext cx="16734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каком </a:t>
            </a:r>
            <a:endParaRPr lang="ru-RU" sz="16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количестве</a:t>
            </a:r>
            <a:r>
              <a:rPr lang="ru-RU" sz="16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2860" y="116632"/>
            <a:ext cx="85796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СТАВНИТЕЛЬНАЯ       ТАБЛИЦА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43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8"/>
          <p:cNvSpPr/>
          <p:nvPr/>
        </p:nvSpPr>
        <p:spPr>
          <a:xfrm>
            <a:off x="261462" y="3514672"/>
            <a:ext cx="1808367" cy="1008112"/>
          </a:xfrm>
          <a:prstGeom prst="rightArrow">
            <a:avLst>
              <a:gd name="adj1" fmla="val 76455"/>
              <a:gd name="adj2" fmla="val 3866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78230" y="1724556"/>
            <a:ext cx="1808367" cy="1008112"/>
          </a:xfrm>
          <a:prstGeom prst="rightArrow">
            <a:avLst>
              <a:gd name="adj1" fmla="val 76455"/>
              <a:gd name="adj2" fmla="val 3866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313984"/>
              </p:ext>
            </p:extLst>
          </p:nvPr>
        </p:nvGraphicFramePr>
        <p:xfrm>
          <a:off x="2175070" y="1132295"/>
          <a:ext cx="6751342" cy="38138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46"/>
                <a:gridCol w="2250748"/>
                <a:gridCol w="2250748"/>
              </a:tblGrid>
              <a:tr h="400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Традиционная</a:t>
                      </a:r>
                      <a:endParaRPr lang="ru-RU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Командная</a:t>
                      </a:r>
                      <a:endParaRPr lang="ru-RU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Рыночная</a:t>
                      </a:r>
                      <a:endParaRPr lang="ru-RU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01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Вожди и собственники земли, оставшаяся часть продукции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распределяется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согласно обычаям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Политики и чиновники.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Они определяют, кто и сколько будет получать товаров и услуг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Производители – в виде прибыли.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Потребители получают столько, на сколько хватает средств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Государство 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хозяйство связаны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слабо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Государство – главный распорядитель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хозяйства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Государство регулирует отдельные отрасли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хозяйства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37792" y="1813114"/>
            <a:ext cx="1728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Кто получает набольшую выгоду?</a:t>
            </a:r>
            <a:endParaRPr lang="ru-RU" sz="16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5152" y="3724583"/>
            <a:ext cx="1546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Какова роль </a:t>
            </a:r>
          </a:p>
          <a:p>
            <a:pPr lvl="0"/>
            <a:r>
              <a:rPr lang="ru-RU" sz="16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государства?</a:t>
            </a:r>
            <a:endParaRPr lang="ru-RU" sz="1600" i="1" dirty="0">
              <a:solidFill>
                <a:srgbClr val="C000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2860" y="116632"/>
            <a:ext cx="85796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СТАВНИТЕЛЬНАЯ       ТАБЛИЦА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8231" y="5157192"/>
            <a:ext cx="86862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Смешанная экономика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экономическая система,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которой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земля и капитал находятся в частной собственности, а распределение ограниченных ресурсов осуществляется как рынками, так и при значительном участии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государства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10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8104" y="3933056"/>
            <a:ext cx="3240360" cy="24016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33056"/>
            <a:ext cx="3240360" cy="24016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8411" y="692696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На вопрос, какую же роль должно играть государство в экономике -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 сложилось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несколько точек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зрения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059211"/>
              </p:ext>
            </p:extLst>
          </p:nvPr>
        </p:nvGraphicFramePr>
        <p:xfrm>
          <a:off x="492882" y="1556792"/>
          <a:ext cx="8208912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2350"/>
                <a:gridCol w="3104211"/>
                <a:gridCol w="2552351"/>
              </a:tblGrid>
              <a:tr h="1872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государство должно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как можно меньше вмешиваться в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экономику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государство должно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поддерживать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баланс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рынке, ограничивая власть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монополий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государство должно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решать проблему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распределения ресурсов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545224"/>
              </p:ext>
            </p:extLst>
          </p:nvPr>
        </p:nvGraphicFramePr>
        <p:xfrm>
          <a:off x="2411760" y="3933056"/>
          <a:ext cx="4248472" cy="246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8472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Преобладающая на сегодняшний день точка зрения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Государство должно вмешиваться в экономику лишь тогда, когда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механизмов саморегуляции рынка не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достаточно для обеспечения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благополучия общественной жизни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55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4354" y="940039"/>
            <a:ext cx="691276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«В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июне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1918 г. был издан декрет о национализации крупной промышленности, а в ноябре 1920 г. — мелкой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промышленности </a:t>
            </a: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Согласно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декрету 11 января 1919 г. у крестьян изымались все излишки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хлеба </a:t>
            </a: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Повсеместно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господствовали безденежные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расчеты. Оплата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 труд осуществлялась продовольствием, предметами первой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необходимости. В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1919 г. введено </a:t>
            </a:r>
            <a:endParaRPr lang="ru-RU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бесплатное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питание для детей, </a:t>
            </a:r>
            <a:endParaRPr lang="ru-RU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затем и для рабочих </a:t>
            </a:r>
            <a:endParaRPr lang="ru-RU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промышленности </a:t>
            </a: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транспорта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6632"/>
            <a:ext cx="85796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8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ГОСУДАРСТВЕННОЕ                    РЕГУЛИРОВАНИЕ</a:t>
            </a:r>
            <a:endParaRPr lang="ru-RU" sz="48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48"/>
          <a:stretch/>
        </p:blipFill>
        <p:spPr>
          <a:xfrm>
            <a:off x="30138" y="458313"/>
            <a:ext cx="2885678" cy="63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4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2399835"/>
            <a:ext cx="7524329" cy="44581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2209" y="965563"/>
            <a:ext cx="85022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«В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октябре 1922 г. в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СССР был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принят новый Земельный кодекс, согласно которому крестьяне получали право свободного выхода из сельской общины, выбора форм землепользования.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Строгая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централизация в снабжении промышленных предприятий сырьем и в распределении готовой продукции была отменена.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Заводы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самостоятельно решали вопросы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заготовки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сырья </a:t>
            </a:r>
            <a:endParaRPr lang="ru-RU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реализации </a:t>
            </a:r>
            <a:endParaRPr lang="ru-RU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готовой 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продукции»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2860" y="116632"/>
            <a:ext cx="85796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8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ГОСУДАРСТВЕННОЕ                    РЕГУЛИРОВАНИЕ</a:t>
            </a:r>
            <a:endParaRPr lang="ru-RU" sz="48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1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1522"/>
            <a:ext cx="5364088" cy="387647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2860" y="947629"/>
            <a:ext cx="843560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«...Чтобы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препятствовать тому, чтобы продукция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могла бы уйти из-под контроля государства, в марте 1933 г. в СССР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издано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постановление, по которому, пока район не выполнит план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хлебозаготовки,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90%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зерна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отдавалось государству, а оставшиеся 10% распределялись между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колхозниками.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Открытие колхозных рынков... зависело от того, справлялись ли колхозы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выполнением плана... </a:t>
            </a:r>
            <a:endParaRPr lang="ru-RU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Власти объявили об установлении</a:t>
            </a: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высокого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денежного </a:t>
            </a:r>
            <a:endParaRPr lang="ru-RU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обложения </a:t>
            </a: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крестьян»</a:t>
            </a: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2860" y="116632"/>
            <a:ext cx="85796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8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ГОСУДАРСТВЕННОЕ                    РЕГУЛИРОВАНИЕ</a:t>
            </a:r>
            <a:endParaRPr lang="ru-RU" sz="48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49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17A4E48-FECC-497B-B5DE-D21D0AEBCEE5"/>
  <p:tag name="ISPRING_SCORM_RATE_SLIDES" val="1"/>
  <p:tag name="ISPRING_SCORM_PASSING_SCORE" val="100.0000000000"/>
  <p:tag name="ISPRINGONLINEFOLDERID" val="0"/>
  <p:tag name="ISPRINGONLINEFOLDERPATH" val="Каталог"/>
  <p:tag name="ISPRINGCLOUDFOLDERID" val="0"/>
  <p:tag name="ISPRINGCLOUDFOLDERPATH" val="Каталог"/>
  <p:tag name="ISPRING_OUTPUT_FOLDER" val="J:\Мультимедиа_история\1 курс\kievskaya_rus"/>
  <p:tag name="ISPRING_PLAYERS_CUSTOMIZATION" val="UEsDBBQAAgAIAOsDS0nfwbQZ2AUAAFUWAAAdAAAAdW5pdmVyc2FsL2NvbW1vbl9tZXNzYWdlcy5sbmfNWF1PG0cUfY+U/7CyFKmVGpJUShRVfGhtD2aV9S7ZXQPph1aoIIQERorbKo82pA0VbaAoCEoDaWnVl/RhC3Yw+IO/MPMX+kt6751de22IdheE2gcj7+I5c++Zc8/cmcGRZ4sLyjezT0vzS8Wh1L2Buylltvjl0sx8cW4oVXBGbz9MKaWvposz0wtLxdmhVHEppYwM37wxuDBdnPt6em4Wvt+8oSiDi7OlEjyWhvGp+6zMzwylxtNuxsyPq8YTVzdzppvWcqlh/gtv8yPeFsu8zs8UfgqPTX7GPd6CF/XPn37w8YOHz+7df/Dh4B0fLA62nVd1PRJdIfD7d2NgG45l6i5MwHTXYFMOYL/iG4C/xbeSjTYLjq4ZDAB+g+Eb/GcAepsMYtxiEzB+D0Zvw+dV5OiCZTHDcW1dyzJXs13DdIgvnTksS6k0xLrCz0QZCKrCp8Hf8RqShK9b8LXN/xbf0j/rwGDb/62o4INYhu81+PuDAi8awO4JryqIIxlvie+4FxVj1syrmuFazHYsLeNopgFxbfBDWLq2KCv8GGDP5DwQQuNcAPJFDX4HccNvPJgUlxii9xTxI8LwJgUFIzC12kBkSJY6qRk51zFN3XaZkQ3eQGTbEM4hBFMWq0ASpV6GLxWAP/TlVUuIb6k2s0iznqhQlqeXQHCl8PfFCwwHYSg6ILKSNKIxLTemw8ehsF5DWGVYT8g5Gcw4w6X8A4SB1MvcYoCAYJkFgrftSdNCkW4i4ShAHK9gFZNcG5hdNSTgkCi996giam7NyJhQMhknPP8eYNCSA9IaP+mJIAowz2xbzTE3bU5B8RHYFj9IMsp8hKvKd5OMecJs6VNRgwx1QsupWHToDkENkjVsijUF+URD8Im/uPKXJRNY8UgN/qImvqdSQ75qIW8QawPJIrLZ4wLoQVN1ss0OTBBZq9eRPIqrjpV4cWwywLJYB+GcipXIaMBwMyyLkn5c0D51R1VNZ1kXNJ41J11HbgdEVKtL0CqEWVdI66B434c6FMDvbvl2bGTZ1C1FWlUtHtcIA6UgVsRLoLielNy+dHp2g76sgp2BdF/ztwBPZoPf/NU96XH+CzeM4/OOGZOby+SDdXt9yQDxFYJZDUmPn6DbXkdWdoYZqqWZEcKTOoF+h4TXF+J5+ikbj2z56H8qz07il5XoJVSZhJbLppJYnUkFef1p2XJ/Tmu4m/0E2ICLO654jk1jfAAGbR+4Oru9OD2/EH+YZoyaxFkbTB3TqGLDE90xdREMMwDZQ92CwqH4n+O2QDuI3z22ZcvYM0d0H9WdZQJYNal5qSPPF+N58fEmWdrWHHl68NBxooaSI8rF7ZXbXjKT/ihopd6RXiDyGvbTvlp97/OdFIav4LGrx0kjRRVq/Xu6GEdzdEbNDwmMTiUv5OkEPahFIddhvpjNHcxTyLOAU9ljnHdU5EV2zzjJISRzjHRheeF0sqZinkFEpUseVu8RUt2UvHJv5CoB+9y86Tm5haLrC0a8jJqs41NX0EzYa65fNzZTrcyYm1GNDJNHn2X/iOfFHApWgBzrju3qaprJJhOXGW8Kqr7UTvwNsBV4Jkoh5gTy2J5loypMEpD5BqbAE+PpP+U/Y+L0R/krnCK2+e9wZPyLH8Bp+YC/VQB3n+9AArt845NEuOCHuDuxDv5ndMxt0m5/yutfRKE5aroXgK4nXuNRB6LZiTPcvx0JrUPsOxJHgyLpvT/YpOWiMmuLdTqNYDGT8poXHBg7XSBp8P03CjWFnOiYNupV/L8iob3gwgLPugPREUP1+uJQHUfNjOWhwG1aWDSHFSiIilhLApNXrUewTdDJG3B2IPIKZgaF1ZR5oLf1XVVE79fhKWiF/SuQjjaSAHRvwPapWUX7aASGngTo6u0A8uRo466azdLFIWDsYvsMKK3A+/27hSrZfyhWfNkI3y+ih/XdMMadPzOmGrDd/RchUIcS+Dw4oXwO6s/vjQ6D9qUXrfNUogvgwTuh++B/AVBLAwQUAAIACADrA0tJcmsy4ewEAABuFAAAJwAAAHVuaXZlcnNhbC9mbGFzaF9wdWJsaXNoaW5nX3NldHRpbmdzLnhtbNVY3U4bRxS+91OMtspd44WUFILWRghsBZW/xlspVVWhsXewp+yPtTsuoVcQ1IaKKEFVUNtEDW0q9Sa9cMHbmB+TV5h9hT5Jz+zs2hgMXRJAVNYa78w533znzDdnD6uNPLBM9DVxPerYGaU/3acgYpccg9rljPKZnr85pCCPYdvApmOTjGI7ChrJprRqrWhSr1IgjIGphwDG9oarLKNUGKsOq+ri4mKaelVXzDpmjQG+ly45llp1iUdsRly1auIl+MOWqsRTIoQEAHBZjh25ZVMphDSJNOUYNZMgagBzm4qgsJk3sVdRVGlWxKWFsuvUbGPMMR0XueViRvlgaFR8YhsJNU4tYouceFkYFMNsGBsGFSywWaDfEFQhtFwBuoMDClqkBqtklFsDAgWs1ZMoIbYMHQuUMQdyYLMI3iIMG5hheSvXY+QB8+IBOWQs2diiJR1mkIg/o4zrc4XJifHc3PSMnivM3dWnJiWHczjpufv6OZz0CX0ydx77pPB3P5/N3ZucmP5kTp+ZmdQnZjtekNGuhGhqd8Y0yKxTc0uknTCNVWpW0cbUBI0eS6NHGKjcxG6Z6E6ewibOY9MjCvqqSsqf1rBJ2RIchj44DAuEVEe9Kimxe2LbMgpza0TpwElAIAZ72ZbE7TttSQwOdYWuytU7YfVkqWHGcKkC4oGxkJqmHh2KzeYduys0cY+Kjmm0AyJWkRjT2CJHjkRhgdp5sOxX0DxsggmhjroUmwqiDEIvtZ29WtFjlIVHL3/UEgEW1AiCpgonUlGqYNfryng760L4pewX/Ede5wfcDx7yPd78UuZEzp3mw38I1lHwLT8EnyZcPuLb/JC/gesv3oLvbTEcPEb8bbAMViuAD7bBshzwwdLnLXCsB9/xJm+iYCWe+Rv8fb7DD1HIaUUYjSTi9Av4wfqCFm8A6oHAeAOxbQPOcrAWURJ0BeyHnRUbEEDwCH4ewJgwhp+7IjQEZOqIN8B9VXDiu8CU7wPmLm+kE7F6xveDp23YiFw9BgakFiRivQsYhSk4HkqwChYCZk1kOMpsRDOOScJ2kCCuG/LQT0yP5+7fuGLKZ2T/YpgKGYqVY52tAVzybCC5wb5Q2iHIwJdKPiZZMSyICxgfpLAaPAm+hwD9I8jBevoiJRrO1QH8kO9cA5meV5lnB3T5Gn0HWV48wbY0pZJgW0JpXmiqrl7AcdrD2tOAa18sCxyaYrhnss9gE+1RQ5jtgU8Lngb15NlNEvRDwTF4LOCFWoSFD9H7UQ17lxz81nGIObS6A62HDJqws/XeLCSV5eApxL4XrCZat6//1kcDtz8eHLoznFb/Wf7j5plOUUM3a2Jqxx3d2KkdYzKvY33jfzid0T2e8M07rgUNFTFOLNq7I446t5O9jaaKnqt3CxZ2itexA+O/8k1own7nL/if/BXfgOs14lv8Jf8JxPacbwwn1KXou96CNhvySMJjQFaHVlw+hFATYr0AHj/DeX+d8MG2ARFs8GcJq8gG4G/yzaTWCTls8leJLF/y54nstrrK3JGO9lgDGzxJuOwO+NbDavko2qJod6BfhidE1A3/L6rBaQfz/QvJlRSD9/p/TFaSSyoGWyC3JjxG9mBXL00J177gXmaKr1PG5F37LUrXaxNN7fmCSsxY1KYW5NGkBmm/1creHujT1N5TqRSgdb8jzKb+BVBLAwQUAAIACADrA0tJOio/TroCAABYCgAAIQAAAHVuaXZlcnNhbC9mbGFzaF9za2luX3NldHRpbmdzLnhtbJVW207jMBB95yuq7nvDXstKphKUroTUXRAg3p1kmlh17MielO3fr+04xG4bmu0IqZ45x3P1FKK3TCwuJhOSSS7VMyAyUWir6XQTll9P0wZRilkmBYLAmZCqony6+PTLfUjikOdYcgdqLGdDM+jdzN1nDMX7+D63MkTIZFVTsV/LQs5Smm0LJRuRnw2t3NegOBNbg7z8OV+uBh1wpvEeoYpiWl1ZGUepFWgNNqQfKytnWZymwDtPl+4zktO7+jj7A9qOaYaOdvPZyhCtpgXERb66sTKMF+b2uCtzKx8TEP6igX79YmUQyukeVHz53TcrgwxZN/X/zEitZGELGnM+buI7h0uam+dno7q0cpZgE7KOznbBl8fleheA/Nfw3RP7XJXkj7auBwvBNj3lsEDVAEm6U2vTpXx7aNC8j84eanrMo4n5kTYaFhvKtYf1yh74BG9M5CHKa3rIq+RNBcs24BAZG3rCcnnrlkWIfdcFMSrYeWWfSqDskX9MYY+QgbJHPnOWw4Pg++MIDk0tqevyLfX9DBrgyVEHjBkENcfch9KdOqt1tbaPVwexekWHqWQOC23jeWEV2NaRxOnamJKjoIigO1ZQZFL8trh077LRJDkw+Gk7PVsEGXI4NXIuRrOow3q588XZgpD2h6FPrj1P0Ozx6ylFpFlZmR8mPZ14nnkopjDT5DTDbkoDB3UvNjLgON9DpIqqLagXKflYN0Ii6LHXy/Z9DcFJEtSAJKerTPwlp8ovmioFtTJdY6C7KsfKFliyouTmD18ZvEF+wBiwtlQszX2Csve5DBR+CICqrOymtj20lqrhyDjsgHtroHApD+VGtJnSoYG7wTVsMBw5rxk1k35Z9LMSL5FAfwL/asKKLj6wjBh7pKl2mUUvv9vEwdXRcu4Wmp2+cJe5sx+m6GZjPy6hUdr/KP8BUEsDBBQAAgAIAOsDS0ldUemkvQQAAH8TAAAmAAAAdW5pdmVyc2FsL2h0bWxfcHVibGlzaGluZ19zZXR0aW5ncy54bWzVWG9P20Ycfp9PcfLUd2sMHR0UJSAEQaBRYMWTOk0TMvGReHXsyL6M0ldQtJWJqo2mom2tVrZO2pvuRQbxGv6EfoXzV9gn2XM5OyEQMtOmrBMyxOff77nn99xzlx9Ojd4tWORr6nqmY6eV/mSfQqiddQzTzqWVz7TJq0MK8ZhuG7rl2DSt2I5CRkcSqWJpyTK9/AJlDKEeAYztDRdZWskzVhxW1ZWVlaTpFV3x1LFKDPheMusU1KJLPWoz6qpFS1/FH7ZapJ4SIsQAwFVw7DBtJJEgJCWRbjpGyaLENMDcNkVRujXFCpaiyqglPXsn5zol2xh3LMclbm4prXwwNCZ+ohiJNGEWqC0k8UYwKIbZsG4YpiChWwvmPUry1MzlwXZwQCErpsHyaeXagEBBtHoWpYEtK9cFyrgDCWwWwhco0w2d6fJWzsfoXeZFA3LIWLX1gpnV8ISI8tPKhLa4MDM9kVmcndMyC4tT2s0ZyeECSVrmtnaBJG1am8lcJD4u/NTn85lbM9Oznyxqc3Mz2vR8KwuKtgmSUtsVS0FZp+RmaVOwFMuXCku2blqw6CkZPcpgckt3c1RzJk0s4rJueVQhXxVp7tOSbplsFXuhD3vhDqXFMa9Is+yWWLa0wtwSVVpwEhDEsJZNS1y/0bTE4FBb6aqcvVVWR5YpnTE9m4d5MNagllJPDkVhy47dVpq4J0uOZTQLWobKFmoZc03dUojJUFu2+ZQJBdikaUF/kdufXLbZmeKyed312jRs6iisnB35gv/AK/yI+8F9fsBrX8oq5bPzcvj3wRYJvuHHyKnh8gnf5cf8Fa4/eR2/d8Vw8JDw18EaotaBj9hgTQ74iPR5HYmV4Fte4zUSrEdP/kK+z/f4MWlwWhdBo7E4/Yw8zC9o8SpQjwTGK9S2C5y1YDOkJOgK2A9bM1ZRQPAAH48wJoLxcV+URkCmQngV6RuCE98HU34IzH1eTcZi9YQfBo+bsCG5SgQMpDqE2GoDJg0JTpcSbCBCwGwKhUNlQ5pRTRK2hYS6rshtPD07kbl95ZIpd1G/N0yFDcXMkc82ARdfDSIX2BdOO4YNfOnkU5YVw4K4gPFhhY3gUfAdCvRPIAdbyV5atPGsAvBjvvce2PSizuxe0Lv36BvYsvcEm9aUTsKyNKzZU6ku38CR7I2zp4rrUEwLDjUx3FHsLmzCNaqKsAPk1PFtUImvbpyi7wuOwUMBL9wiInxU74dn2Jto8GsrIeJQby+00mBQw8pWOrOQVNaCx6j9INiINW9f/7WPBq5/PDh0Yzip/r32+9WuSWGLNm/pph31aOPn9oDxsk51gv+S1KUfPJM76bgFtEjUODNp5x437MXO9jYpVXRCnZuqRu93OT0V/4Vvo636jT/jf/AXvIzrJeE7/Dn/EfZ5ysvDMZ0mOqnXcFtVbjIc7HK/16MDQVgvJtYz8PgJO/hlzK+qMioo8ycxz4Uy8Lf5dtzomBy2+YtYkc/501hxO20H14ke9VRLGjyKOe0eciuN8+9BuETh6qADxpkf9rf/i/193lZ7+6PhUrZ39/+Z5Obv1fbegYFqOOoPsE7vbG3/+0Oxp6K9TxrIu+bbiLbXDym144ueBMbbX5qNJP4BUEsDBBQAAgAIAOsDS0mCE8d0lgEAACIGAAAfAAAAdW5pdmVyc2FsL2h0bWxfc2tpbl9zZXR0aW5ncy5qc42Uy27CMBBF93wFcrcVok9od6hQqRKLSmVXdWHCECIc27JNCkX8ezPmFTuTUs8mvjq684g821a7PCxh7ef21n/7+3t49xqg5swKrkNdNOg56syKbAaTLAeRSWARUiAy58LCSd+dEcqZSe863Xygr60YMkXQ+pSgIhoCtBRYEOA3Ba4p8Sds7tDYvqnKqKcr55TsJEo6kK4jlcm5Z9jVqz/VHiNYFWAuoHOeQGDa86eJPDs+9DCqXKJyzeVmrFLVmfJkmRq1krOm/IuNBlP+9OUe6D71XkaBncise3OQx4lHfYxmUhuwFg55H0cYJCz4FETFt+vPH2hgXG8ooovMZu5ID24wqrTmKdSm1B9ghJgsvWrT7GHUOQdrtyfubjECQvANmJrV8B4jAJVe6X/8QG1UihOpofWZn1Ch+CyT6SF1F4PksFi0bZreuVFf/pAFT0hFT2hBPb+8aXnEoCVAd9SCvDbKO6bsBCVKIoeiQE2ABb1IXLxI8P7ZZtw5nizycj+U67GcAzdLMBOlRFn+16VC41yt3S9QSwMEFAACAAgA6wNLST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6wNLSXgJ4aR2AAAAdgAAABwAAAB1bml2ZXJzYWwvbG9jYWxfc2V0dGluZ3MueG1ss7GvyM1RKEstKs7Mz7NVMtQzUFJIzUvOT8nMS7dVCg1x07VQUiguScxLSczJz0u1VcrLV1Kwt+OyyclPTswJTi0pASosVijISaxMLQpJzQUySlL9EnOBKi/Mv9hwYd/FxotNF/Zd2KlwYdfF5osNFxuV9O24AFBLAwQUAAIACAA7n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DrA0tJW9i1228BAAD4AgAAKQAAAHVuaXZlcnNhbC9za2luX2N1c3RvbWl6YXRpb25fc2V0dGluZ3MueG1sjVLbatwwEH3PV4j8wEoa3Qzugm4uCw0N3ZY+BrNWi0kiB0uhIejjK6dZNttsSDRPM+fMGWZ02nQ9Rnuf8nQ7PvZ5nOI25DzG32l9hlC7m26m+XIOKeS0OlR+jnGY/mzir2mp1WrKfRz6ebALmtYYdU8PKamVUzVjhlEkmadeIee5rVgDrgFbMUeJbVf/SfzTncMuxHxatV0doa8bNjGFOW/iEB7WcMx+CR1v8Hnuh7Hy0lqwJcp+anFsCcQIl9wXqgFAIMsdcbhI2UhNkMeMYyhGUaCACOekEYVIyqFmXSOqCvONQEwyRl2hntZupLVx1BYJDSG6TvOqsaXrjMQYEUKAucIFdAajyoaqoUEtBwQHBkTRRhMFqLOd6VjxzgvLkaJeYFyYMYDx4biH7V6e61D98Dr7c74jePILTqKLt1YnzNXu7ue5kr+H27ubPgc0Dp/Ot5uLyy/+yn798W3rz5+N+WTiPW1xa137TXP/BVBLAwQUAAIACADrA0tJ+G/Aj0kNAADkVQAAFwAAAHVuaXZlcnNhbC91bml2ZXJzYWwucG5n7dz7W1LZ3gBwyrxkXk921LxVM5k1plAZXhAjK5uOqU3T2Ek0jdAu4y0SRQUVI+uNwKmOl7xONuPMm4JYXigVxcQKFauTlCiopFSohIR4hZdmnne8zDnnHzib52HxbNbms797rcVea/3yvRoU4GdsuN4QBAIZf31w3zcg0CoLEEjHz0BP+83lOyZ/036swHzjtxdE67J9rz1YFYU4jACBGNQ1cxG62uPVcQf/jgGBTFo/v1e0x/5yGgQ6hvt6H+LbpLCx/kdUm1et6YNz/K1bfS0fXjE8sv8O4s7XCATiB72th+9eWfki7v1BSwPLMerNwC23Yz/SJDWJN0NnGQ+etaHo+JH8mi6v3MZERn0jYX5mqLyE8HBK3u4gIninqftyIeHpK/SsFhUD/sYdcPCJljN6XEHjNPUkYVo3e6fuJtvVUUbgZpDOQhFiRMaCY2Mz2bGseUfHK6uXVRuBq/jNZwzEWFlnATTFUvjNVueySMiyU+Ls9Q78rR7alVnF5qFIIbyenUuqm5sTrKy2DwpVojRXJ/e7pKWRaovdNp+rE26t5v0Y9yc7TG+Vru45TMZE62ADwf24qAe6uB6J3hNkZrFKdzlZvQKx4jb5wE/fbrVeWrFKF4EIWt5aG2zMLEqfnrl1cPONpRX/Eb/67SYAB3AAB3AAB3AAB3AAB3AAB3AAB3AAB3AAB3AAB3AAB3AAB3AAB3AAB3AAB3AAB3AAB3AAB3AAB3AAB3AAB3AAB3AAB3AAB3AAB3AAB3AAB3AAB3AAB3AAB3AAB3AAB3AAB3AAB3AA/y/BM1JYGvUsyRW1LE2OtmhLL93wi8Gh5Ql8TusQV+6yPrz1u5xj7ksiyni5a4OTgSFx5XLoTXop6PCBMpfiyNAHYZXBi2Nw+o93cYhRXcF+uuTqhT+v0J5vZrHsPqyeaKEzO9YnyHdJ7yjPNe5YFMAeyL8JqxmBGHx1L9gysBjGTPr07nlbpr6py7iIJZOmQ6xQUE4cedjq5TdE53u2i7lmcFVhSVFr3/cdP3L4uScJ+SNHUIUc1IiYh66IudCUn8mms9TJ8ud+DqsN9FddutdMgdihpL4tWUsC+N7t48Qw977wqZf250aT1/nHRwolDFTUZE58L5QincUEJc1NMfLiOiERly9DahN0TwizjBcBkrPho9kXH0/NX+PBZ7+Xwc45Y0z8vkQq7bP+IRVeLcpkewQXFei5c3qyWnAEq+OyHq9F7QE2EaVNfRx8E3hDYhstet3/CTlOg2nAmKJygaQ0LljvA62pC29DnMV3L8m65O6qpnXhYoYSZALHmKEU4SuJLVYbec+sLsnGEz8YhAwJLhxOvbI42VKxHof5MasLGqCMn60lHcWLshrolfyi19CfxQRtP9bXetboFqK7FL685Drh/4+mDKk2wuDE/ksadU4LvskkP6lkAsX51XSW8z13fouDRdPU0LVrcjdwqvJVsGVJmnq6koYL+e42mibJYsTvoiw0UmJn+rU1aqgjmSlsUiY9ix/oVu0mkEaa4gWJmqf6JKqPempIKeVbiicVPB/Rh7wqtO/rur39Mt8flozqj5/evwzxKfG4eCFlVDyZ7zM5HaiU84q9vbZta1CVgh2nxAcztH0+08+fYjGJHFGuartG/b68RB2lc1tFD/6YWqxEjaiEE/MjO8QGWXJ8Dh0zP++SYrdO2GTcMl8+PRjeeIK+EHWwtRVrnBfbJ8BfZOfY3U8Iw7pwTY+2z217qlpvwXlL4I/ViQgploYuIZGwGP/e3K+w/p8k0cU9YFkJ735qxwSTzx1LDsXkOxCmBsf6HxE5yEi4+ngS/GBq9pLu7G2GsDZd6LiK7czlaOgSd0z7aPL08NxZ5stE57qvLo4Ktqa8CXh7DzsU5sbvreu03RH46FyUCu31wNWmjiuUIQlcitLj50fF0mwV1AHTobQQng/KK7cnl63S65O7bZFiNkjups1pUjNRzVhdkoRXwpKCuMPtYu2BuUvPWk0ot5P/pdMUokmmf3PWOuKPv3L9WR0xUoVyJKNMHhS7hu5unxl/JBN25vfcnIVQBQkhJ8tjYDFCjmIsecyr5AwvoE9lZ0HrfdNI2B58XXB8slqAdA3BVvBwH455tZomXHinDSwkyOoJFqF+ezNQWLwSokZeTscjIjbZHYmgNWyeSnDKsyGXDuirD2uaVXPkhYRhyNwMS9cw23VrR05jtbfmlZE41l2koHkkFviR6SUp1vbaGDyJEd7QQkXNPYqhJggRgfvnbLJEkXpYG8kOpwrqrZP6JOWRaa4q9Y0KvmtThQO04lidbLsT8rvmnthTUnPDte/3wPZQBdoOnS05umWkxpRjaG+JRtIvMc2RpNPwSDhhH5kxV/3YY7gl60D/lDPPaKH/4Dp8eYhdrf2PYMkBFM2NMh5WfLvp/AvPvS31ldS9VlQbBX069VGAjvtPpVXoPhcBA19AZFfV8sQzai8bC8cXw2dXc2dqYHsjitczYG2n8J5tO0yQ2GetOw76m+3cZ2AIN/rAicJFLjxkJ63rKY28XPtYjcyOa3cPI9y1t6Uv4xG8KMKDeltRhnvMro9tvJ84/jq0iYp7ME0rexH70twwBAunqmrQfbV6pFDpOcpTdDmsgmrmwemAUx2cnfyzpcluVS6ubxnDBqSrF/nhsod/ba2+XYlq2bG7gp4f98rNIvK6Da9RapbjG3wqNCNHtfHxojH8fr37xTBGal/effLV+bw1nXQcnmltkVN+i9pOme5K7aDxwQ4+auSBLOVZ80cB6DxM07D5SJ38Vtb0bVrvdEPC56ggxVzlLjU8s7OQS5OdpIgZYR94N1TYS+wJti2XWGNiHEJk7/O89tq2m3GDo9lObwNDi3HCLk+nDkwozROK5sfizCwCVFnY/ivOvIWHfPNh66SPAy0pzMtstCXSVvErl6Bg0zyEEydWcu2auXZcRcp2KqX+OiKC2yWpFNe6OaU+Oe9kdP6VPGWNIYoNf/a0mtL5v27dxmTxO6L5Kk60JW06be37mSF7zJAPsW1iW37uup+mG3tqYuAa2MXTeGOSXMbs2DNioOuwIaH1Pmzn4px8qYpOqGyzUwfzzQWZqtC103sANQGT+EivmVOm+bD94Y25eO80gdsR1u/hbBdjg12euVdEQ5jIkUZtE2VLiTuzXeh/8VzhimpJ91CnzXnQM6vu9ZHjwDkFLLdTc3j8/7S9top0sho8xd+4WaxejbqcrYzYLBaJmTl+cGQ786vPU5i++aIprDx64HmZn99+klLXrN02Cvd8DndoOhm+k/rMfq1Unoe7O1Xouz2xm4JOJBGHKcOQwAKvfMn5EyVERqFDTqtKFa0zzORUa4dXrHUdo6MP0UiGSL9QSFiJnYFR3czRW1nDZ82V+K7hLAYeVS9Vq+wtTPCZUHm98gczrgwCrSqYagr2lmz86jkqYFbn8UwN4Y/5R7H744dX94pYyfFSJHrcKNSF1XfWy3EGlR9qGW6ruBMvyvvYdQac2NR1tKv9Lq4PmhPi0AJukrivx4+PFvmlyHojvLbIs5B58aLd1QkVIxd+j5HZkZwadSaPEa6erbZ7Ezz2Dr7biZwAJY/Z+CIGT3ZIz28enVnniMpnZhxLandJe3LoU55Cnc5QV6b9kYTxk3FDknzolzILSlE5ki+WXMLxFZ2Nn+o2OyGx3pmmNYrphz0tM7hi7xRskL+VT2LXjAGp4MTGdhjdNPOlBlxFqUQtTGy+RjDcxNsuPxLDT10tOgRWvXB1HWIlxNTEwurgPGRM8QWWNN7hnASDNw3JSZubkrdAEEHH7RhV6ObY5Pzf1gdTi+f6Jj17eGqSpIx9uOPXyei1ULm3bAZDEX2Ie/erCabB7sc47h325wlPMjsY0R+iWhgI2qlTeoR/tF56c4AbpmmKFn8rUkFk0mFurp9d0YABKeSva/Uu/3a9JWsLoR7HQ9bu/2WgnDFbe/VoKq+9obw8sCSM26d96tQ5bxsVmPWlCR3se1hK3h+/AhuRMSJqflBxL0oVbVk+SaDifNrDoBEePR5O5JNb4zuuqV5rNAWOOWIIByu6PEBw2LB42Qg2giV/etI3KrJ7LD4B0l6WQWa+m6+LnLx+jOmjr7t5dGJDnHO31Hm/bgYav2FR7sk4lVF9MVvT2VnbUdaBkrEaJzna9ZYg2cSwW+gfVH/1HylFQTB+/2w6o6ti56L+Jq+RFimOvA2RHJHAqXbii3aWEUiN/1NEBKwlaaMJndlUBeZMOH5HM81+qQExlvQvpqjkFe5W/EN19HBp6UBWj5JugDrnv2wTMX5jBWJQ9IXL+AtDxYlK16X7gwzB79uGdf96TzKy+xaYjvgBvaQKXpGRkjYnz1r90y9/3lIUGJNz4mQ8H03fHEgpae1xEMfOLQsoJjPj+V/G57ULMiLRsO3fCEOigjILC5ogqL5Bz2TpJkQQG77rUnyKjQVnTLsm60VuqhgQsIiVX0ivLEto+tD4c6JSGZE9Rf28BRrqLICyia1Iqz9lPi3KeG54YOdxoVq/Ru8a3DtTH/T59fX+gH20veHE/wNQSwMEFAACAAgA6wNLSYFvGFJLAAAAawAAABsAAAB1bml2ZXJzYWwvdW5pdmVyc2FsLnBuZy54bWyzsa/IzVEoSy0qzszPs1Uy1DNQsrfj5bIpKEoty0wtV6gAigEFIUBJoRLINUJwyzNTSjKAQgZGBgjBjNTM9IwSWyVzM1O4oD7QTABQSwECAAAUAAIACADrA0tJ38G0GdgFAABVFgAAHQAAAAAAAAABAAAAAAAAAAAAdW5pdmVyc2FsL2NvbW1vbl9tZXNzYWdlcy5sbmdQSwECAAAUAAIACADrA0tJcmsy4ewEAABuFAAAJwAAAAAAAAABAAAAAAATBgAAdW5pdmVyc2FsL2ZsYXNoX3B1Ymxpc2hpbmdfc2V0dGluZ3MueG1sUEsBAgAAFAACAAgA6wNLSToqP066AgAAWAoAACEAAAAAAAAAAQAAAAAARAsAAHVuaXZlcnNhbC9mbGFzaF9za2luX3NldHRpbmdzLnhtbFBLAQIAABQAAgAIAOsDS0ldUemkvQQAAH8TAAAmAAAAAAAAAAEAAAAAAD0OAAB1bml2ZXJzYWwvaHRtbF9wdWJsaXNoaW5nX3NldHRpbmdzLnhtbFBLAQIAABQAAgAIAOsDS0mCE8d0lgEAACIGAAAfAAAAAAAAAAEAAAAAAD4TAAB1bml2ZXJzYWwvaHRtbF9za2luX3NldHRpbmdzLmpzUEsBAgAAFAACAAgA6wNLST08L9HBAAAA5QEAABoAAAAAAAAAAQAAAAAAERUAAHVuaXZlcnNhbC9pMThuX3ByZXNldHMueG1sUEsBAgAAFAACAAgA6wNLSXgJ4aR2AAAAdgAAABwAAAAAAAAAAQAAAAAAChYAAHVuaXZlcnNhbC9sb2NhbF9zZXR0aW5ncy54bWxQSwECAAAUAAIACAA7nFdHI7RO+/sCAACwCAAAFAAAAAAAAAABAAAAAAC6FgAAdW5pdmVyc2FsL3BsYXllci54bWxQSwECAAAUAAIACADrA0tJW9i1228BAAD4AgAAKQAAAAAAAAABAAAAAADnGQAAdW5pdmVyc2FsL3NraW5fY3VzdG9taXphdGlvbl9zZXR0aW5ncy54bWxQSwECAAAUAAIACADrA0tJ+G/Aj0kNAADkVQAAFwAAAAAAAAAAAAAAAACdGwAAdW5pdmVyc2FsL3VuaXZlcnNhbC5wbmdQSwECAAAUAAIACADrA0tJgW8YUksAAABrAAAAGwAAAAAAAAABAAAAAAAbKQAAdW5pdmVyc2FsL3VuaXZlcnNhbC5wbmcueG1sUEsFBgAAAAALAAsASQMAAJ8pAAAAAA=="/>
  <p:tag name="ISPRING_RESOURCE_PATHS_HASH_PRESENTER" val="e97ccb2ccb67236e7479482ae7bb5b17cf4ac4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DOMAIN" val="https://e-learning.ispringonline.ru/"/>
  <p:tag name="ISPRING_PRESENTATION_TITLE" val="Обществознание. Роль государства в экономике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Титульный лист"/>
  <p:tag name="ISPRING_SLIDE_INDENT_LEVEL" val="0"/>
  <p:tag name="ISPRING_SLIDE_ID" val="{33DF5308-BF2F-48D1-8D46-D9BC3828CD9D}"/>
  <p:tag name="GENSWF_ADVANCE_TIME" val="22.733"/>
  <p:tag name="ISPRING_CUSTOM_TIMING_US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10386</TotalTime>
  <Words>632</Words>
  <Application>Microsoft Office PowerPoint</Application>
  <PresentationFormat>Экран (4:3)</PresentationFormat>
  <Paragraphs>210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Flow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Обществознание. Роль государства в экономике</dc:title>
  <dc:creator>admit-home</dc:creator>
  <cp:lastModifiedBy>Мама</cp:lastModifiedBy>
  <cp:revision>963</cp:revision>
  <dcterms:created xsi:type="dcterms:W3CDTF">2008-09-08T18:26:41Z</dcterms:created>
  <dcterms:modified xsi:type="dcterms:W3CDTF">2020-04-10T08:32:44Z</dcterms:modified>
</cp:coreProperties>
</file>