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4" r:id="rId2"/>
    <p:sldId id="258" r:id="rId3"/>
    <p:sldId id="448" r:id="rId4"/>
    <p:sldId id="449" r:id="rId5"/>
    <p:sldId id="450" r:id="rId6"/>
    <p:sldId id="451" r:id="rId7"/>
    <p:sldId id="452" r:id="rId8"/>
    <p:sldId id="453" r:id="rId9"/>
    <p:sldId id="454" r:id="rId10"/>
    <p:sldId id="455" r:id="rId11"/>
    <p:sldId id="456" r:id="rId12"/>
    <p:sldId id="260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EFF5DF"/>
    <a:srgbClr val="CCCCFF"/>
    <a:srgbClr val="F20000"/>
    <a:srgbClr val="9C9A3C"/>
    <a:srgbClr val="8FAFBD"/>
    <a:srgbClr val="FFFFCC"/>
    <a:srgbClr val="EDF5FD"/>
    <a:srgbClr val="F2F7E5"/>
    <a:srgbClr val="E4F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61" autoAdjust="0"/>
  </p:normalViewPr>
  <p:slideViewPr>
    <p:cSldViewPr>
      <p:cViewPr>
        <p:scale>
          <a:sx n="100" d="100"/>
          <a:sy n="100" d="100"/>
        </p:scale>
        <p:origin x="-2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BA4E8-96D5-45CF-AE12-0CED8AE1184C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E095F-8B10-4B0E-A44E-3A86BC4406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30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27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03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58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34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74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273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042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076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380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169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54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178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4/10/2020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152" y="1340768"/>
            <a:ext cx="9144000" cy="176232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tIns="0" bIns="648000" rtlCol="0">
            <a:spAutoFit/>
          </a:bodyPr>
          <a:lstStyle/>
          <a:p>
            <a:pPr algn="ctr"/>
            <a:r>
              <a:rPr lang="ru-RU" sz="7200" b="1" kern="0" spc="-5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86000">
                      <a:schemeClr val="accent1">
                        <a:lumMod val="66000"/>
                        <a:lumOff val="34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effectLst>
                  <a:reflection blurRad="25400" stA="60000" endPos="45000" dist="12700" dir="5400000" sy="-100000" algn="bl" rotWithShape="0"/>
                </a:effectLst>
                <a:latin typeface="Malgun Gothic" pitchFamily="34" charset="-127"/>
                <a:ea typeface="Malgun Gothic" pitchFamily="34" charset="-127"/>
              </a:rPr>
              <a:t>ОБЩЕСТВОЗНАНИЕ</a:t>
            </a:r>
            <a:endParaRPr lang="ru-RU" sz="7200" b="1" kern="0" spc="-500" dirty="0">
              <a:ln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tx1"/>
                  </a:gs>
                  <a:gs pos="86000">
                    <a:schemeClr val="accent1">
                      <a:lumMod val="66000"/>
                      <a:lumOff val="34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effectLst>
                <a:reflection blurRad="25400" stA="60000" endPos="45000" dist="12700" dir="5400000" sy="-100000" algn="bl" rotWithShape="0"/>
              </a:effectLst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548680"/>
            <a:ext cx="36724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Занятие 1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час)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67490"/>
            <a:ext cx="7344816" cy="4590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071900"/>
            <a:ext cx="7978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1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учебные материалы по дисциплине</a:t>
            </a:r>
            <a:endParaRPr lang="ru-RU" spc="1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5856" y="1726307"/>
            <a:ext cx="2991984" cy="51571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6140876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Franklin Gothic Medium Cond" pitchFamily="34" charset="0"/>
                <a:cs typeface="FrankRuehl" pitchFamily="34" charset="-79"/>
              </a:rPr>
              <a:t>Автор: Дмитроченкова О.А.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50528" y="6131773"/>
            <a:ext cx="3833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Arial Narrow" pitchFamily="34" charset="0"/>
              </a:rPr>
              <a:t>Брянское государственное училище олимпийского </a:t>
            </a:r>
            <a:r>
              <a:rPr lang="ru-RU" sz="2000" dirty="0" smtClean="0">
                <a:solidFill>
                  <a:srgbClr val="0070C0"/>
                </a:solidFill>
                <a:latin typeface="Arial Narrow" pitchFamily="34" charset="0"/>
              </a:rPr>
              <a:t>резерва    201</a:t>
            </a:r>
            <a:r>
              <a:rPr lang="en-US" sz="2000" dirty="0" smtClean="0">
                <a:solidFill>
                  <a:srgbClr val="0070C0"/>
                </a:solidFill>
                <a:latin typeface="Arial Narrow" pitchFamily="34" charset="0"/>
              </a:rPr>
              <a:t>6</a:t>
            </a:r>
            <a:r>
              <a:rPr lang="ru-RU" sz="2000" dirty="0" smtClean="0">
                <a:solidFill>
                  <a:srgbClr val="0070C0"/>
                </a:solidFill>
                <a:latin typeface="Arial Narrow" pitchFamily="34" charset="0"/>
              </a:rPr>
              <a:t> г.</a:t>
            </a:r>
            <a:endParaRPr lang="ru-RU" sz="2000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443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963893" y="1114803"/>
            <a:ext cx="6568547" cy="0"/>
          </a:xfrm>
          <a:prstGeom prst="line">
            <a:avLst/>
          </a:prstGeom>
          <a:ln w="38100">
            <a:solidFill>
              <a:schemeClr val="accent1">
                <a:lumMod val="75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963893" y="1058833"/>
            <a:ext cx="6568547" cy="0"/>
          </a:xfrm>
          <a:prstGeom prst="line">
            <a:avLst/>
          </a:prstGeom>
          <a:ln w="28575">
            <a:solidFill>
              <a:srgbClr val="0070C0">
                <a:alpha val="5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23528" y="49957"/>
            <a:ext cx="81475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ИНФРАСТРУКТУРА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4188" y="1058833"/>
            <a:ext cx="53483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kern="0" spc="-5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ТОРГОВАЯ   СЕТЬ</a:t>
            </a:r>
            <a:endParaRPr lang="ru-RU" sz="4000" kern="0" spc="-5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052661" y="613475"/>
            <a:ext cx="198022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Торговая сеть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698"/>
            <a:ext cx="2392999" cy="622180"/>
          </a:xfrm>
          <a:prstGeom prst="rect">
            <a:avLst/>
          </a:prstGeom>
        </p:spPr>
      </p:pic>
      <p:pic>
        <p:nvPicPr>
          <p:cNvPr id="3074" name="Picture 2" descr="http://bctlt.ru/wp-content/uploads/2014/10/Magaz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t="36501" b="25661"/>
          <a:stretch/>
        </p:blipFill>
        <p:spPr bwMode="auto">
          <a:xfrm>
            <a:off x="1941395" y="4005064"/>
            <a:ext cx="7112962" cy="186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5968" y="2132856"/>
            <a:ext cx="8040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Торговля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— отрасль хозяйства и вид экономической деятельности, направленный на осуществление купли-продажи, обмена товаров, а также связанные с этим процессы: непосредственное обслуживание покупателей, доставка товаров, их хранение и подготовка к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продаже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90625" l="0" r="97956">
                        <a14:foregroundMark x1="6644" y1="82670" x2="19250" y2="85227"/>
                        <a14:backgroundMark x1="2385" y1="83807" x2="4429" y2="86080"/>
                        <a14:backgroundMark x1="7155" y1="85795" x2="10221" y2="87216"/>
                        <a14:backgroundMark x1="11073" y1="87216" x2="14991" y2="87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61240"/>
            <a:ext cx="4161267" cy="249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0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963893" y="1114803"/>
            <a:ext cx="6568547" cy="0"/>
          </a:xfrm>
          <a:prstGeom prst="line">
            <a:avLst/>
          </a:prstGeom>
          <a:ln w="38100">
            <a:solidFill>
              <a:schemeClr val="accent1">
                <a:lumMod val="75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963893" y="1058833"/>
            <a:ext cx="6568547" cy="0"/>
          </a:xfrm>
          <a:prstGeom prst="line">
            <a:avLst/>
          </a:prstGeom>
          <a:ln w="28575">
            <a:solidFill>
              <a:srgbClr val="0070C0">
                <a:alpha val="5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23528" y="49957"/>
            <a:ext cx="81475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ИНФРАСТРУКТУРА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03748" y="1058833"/>
            <a:ext cx="6372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kern="0" spc="-5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РЕКЛАМНЫЕ    КОМПАНИИ</a:t>
            </a:r>
            <a:endParaRPr lang="ru-RU" sz="4000" kern="0" spc="-5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9512" y="763176"/>
            <a:ext cx="198022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Реклама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33" y="-30907"/>
            <a:ext cx="1537448" cy="129914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3568" y="2132856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Реклама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(от лат.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reclamo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— выкрикиваю)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— распространение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информации о товарах или услугах с целью увеличения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спроса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69251" y="2996952"/>
            <a:ext cx="68471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Реклама возникла на заре развития товарного производства. Так, в Древней Греции и Риме сообщения коммерческого характера писались на деревянных, медных или костяных досках и громко зачитывались городскими глашатаями. </a:t>
            </a:r>
            <a:endParaRPr lang="ru-RU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начале XX в. реклама становится одним из основных средств конкурентной борьбы. </a:t>
            </a:r>
            <a:endParaRPr lang="ru-RU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середины 70-х гг. утверждается индустрия рекламного бизнеса с широкой сетью рекламных агентств, а сама реклама рассматривается как элемент новой системы управления, как составная часть </a:t>
            </a:r>
            <a:r>
              <a:rPr lang="ru-RU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маркетинга</a:t>
            </a:r>
            <a:r>
              <a:rPr lang="ru-RU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4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55776" y="116632"/>
            <a:ext cx="4578301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5776" y="2636912"/>
            <a:ext cx="6348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Учебник </a:t>
            </a:r>
            <a:endParaRPr lang="en-US" sz="36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600" b="1" i="1" dirty="0">
                <a:solidFill>
                  <a:schemeClr val="accent2">
                    <a:lumMod val="75000"/>
                  </a:schemeClr>
                </a:solidFill>
              </a:rPr>
              <a:t>Глава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</a:rPr>
              <a:t>4.</a:t>
            </a: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i="1" dirty="0">
                <a:solidFill>
                  <a:schemeClr val="accent2">
                    <a:lumMod val="75000"/>
                  </a:schemeClr>
                </a:solidFill>
              </a:rPr>
              <a:t>§ 14 стр. 96-103. Определения. Вопросы в конце параграфа.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50474" cy="664197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4"/>
          <p:cNvSpPr>
            <a:spLocks noChangeArrowheads="1"/>
          </p:cNvSpPr>
          <p:nvPr/>
        </p:nvSpPr>
        <p:spPr bwMode="auto">
          <a:xfrm>
            <a:off x="754621" y="3501008"/>
            <a:ext cx="763475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800" i="1" dirty="0">
                <a:latin typeface="Arial" pitchFamily="34" charset="0"/>
                <a:cs typeface="Arial" pitchFamily="34" charset="0"/>
              </a:rPr>
              <a:t>Понятие инфраструктуры и её основные элементы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i="1" dirty="0">
                <a:latin typeface="Arial" pitchFamily="34" charset="0"/>
                <a:cs typeface="Arial" pitchFamily="34" charset="0"/>
              </a:rPr>
              <a:t>Характеристика отдельных элементов инфраструктуры экономики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052736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200" dirty="0" smtClean="0">
                <a:ln w="9525" cmpd="sng">
                  <a:solidFill>
                    <a:srgbClr val="C0000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ИНФРАСТРУКТУРА ЭКОНОМИКИ</a:t>
            </a:r>
            <a:endParaRPr lang="ru-RU" sz="5200" dirty="0">
              <a:ln w="9525" cmpd="sng">
                <a:solidFill>
                  <a:srgbClr val="C00000"/>
                </a:solidFill>
                <a:prstDash val="solid"/>
              </a:ln>
              <a:solidFill>
                <a:srgbClr val="FFCC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1691680" y="3172941"/>
            <a:ext cx="5688632" cy="30963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ЭЛЕМЕНТЫ ИНФРАСТРУКТУРЫ ЭКОНОМИКИ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0201" y="1151370"/>
            <a:ext cx="8502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Инфраструктура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экономики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 это совокупность всех организаций, а также законов и норм, обслуживающих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экономику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2860" y="116632"/>
            <a:ext cx="85796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ИНФРАСТРУКТУРА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580112" y="2877666"/>
            <a:ext cx="198022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Аукционы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325518" y="2897857"/>
            <a:ext cx="198022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Биржи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419872" y="2467293"/>
            <a:ext cx="198022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Банки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443869" y="5230402"/>
            <a:ext cx="198022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Служба занятости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736103" y="3988643"/>
            <a:ext cx="198022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Реклама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01475" y="4011885"/>
            <a:ext cx="198022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Аудит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652120" y="5241415"/>
            <a:ext cx="198022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Торговая сеть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69" y="3147417"/>
            <a:ext cx="1081874" cy="134628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726" y="1888999"/>
            <a:ext cx="1300511" cy="104691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2" y="5222198"/>
            <a:ext cx="1758079" cy="116033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82" y="2064785"/>
            <a:ext cx="1361829" cy="136182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274" y="2294197"/>
            <a:ext cx="1477058" cy="102655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424" y="3194560"/>
            <a:ext cx="1537448" cy="129914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480" y="5958195"/>
            <a:ext cx="2392999" cy="62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4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196752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- биржи (товарные, сырьевые, фондовые, валютные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аукционы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ярмарки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логистические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центры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кредитная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система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коммерческие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банки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консалтинговые и аудиторские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компании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специализированные учебные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заведения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свободные экономические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зоны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 служба занятости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средства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коммуникации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страховые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компании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налоговая система 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инспекция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- рекламные агентства и др.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2860" y="116632"/>
            <a:ext cx="85796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ЭЛЕМЕНТЫ          ИНФРАСТРУКТУРЫ</a:t>
            </a:r>
            <a:endParaRPr lang="ru-RU" sz="54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04247" y="1628800"/>
            <a:ext cx="2088232" cy="504430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482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1963893" y="1114803"/>
            <a:ext cx="6568547" cy="0"/>
          </a:xfrm>
          <a:prstGeom prst="line">
            <a:avLst/>
          </a:prstGeom>
          <a:ln w="38100">
            <a:solidFill>
              <a:schemeClr val="accent1">
                <a:lumMod val="75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963893" y="1058833"/>
            <a:ext cx="6568547" cy="0"/>
          </a:xfrm>
          <a:prstGeom prst="line">
            <a:avLst/>
          </a:prstGeom>
          <a:ln w="28575">
            <a:solidFill>
              <a:srgbClr val="0070C0">
                <a:alpha val="5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323528" y="836712"/>
            <a:ext cx="198022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Банки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82" y="258418"/>
            <a:ext cx="1300511" cy="104691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49957"/>
            <a:ext cx="81475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ИНФРАСТРУКТУРА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3748" y="1058833"/>
            <a:ext cx="53483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kern="0" spc="-5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БАНКОВСКАЯ    СИСТЕМА</a:t>
            </a:r>
            <a:endParaRPr lang="ru-RU" sz="4000" kern="0" spc="-5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2276872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Банковская система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— совокупность различных видов национальных банков и кредитных учреждений, действующих в рамках общего денежно-кредитного механизма.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3382" y="3447712"/>
            <a:ext cx="8013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Банковская система включает 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центральный банк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сеть 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коммерческих банков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других кредитно-расчётных центров.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3382" y="4365104"/>
            <a:ext cx="7807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Центральный банк проводит государственную эмиссионную и валютную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политику.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Коммерческие банки осуществляют все виды банковских операций.</a:t>
            </a:r>
          </a:p>
        </p:txBody>
      </p:sp>
    </p:spTree>
    <p:extLst>
      <p:ext uri="{BB962C8B-B14F-4D97-AF65-F5344CB8AC3E}">
        <p14:creationId xmlns:p14="http://schemas.microsoft.com/office/powerpoint/2010/main" val="49984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963893" y="1114803"/>
            <a:ext cx="6568547" cy="0"/>
          </a:xfrm>
          <a:prstGeom prst="line">
            <a:avLst/>
          </a:prstGeom>
          <a:ln w="38100">
            <a:solidFill>
              <a:schemeClr val="accent1">
                <a:lumMod val="75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963893" y="1058833"/>
            <a:ext cx="6568547" cy="0"/>
          </a:xfrm>
          <a:prstGeom prst="line">
            <a:avLst/>
          </a:prstGeom>
          <a:ln w="28575">
            <a:solidFill>
              <a:srgbClr val="0070C0">
                <a:alpha val="5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23528" y="112857"/>
            <a:ext cx="81475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ИНФРАСТРУКТУРА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1058833"/>
            <a:ext cx="5024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kern="0" spc="-5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БИРЖИ</a:t>
            </a:r>
            <a:endParaRPr lang="ru-RU" sz="4000" kern="0" spc="-5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8080" y="865839"/>
            <a:ext cx="198022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Биржи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44" y="32767"/>
            <a:ext cx="1361829" cy="13618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7544" y="2204864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Биржа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(от лат.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bursa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- кошелек) - рынок, на котором происходит торговля крупными партиями поваров. Покупателями и продавцами являются преимущественно банки, которые совершают сделки.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4005064"/>
            <a:ext cx="2620813" cy="1631216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20000"/>
                  <a:lumOff val="80000"/>
                  <a:alpha val="20000"/>
                </a:schemeClr>
              </a:gs>
              <a:gs pos="100000">
                <a:schemeClr val="bg1">
                  <a:alpha val="34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товарные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валютные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биржи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биржи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труда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фондовые биржи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…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356992"/>
            <a:ext cx="694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Различают следующие виды бирж: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58904" y="4005064"/>
            <a:ext cx="5561567" cy="23083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20000"/>
                  <a:lumOff val="80000"/>
                  <a:alpha val="20000"/>
                </a:schemeClr>
              </a:gs>
              <a:gs pos="100000">
                <a:schemeClr val="bg1">
                  <a:alpha val="34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Раньше биржей называли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место,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где собираются в определённые часы торговые люди и посредники,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(биржевые маклеры)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для заключения сделок с ценными бумагами или товарами.</a:t>
            </a:r>
          </a:p>
          <a:p>
            <a:endParaRPr lang="ru-RU" sz="1600" i="1" dirty="0">
              <a:latin typeface="Arial" pitchFamily="34" charset="0"/>
              <a:cs typeface="Arial" pitchFamily="34" charset="0"/>
            </a:endParaRPr>
          </a:p>
          <a:p>
            <a:r>
              <a:rPr lang="ru-RU" sz="1600" i="1" dirty="0">
                <a:latin typeface="Arial" pitchFamily="34" charset="0"/>
                <a:cs typeface="Arial" pitchFamily="34" charset="0"/>
              </a:rPr>
              <a:t>До эпохи компьютеризации о сделках 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договаривались 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устно. Сейчас торги большей частью проходят в электронном виде с использованием специализированных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61998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fobusiness2.ru/files/image/gis-consulting-outsourcing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3" y="3095111"/>
            <a:ext cx="2902945" cy="304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963893" y="1114803"/>
            <a:ext cx="6568547" cy="0"/>
          </a:xfrm>
          <a:prstGeom prst="line">
            <a:avLst/>
          </a:prstGeom>
          <a:ln w="38100">
            <a:solidFill>
              <a:schemeClr val="accent1">
                <a:lumMod val="75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963893" y="1058833"/>
            <a:ext cx="6568547" cy="0"/>
          </a:xfrm>
          <a:prstGeom prst="line">
            <a:avLst/>
          </a:prstGeom>
          <a:ln w="28575">
            <a:solidFill>
              <a:srgbClr val="0070C0">
                <a:alpha val="5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352040" y="906760"/>
            <a:ext cx="198022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Аудит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9607"/>
            <a:ext cx="1009866" cy="12566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49957"/>
            <a:ext cx="81475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ИНФРАСТРУКТУРА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03748" y="1058833"/>
            <a:ext cx="65167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kern="0" spc="-5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АУДИТОРСКИЕ   КОМПАНИИ</a:t>
            </a:r>
            <a:endParaRPr lang="ru-RU" sz="4000" kern="0" spc="-5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2077165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Аудит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– это комплексная проверка предприятия, которая позволяет оценить ее возможности в бизнесе.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Такая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проверка имеет характер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независимой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экспертизы.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27784" y="5013176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консалтинговых компаниях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работают крупные специалисты в области теории и практики рынка 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бизнеса </a:t>
            </a:r>
          </a:p>
        </p:txBody>
      </p:sp>
      <p:pic>
        <p:nvPicPr>
          <p:cNvPr id="1026" name="Picture 2" descr="http://www.buhclear.ru/img/buhclear_audit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4500" y1="8631" x2="29500" y2="6250"/>
                        <a14:foregroundMark x1="27667" y1="6250" x2="28833" y2="5357"/>
                        <a14:foregroundMark x1="47500" y1="55952" x2="50500" y2="77679"/>
                        <a14:foregroundMark x1="64333" y1="52679" x2="68167" y2="54167"/>
                        <a14:foregroundMark x1="75667" y1="55060" x2="76500" y2="71429"/>
                        <a14:foregroundMark x1="92500" y1="54762" x2="92167" y2="70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894" y="2677953"/>
            <a:ext cx="3995936" cy="223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943148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Они предоставляют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экономические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юридические консультации 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89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963893" y="1114803"/>
            <a:ext cx="6568547" cy="0"/>
          </a:xfrm>
          <a:prstGeom prst="line">
            <a:avLst/>
          </a:prstGeom>
          <a:ln w="38100">
            <a:solidFill>
              <a:schemeClr val="accent1">
                <a:lumMod val="75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963893" y="1058833"/>
            <a:ext cx="6568547" cy="0"/>
          </a:xfrm>
          <a:prstGeom prst="line">
            <a:avLst/>
          </a:prstGeom>
          <a:ln w="28575">
            <a:solidFill>
              <a:srgbClr val="0070C0">
                <a:alpha val="5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23528" y="49957"/>
            <a:ext cx="81475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ИНФРАСТРУКТУРА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1058833"/>
            <a:ext cx="5096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kern="0" spc="-5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АУКЦИОНЫ</a:t>
            </a:r>
            <a:endParaRPr lang="ru-RU" sz="4000" kern="0" spc="-5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3528" y="692696"/>
            <a:ext cx="198022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Аукционы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90" y="109227"/>
            <a:ext cx="1477058" cy="10265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6690" y="1916832"/>
            <a:ext cx="78497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Аукцион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— публичная продажа товаров, ценных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бумаг 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других объектов, которая производится по заранее установленным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правилам состязательности между покупателями.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2996952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процессе состязания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выявляется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победитель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аукциона 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static.biznes-gazeta.ru/db2.biznes-gazeta.ru/images/tender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0667" y1="28222" x2="33667" y2="27333"/>
                        <a14:foregroundMark x1="41556" y1="25111" x2="43556" y2="24111"/>
                        <a14:foregroundMark x1="70444" y1="11333" x2="73444" y2="10333"/>
                        <a14:foregroundMark x1="18111" y1="39333" x2="20000" y2="38556"/>
                        <a14:foregroundMark x1="25667" y1="33444" x2="27889" y2="3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13" t="9560" r="11565" b="7552"/>
          <a:stretch/>
        </p:blipFill>
        <p:spPr bwMode="auto">
          <a:xfrm>
            <a:off x="539552" y="3026246"/>
            <a:ext cx="3275012" cy="347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37" y="3789040"/>
            <a:ext cx="4242048" cy="28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4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963893" y="1114803"/>
            <a:ext cx="6568547" cy="0"/>
          </a:xfrm>
          <a:prstGeom prst="line">
            <a:avLst/>
          </a:prstGeom>
          <a:ln w="38100">
            <a:solidFill>
              <a:schemeClr val="accent1">
                <a:lumMod val="75000"/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963893" y="1058833"/>
            <a:ext cx="6568547" cy="0"/>
          </a:xfrm>
          <a:prstGeom prst="line">
            <a:avLst/>
          </a:prstGeom>
          <a:ln w="28575">
            <a:solidFill>
              <a:srgbClr val="0070C0">
                <a:alpha val="5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67544" y="49957"/>
            <a:ext cx="81475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ИНФРАСТРУКТУРА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79777" y="1065258"/>
            <a:ext cx="53483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kern="0" spc="-5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</a:rPr>
              <a:t>СЛУЖБА  ЗАНЯТОСТИ</a:t>
            </a:r>
            <a:endParaRPr lang="ru-RU" sz="4000" kern="0" spc="-5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313638" y="332656"/>
            <a:ext cx="198022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Служба занятости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1" y="324452"/>
            <a:ext cx="1758079" cy="11603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85414"/>
            <a:ext cx="6120680" cy="4002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033" y="3296396"/>
            <a:ext cx="4134262" cy="357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3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17A4E48-FECC-497B-B5DE-D21D0AEBCEE5"/>
  <p:tag name="ISPRING_SCORM_RATE_SLIDES" val="1"/>
  <p:tag name="ISPRING_SCORM_PASSING_SCORE" val="100.0000000000"/>
  <p:tag name="ISPRINGONLINEFOLDERID" val="0"/>
  <p:tag name="ISPRINGONLINEFOLDERPATH" val="Каталог"/>
  <p:tag name="ISPRINGCLOUDFOLDERID" val="0"/>
  <p:tag name="ISPRINGCLOUDFOLDERPATH" val="Каталог"/>
  <p:tag name="ISPRING_OUTPUT_FOLDER" val="J:\Мультимедиа_история\1 курс\kievskaya_rus"/>
  <p:tag name="ISPRING_PLAYERS_CUSTOMIZATION" val="UEsDBBQAAgAIAOsDS0nfwbQZ2AUAAFUWAAAdAAAAdW5pdmVyc2FsL2NvbW1vbl9tZXNzYWdlcy5sbmfNWF1PG0cUfY+U/7CyFKmVGpJUShRVfGhtD2aV9S7ZXQPph1aoIIQERorbKo82pA0VbaAoCEoDaWnVl/RhC3Yw+IO/MPMX+kt6751de22IdheE2gcj7+I5c++Zc8/cmcGRZ4sLyjezT0vzS8Wh1L2Buylltvjl0sx8cW4oVXBGbz9MKaWvposz0wtLxdmhVHEppYwM37wxuDBdnPt6em4Wvt+8oSiDi7OlEjyWhvGp+6zMzwylxtNuxsyPq8YTVzdzppvWcqlh/gtv8yPeFsu8zs8UfgqPTX7GPd6CF/XPn37w8YOHz+7df/Dh4B0fLA62nVd1PRJdIfD7d2NgG45l6i5MwHTXYFMOYL/iG4C/xbeSjTYLjq4ZDAB+g+Eb/GcAepsMYtxiEzB+D0Zvw+dV5OiCZTHDcW1dyzJXs13DdIgvnTksS6k0xLrCz0QZCKrCp8Hf8RqShK9b8LXN/xbf0j/rwGDb/62o4INYhu81+PuDAi8awO4JryqIIxlvie+4FxVj1syrmuFazHYsLeNopgFxbfBDWLq2KCv8GGDP5DwQQuNcAPJFDX4HccNvPJgUlxii9xTxI8LwJgUFIzC12kBkSJY6qRk51zFN3XaZkQ3eQGTbEM4hBFMWq0ASpV6GLxWAP/TlVUuIb6k2s0iznqhQlqeXQHCl8PfFCwwHYSg6ILKSNKIxLTemw8ehsF5DWGVYT8g5Gcw4w6X8A4SB1MvcYoCAYJkFgrftSdNCkW4i4ShAHK9gFZNcG5hdNSTgkCi996giam7NyJhQMhknPP8eYNCSA9IaP+mJIAowz2xbzTE3bU5B8RHYFj9IMsp8hKvKd5OMecJs6VNRgwx1QsupWHToDkENkjVsijUF+URD8Im/uPKXJRNY8UgN/qImvqdSQ75qIW8QawPJIrLZ4wLoQVN1ss0OTBBZq9eRPIqrjpV4cWwywLJYB+GcipXIaMBwMyyLkn5c0D51R1VNZ1kXNJ41J11HbgdEVKtL0CqEWVdI66B434c6FMDvbvl2bGTZ1C1FWlUtHtcIA6UgVsRLoLielNy+dHp2g76sgp2BdF/ztwBPZoPf/NU96XH+CzeM4/OOGZOby+SDdXt9yQDxFYJZDUmPn6DbXkdWdoYZqqWZEcKTOoF+h4TXF+J5+ikbj2z56H8qz07il5XoJVSZhJbLppJYnUkFef1p2XJ/Tmu4m/0E2ICLO654jk1jfAAGbR+4Oru9OD2/EH+YZoyaxFkbTB3TqGLDE90xdREMMwDZQ92CwqH4n+O2QDuI3z22ZcvYM0d0H9WdZQJYNal5qSPPF+N58fEmWdrWHHl68NBxooaSI8rF7ZXbXjKT/ihopd6RXiDyGvbTvlp97/OdFIav4LGrx0kjRRVq/Xu6GEdzdEbNDwmMTiUv5OkEPahFIddhvpjNHcxTyLOAU9ljnHdU5EV2zzjJISRzjHRheeF0sqZinkFEpUseVu8RUt2UvHJv5CoB+9y86Tm5haLrC0a8jJqs41NX0EzYa65fNzZTrcyYm1GNDJNHn2X/iOfFHApWgBzrju3qaprJJhOXGW8Kqr7UTvwNsBV4Jkoh5gTy2J5loypMEpD5BqbAE+PpP+U/Y+L0R/krnCK2+e9wZPyLH8Bp+YC/VQB3n+9AArt845NEuOCHuDuxDv5ndMxt0m5/yutfRKE5aroXgK4nXuNRB6LZiTPcvx0JrUPsOxJHgyLpvT/YpOWiMmuLdTqNYDGT8poXHBg7XSBp8P03CjWFnOiYNupV/L8iob3gwgLPugPREUP1+uJQHUfNjOWhwG1aWDSHFSiIilhLApNXrUewTdDJG3B2IPIKZgaF1ZR5oLf1XVVE79fhKWiF/SuQjjaSAHRvwPapWUX7aASGngTo6u0A8uRo466azdLFIWDsYvsMKK3A+/27hSrZfyhWfNkI3y+ih/XdMMadPzOmGrDd/RchUIcS+Dw4oXwO6s/vjQ6D9qUXrfNUogvgwTuh++B/AVBLAwQUAAIACADrA0tJcmsy4ewEAABuFAAAJwAAAHVuaXZlcnNhbC9mbGFzaF9wdWJsaXNoaW5nX3NldHRpbmdzLnhtbNVY3U4bRxS+91OMtspd44WUFILWRghsBZW/xlspVVWhsXewp+yPtTsuoVcQ1IaKKEFVUNtEDW0q9Sa9cMHbmB+TV5h9hT5Jz+zs2hgMXRJAVNYa78w533znzDdnD6uNPLBM9DVxPerYGaU/3acgYpccg9rljPKZnr85pCCPYdvApmOTjGI7ChrJprRqrWhSr1IgjIGphwDG9oarLKNUGKsOq+ri4mKaelVXzDpmjQG+ly45llp1iUdsRly1auIl+MOWqsRTIoQEAHBZjh25ZVMphDSJNOUYNZMgagBzm4qgsJk3sVdRVGlWxKWFsuvUbGPMMR0XueViRvlgaFR8YhsJNU4tYouceFkYFMNsGBsGFSywWaDfEFQhtFwBuoMDClqkBqtklFsDAgWs1ZMoIbYMHQuUMQdyYLMI3iIMG5hheSvXY+QB8+IBOWQs2diiJR1mkIg/o4zrc4XJifHc3PSMnivM3dWnJiWHczjpufv6OZz0CX0ydx77pPB3P5/N3ZucmP5kTp+ZmdQnZjtekNGuhGhqd8Y0yKxTc0uknTCNVWpW0cbUBI0eS6NHGKjcxG6Z6E6ewibOY9MjCvqqSsqf1rBJ2RIchj44DAuEVEe9Kimxe2LbMgpza0TpwElAIAZ72ZbE7TttSQwOdYWuytU7YfVkqWHGcKkC4oGxkJqmHh2KzeYduys0cY+Kjmm0AyJWkRjT2CJHjkRhgdp5sOxX0DxsggmhjroUmwqiDEIvtZ29WtFjlIVHL3/UEgEW1AiCpgonUlGqYNfryng760L4pewX/Ede5wfcDx7yPd78UuZEzp3mw38I1lHwLT8EnyZcPuLb/JC/gesv3oLvbTEcPEb8bbAMViuAD7bBshzwwdLnLXCsB9/xJm+iYCWe+Rv8fb7DD1HIaUUYjSTi9Av4wfqCFm8A6oHAeAOxbQPOcrAWURJ0BeyHnRUbEEDwCH4ewJgwhp+7IjQEZOqIN8B9VXDiu8CU7wPmLm+kE7F6xveDp23YiFw9BgakFiRivQsYhSk4HkqwChYCZk1kOMpsRDOOScJ2kCCuG/LQT0yP5+7fuGLKZ2T/YpgKGYqVY52tAVzybCC5wb5Q2iHIwJdKPiZZMSyICxgfpLAaPAm+hwD9I8jBevoiJRrO1QH8kO9cA5meV5lnB3T5Gn0HWV48wbY0pZJgW0JpXmiqrl7AcdrD2tOAa18sCxyaYrhnss9gE+1RQ5jtgU8Lngb15NlNEvRDwTF4LOCFWoSFD9H7UQ17lxz81nGIObS6A62HDJqws/XeLCSV5eApxL4XrCZat6//1kcDtz8eHLoznFb/Wf7j5plOUUM3a2Jqxx3d2KkdYzKvY33jfzid0T2e8M07rgUNFTFOLNq7I446t5O9jaaKnqt3CxZ2itexA+O/8k1own7nL/if/BXfgOs14lv8Jf8JxPacbwwn1KXou96CNhvySMJjQFaHVlw+hFATYr0AHj/DeX+d8MG2ARFs8GcJq8gG4G/yzaTWCTls8leJLF/y54nstrrK3JGO9lgDGzxJuOwO+NbDavko2qJod6BfhidE1A3/L6rBaQfz/QvJlRSD9/p/TFaSSyoGWyC3JjxG9mBXL00J177gXmaKr1PG5F37LUrXaxNN7fmCSsxY1KYW5NGkBmm/1creHujT1N5TqRSgdb8jzKb+BVBLAwQUAAIACADrA0tJOio/TroCAABYCgAAIQAAAHVuaXZlcnNhbC9mbGFzaF9za2luX3NldHRpbmdzLnhtbJVW207jMBB95yuq7nvDXstKphKUroTUXRAg3p1kmlh17MielO3fr+04xG4bmu0IqZ45x3P1FKK3TCwuJhOSSS7VMyAyUWir6XQTll9P0wZRilkmBYLAmZCqony6+PTLfUjikOdYcgdqLGdDM+jdzN1nDMX7+D63MkTIZFVTsV/LQs5Smm0LJRuRnw2t3NegOBNbg7z8OV+uBh1wpvEeoYpiWl1ZGUepFWgNNqQfKytnWZymwDtPl+4zktO7+jj7A9qOaYaOdvPZyhCtpgXERb66sTKMF+b2uCtzKx8TEP6igX79YmUQyukeVHz53TcrgwxZN/X/zEitZGELGnM+buI7h0uam+dno7q0cpZgE7KOznbBl8fleheA/Nfw3RP7XJXkj7auBwvBNj3lsEDVAEm6U2vTpXx7aNC8j84eanrMo4n5kTYaFhvKtYf1yh74BG9M5CHKa3rIq+RNBcs24BAZG3rCcnnrlkWIfdcFMSrYeWWfSqDskX9MYY+QgbJHPnOWw4Pg++MIDk0tqevyLfX9DBrgyVEHjBkENcfch9KdOqt1tbaPVwexekWHqWQOC23jeWEV2NaRxOnamJKjoIigO1ZQZFL8trh077LRJDkw+Gk7PVsEGXI4NXIuRrOow3q588XZgpD2h6FPrj1P0Ozx6ylFpFlZmR8mPZ14nnkopjDT5DTDbkoDB3UvNjLgON9DpIqqLagXKflYN0Ii6LHXy/Z9DcFJEtSAJKerTPwlp8ovmioFtTJdY6C7KsfKFliyouTmD18ZvEF+wBiwtlQszX2Csve5DBR+CICqrOymtj20lqrhyDjsgHtroHApD+VGtJnSoYG7wTVsMBw5rxk1k35Z9LMSL5FAfwL/asKKLj6wjBh7pKl2mUUvv9vEwdXRcu4Wmp2+cJe5sx+m6GZjPy6hUdr/KP8BUEsDBBQAAgAIAOsDS0ldUemkvQQAAH8TAAAmAAAAdW5pdmVyc2FsL2h0bWxfcHVibGlzaGluZ19zZXR0aW5ncy54bWzVWG9P20Ycfp9PcfLUd2sMHR0UJSAEQaBRYMWTOk0TMvGReHXsyL6M0ldQtJWJqo2mom2tVrZO2pvuRQbxGv6EfoXzV9gn2XM5OyEQMtOmrBMyxOff77nn99xzlx9Ojd4tWORr6nqmY6eV/mSfQqiddQzTzqWVz7TJq0MK8ZhuG7rl2DSt2I5CRkcSqWJpyTK9/AJlDKEeAYztDRdZWskzVhxW1ZWVlaTpFV3x1LFKDPheMusU1KJLPWoz6qpFS1/FH7ZapJ4SIsQAwFVw7DBtJJEgJCWRbjpGyaLENMDcNkVRujXFCpaiyqglPXsn5zol2xh3LMclbm4prXwwNCZ+ohiJNGEWqC0k8UYwKIbZsG4YpiChWwvmPUry1MzlwXZwQCErpsHyaeXagEBBtHoWpYEtK9cFyrgDCWwWwhco0w2d6fJWzsfoXeZFA3LIWLX1gpnV8ISI8tPKhLa4MDM9kVmcndMyC4tT2s0ZyeECSVrmtnaBJG1am8lcJD4u/NTn85lbM9Oznyxqc3Mz2vR8KwuKtgmSUtsVS0FZp+RmaVOwFMuXCku2blqw6CkZPcpgckt3c1RzJk0s4rJueVQhXxVp7tOSbplsFXuhD3vhDqXFMa9Is+yWWLa0wtwSVVpwEhDEsJZNS1y/0bTE4FBb6aqcvVVWR5YpnTE9m4d5MNagllJPDkVhy47dVpq4J0uOZTQLWobKFmoZc03dUojJUFu2+ZQJBdikaUF/kdufXLbZmeKyed312jRs6iisnB35gv/AK/yI+8F9fsBrX8oq5bPzcvj3wRYJvuHHyKnh8gnf5cf8Fa4/eR2/d8Vw8JDw18EaotaBj9hgTQ74iPR5HYmV4Fte4zUSrEdP/kK+z/f4MWlwWhdBo7E4/Yw8zC9o8SpQjwTGK9S2C5y1YDOkJOgK2A9bM1ZRQPAAH48wJoLxcV+URkCmQngV6RuCE98HU34IzH1eTcZi9YQfBo+bsCG5SgQMpDqE2GoDJg0JTpcSbCBCwGwKhUNlQ5pRTRK2hYS6rshtPD07kbl95ZIpd1G/N0yFDcXMkc82ARdfDSIX2BdOO4YNfOnkU5YVw4K4gPFhhY3gUfAdCvRPIAdbyV5atPGsAvBjvvce2PSizuxe0Lv36BvYsvcEm9aUTsKyNKzZU6ku38CR7I2zp4rrUEwLDjUx3FHsLmzCNaqKsAPk1PFtUImvbpyi7wuOwUMBL9wiInxU74dn2Jto8GsrIeJQby+00mBQw8pWOrOQVNaCx6j9INiINW9f/7WPBq5/PDh0Yzip/r32+9WuSWGLNm/pph31aOPn9oDxsk51gv+S1KUfPJM76bgFtEjUODNp5x437MXO9jYpVXRCnZuqRu93OT0V/4Vvo636jT/jf/AXvIzrJeE7/Dn/EfZ5ysvDMZ0mOqnXcFtVbjIc7HK/16MDQVgvJtYz8PgJO/hlzK+qMioo8ycxz4Uy8Lf5dtzomBy2+YtYkc/501hxO20H14ke9VRLGjyKOe0eciuN8+9BuETh6qADxpkf9rf/i/193lZ7+6PhUrZ39/+Z5Obv1fbegYFqOOoPsE7vbG3/+0Oxp6K9TxrIu+bbiLbXDym144ueBMbbX5qNJP4BUEsDBBQAAgAIAOsDS0mCE8d0lgEAACIGAAAfAAAAdW5pdmVyc2FsL2h0bWxfc2tpbl9zZXR0aW5ncy5qc42Uy27CMBBF93wFcrcVok9od6hQqRKLSmVXdWHCECIc27JNCkX8ezPmFTuTUs8mvjq684g821a7PCxh7ef21n/7+3t49xqg5swKrkNdNOg56syKbAaTLAeRSWARUiAy58LCSd+dEcqZSe863Xygr60YMkXQ+pSgIhoCtBRYEOA3Ba4p8Sds7tDYvqnKqKcr55TsJEo6kK4jlcm5Z9jVqz/VHiNYFWAuoHOeQGDa86eJPDs+9DCqXKJyzeVmrFLVmfJkmRq1krOm/IuNBlP+9OUe6D71XkaBncise3OQx4lHfYxmUhuwFg55H0cYJCz4FETFt+vPH2hgXG8ooovMZu5ID24wqrTmKdSm1B9ghJgsvWrT7GHUOQdrtyfubjECQvANmJrV8B4jAJVe6X/8QG1UihOpofWZn1Ch+CyT6SF1F4PksFi0bZreuVFf/pAFT0hFT2hBPb+8aXnEoCVAd9SCvDbKO6bsBCVKIoeiQE2ABb1IXLxI8P7ZZtw5nizycj+U67GcAzdLMBOlRFn+16VC41yt3S9QSwMEFAACAAgA6wNLST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6wNLSXgJ4aR2AAAAdgAAABwAAAB1bml2ZXJzYWwvbG9jYWxfc2V0dGluZ3MueG1ss7GvyM1RKEstKs7Mz7NVMtQzUFJIzUvOT8nMS7dVCg1x07VQUiguScxLSczJz0u1VcrLV1Kwt+OyyclPTswJTi0pASosVijISaxMLQpJzQUySlL9EnOBKi/Mv9hwYd/FxotNF/Zd2KlwYdfF5osNFxuV9O24AFBLAwQUAAIACAA7n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rA0tJW9i1228BAAD4AgAAKQAAAHVuaXZlcnNhbC9za2luX2N1c3RvbWl6YXRpb25fc2V0dGluZ3MueG1sjVLbatwwEH3PV4j8wEoa3Qzugm4uCw0N3ZY+BrNWi0kiB0uhIejjK6dZNttsSDRPM+fMGWZ02nQ9Rnuf8nQ7PvZ5nOI25DzG32l9hlC7m26m+XIOKeS0OlR+jnGY/mzir2mp1WrKfRz6ebALmtYYdU8PKamVUzVjhlEkmadeIee5rVgDrgFbMUeJbVf/SfzTncMuxHxatV0doa8bNjGFOW/iEB7WcMx+CR1v8Hnuh7Hy0lqwJcp+anFsCcQIl9wXqgFAIMsdcbhI2UhNkMeMYyhGUaCACOekEYVIyqFmXSOqCvONQEwyRl2hntZupLVx1BYJDSG6TvOqsaXrjMQYEUKAucIFdAajyoaqoUEtBwQHBkTRRhMFqLOd6VjxzgvLkaJeYFyYMYDx4biH7V6e61D98Dr7c74jePILTqKLt1YnzNXu7ue5kr+H27ubPgc0Dp/Ot5uLyy/+yn798W3rz5+N+WTiPW1xa137TXP/BVBLAwQUAAIACADrA0tJ+G/Aj0kNAADkVQAAFwAAAHVuaXZlcnNhbC91bml2ZXJzYWwucG5n7dz7W1LZ3gBwyrxkXk921LxVM5k1plAZXhAjK5uOqU3T2Ek0jdAu4y0SRQUVI+uNwKmOl7xONuPMm4JYXigVxcQKFauTlCiopFSohIR4hZdmnne8zDnnHzib52HxbNbms797rcVea/3yvRoU4GdsuN4QBAIZf31w3zcg0CoLEEjHz0BP+83lOyZ/036swHzjtxdE67J9rz1YFYU4jACBGNQ1cxG62uPVcQf/jgGBTFo/v1e0x/5yGgQ6hvt6H+LbpLCx/kdUm1et6YNz/K1bfS0fXjE8sv8O4s7XCATiB72th+9eWfki7v1BSwPLMerNwC23Yz/SJDWJN0NnGQ+etaHo+JH8mi6v3MZERn0jYX5mqLyE8HBK3u4gIninqftyIeHpK/SsFhUD/sYdcPCJljN6XEHjNPUkYVo3e6fuJtvVUUbgZpDOQhFiRMaCY2Mz2bGseUfHK6uXVRuBq/jNZwzEWFlnATTFUvjNVueySMiyU+Ls9Q78rR7alVnF5qFIIbyenUuqm5sTrKy2DwpVojRXJ/e7pKWRaovdNp+rE26t5v0Y9yc7TG+Vru45TMZE62ADwf24qAe6uB6J3hNkZrFKdzlZvQKx4jb5wE/fbrVeWrFKF4EIWt5aG2zMLEqfnrl1cPONpRX/Eb/67SYAB3AAB3AAB3AAB3AAB3AAB3AAB3AAB3AAB3AAB3AAB3AAB3AAB3AAB3AAB3AAB3AAB3AAB3AAB3AAB3AAB3AAB3AAB3AAB3AAB3AAB3AAB3AAB3AAB3AAB3AAB3AAB3AAB3AAB3AA/y/BM1JYGvUsyRW1LE2OtmhLL93wi8Gh5Ql8TusQV+6yPrz1u5xj7ksiyni5a4OTgSFx5XLoTXop6PCBMpfiyNAHYZXBi2Nw+o93cYhRXcF+uuTqhT+v0J5vZrHsPqyeaKEzO9YnyHdJ7yjPNe5YFMAeyL8JqxmBGHx1L9gysBjGTPr07nlbpr6py7iIJZOmQ6xQUE4cedjq5TdE53u2i7lmcFVhSVFr3/cdP3L4uScJ+SNHUIUc1IiYh66IudCUn8mms9TJ8ud+DqsN9FddutdMgdihpL4tWUsC+N7t48Qw977wqZf250aT1/nHRwolDFTUZE58L5QincUEJc1NMfLiOiERly9DahN0TwizjBcBkrPho9kXH0/NX+PBZ7+Xwc45Y0z8vkQq7bP+IRVeLcpkewQXFei5c3qyWnAEq+OyHq9F7QE2EaVNfRx8E3hDYhstet3/CTlOg2nAmKJygaQ0LljvA62pC29DnMV3L8m65O6qpnXhYoYSZALHmKEU4SuJLVYbec+sLsnGEz8YhAwJLhxOvbI42VKxHof5MasLGqCMn60lHcWLshrolfyi19CfxQRtP9bXetboFqK7FL685Drh/4+mDKk2wuDE/ksadU4LvskkP6lkAsX51XSW8z13fouDRdPU0LVrcjdwqvJVsGVJmnq6koYL+e42mibJYsTvoiw0UmJn+rU1aqgjmSlsUiY9ix/oVu0mkEaa4gWJmqf6JKqPempIKeVbiicVPB/Rh7wqtO/rur39Mt8flozqj5/evwzxKfG4eCFlVDyZ7zM5HaiU84q9vbZta1CVgh2nxAcztH0+08+fYjGJHFGuartG/b68RB2lc1tFD/6YWqxEjaiEE/MjO8QGWXJ8Dh0zP++SYrdO2GTcMl8+PRjeeIK+EHWwtRVrnBfbJ8BfZOfY3U8Iw7pwTY+2z217qlpvwXlL4I/ViQgploYuIZGwGP/e3K+w/p8k0cU9YFkJ735qxwSTzx1LDsXkOxCmBsf6HxE5yEi4+ngS/GBq9pLu7G2GsDZd6LiK7czlaOgSd0z7aPL08NxZ5stE57qvLo4Ktqa8CXh7DzsU5sbvreu03RH46FyUCu31wNWmjiuUIQlcitLj50fF0mwV1AHTobQQng/KK7cnl63S65O7bZFiNkjups1pUjNRzVhdkoRXwpKCuMPtYu2BuUvPWk0ot5P/pdMUokmmf3PWOuKPv3L9WR0xUoVyJKNMHhS7hu5unxl/JBN25vfcnIVQBQkhJ8tjYDFCjmIsecyr5AwvoE9lZ0HrfdNI2B58XXB8slqAdA3BVvBwH455tZomXHinDSwkyOoJFqF+ezNQWLwSokZeTscjIjbZHYmgNWyeSnDKsyGXDuirD2uaVXPkhYRhyNwMS9cw23VrR05jtbfmlZE41l2koHkkFviR6SUp1vbaGDyJEd7QQkXNPYqhJggRgfvnbLJEkXpYG8kOpwrqrZP6JOWRaa4q9Y0KvmtThQO04lidbLsT8rvmnthTUnPDte/3wPZQBdoOnS05umWkxpRjaG+JRtIvMc2RpNPwSDhhH5kxV/3YY7gl60D/lDPPaKH/4Dp8eYhdrf2PYMkBFM2NMh5WfLvp/AvPvS31ldS9VlQbBX069VGAjvtPpVXoPhcBA19AZFfV8sQzai8bC8cXw2dXc2dqYHsjitczYG2n8J5tO0yQ2GetOw76m+3cZ2AIN/rAicJFLjxkJ63rKY28XPtYjcyOa3cPI9y1t6Uv4xG8KMKDeltRhnvMro9tvJ84/jq0iYp7ME0rexH70twwBAunqmrQfbV6pFDpOcpTdDmsgmrmwemAUx2cnfyzpcluVS6ubxnDBqSrF/nhsod/ba2+XYlq2bG7gp4f98rNIvK6Da9RapbjG3wqNCNHtfHxojH8fr37xTBGal/effLV+bw1nXQcnmltkVN+i9pOme5K7aDxwQ4+auSBLOVZ80cB6DxM07D5SJ38Vtb0bVrvdEPC56ggxVzlLjU8s7OQS5OdpIgZYR94N1TYS+wJti2XWGNiHEJk7/O89tq2m3GDo9lObwNDi3HCLk+nDkwozROK5sfizCwCVFnY/ivOvIWHfPNh66SPAy0pzMtstCXSVvErl6Bg0zyEEydWcu2auXZcRcp2KqX+OiKC2yWpFNe6OaU+Oe9kdP6VPGWNIYoNf/a0mtL5v27dxmTxO6L5Kk60JW06be37mSF7zJAPsW1iW37uup+mG3tqYuAa2MXTeGOSXMbs2DNioOuwIaH1Pmzn4px8qYpOqGyzUwfzzQWZqtC103sANQGT+EivmVOm+bD94Y25eO80gdsR1u/hbBdjg12euVdEQ5jIkUZtE2VLiTuzXeh/8VzhimpJ91CnzXnQM6vu9ZHjwDkFLLdTc3j8/7S9top0sho8xd+4WaxejbqcrYzYLBaJmTl+cGQ786vPU5i++aIprDx64HmZn99+klLXrN02Cvd8DndoOhm+k/rMfq1Unoe7O1Xouz2xm4JOJBGHKcOQwAKvfMn5EyVERqFDTqtKFa0zzORUa4dXrHUdo6MP0UiGSL9QSFiJnYFR3czRW1nDZ82V+K7hLAYeVS9Vq+wtTPCZUHm98gczrgwCrSqYagr2lmz86jkqYFbn8UwN4Y/5R7H744dX94pYyfFSJHrcKNSF1XfWy3EGlR9qGW6ruBMvyvvYdQac2NR1tKv9Lq4PmhPi0AJukrivx4+PFvmlyHojvLbIs5B58aLd1QkVIxd+j5HZkZwadSaPEa6erbZ7Ezz2Dr7biZwAJY/Z+CIGT3ZIz28enVnniMpnZhxLandJe3LoU55Cnc5QV6b9kYTxk3FDknzolzILSlE5ki+WXMLxFZ2Nn+o2OyGx3pmmNYrphz0tM7hi7xRskL+VT2LXjAGp4MTGdhjdNPOlBlxFqUQtTGy+RjDcxNsuPxLDT10tOgRWvXB1HWIlxNTEwurgPGRM8QWWNN7hnASDNw3JSZubkrdAEEHH7RhV6ObY5Pzf1gdTi+f6Jj17eGqSpIx9uOPXyei1ULm3bAZDEX2Ie/erCabB7sc47h325wlPMjsY0R+iWhgI2qlTeoR/tF56c4AbpmmKFn8rUkFk0mFurp9d0YABKeSva/Uu/3a9JWsLoR7HQ9bu/2WgnDFbe/VoKq+9obw8sCSM26d96tQ5bxsVmPWlCR3se1hK3h+/AhuRMSJqflBxL0oVbVk+SaDifNrDoBEePR5O5JNb4zuuqV5rNAWOOWIIByu6PEBw2LB42Qg2giV/etI3KrJ7LD4B0l6WQWa+m6+LnLx+jOmjr7t5dGJDnHO31Hm/bgYav2FR7sk4lVF9MVvT2VnbUdaBkrEaJzna9ZYg2cSwW+gfVH/1HylFQTB+/2w6o6ti56L+Jq+RFimOvA2RHJHAqXbii3aWEUiN/1NEBKwlaaMJndlUBeZMOH5HM81+qQExlvQvpqjkFe5W/EN19HBp6UBWj5JugDrnv2wTMX5jBWJQ9IXL+AtDxYlK16X7gwzB79uGdf96TzKy+xaYjvgBvaQKXpGRkjYnz1r90y9/3lIUGJNz4mQ8H03fHEgpae1xEMfOLQsoJjPj+V/G57ULMiLRsO3fCEOigjILC5ogqL5Bz2TpJkQQG77rUnyKjQVnTLsm60VuqhgQsIiVX0ivLEto+tD4c6JSGZE9Rf28BRrqLICyia1Iqz9lPi3KeG54YOdxoVq/Ru8a3DtTH/T59fX+gH20veHE/wNQSwMEFAACAAgA6wNLSYFvGFJLAAAAawAAABsAAAB1bml2ZXJzYWwvdW5pdmVyc2FsLnBuZy54bWyzsa/IzVEoSy0qzszPs1Uy1DNQsrfj5bIpKEoty0wtV6gAigEFIUBJoRLINUJwyzNTSjKAQgZGBgjBjNTM9IwSWyVzM1O4oD7QTABQSwECAAAUAAIACADrA0tJ38G0GdgFAABVFgAAHQAAAAAAAAABAAAAAAAAAAAAdW5pdmVyc2FsL2NvbW1vbl9tZXNzYWdlcy5sbmdQSwECAAAUAAIACADrA0tJcmsy4ewEAABuFAAAJwAAAAAAAAABAAAAAAATBgAAdW5pdmVyc2FsL2ZsYXNoX3B1Ymxpc2hpbmdfc2V0dGluZ3MueG1sUEsBAgAAFAACAAgA6wNLSToqP066AgAAWAoAACEAAAAAAAAAAQAAAAAARAsAAHVuaXZlcnNhbC9mbGFzaF9za2luX3NldHRpbmdzLnhtbFBLAQIAABQAAgAIAOsDS0ldUemkvQQAAH8TAAAmAAAAAAAAAAEAAAAAAD0OAAB1bml2ZXJzYWwvaHRtbF9wdWJsaXNoaW5nX3NldHRpbmdzLnhtbFBLAQIAABQAAgAIAOsDS0mCE8d0lgEAACIGAAAfAAAAAAAAAAEAAAAAAD4TAAB1bml2ZXJzYWwvaHRtbF9za2luX3NldHRpbmdzLmpzUEsBAgAAFAACAAgA6wNLST08L9HBAAAA5QEAABoAAAAAAAAAAQAAAAAAERUAAHVuaXZlcnNhbC9pMThuX3ByZXNldHMueG1sUEsBAgAAFAACAAgA6wNLSXgJ4aR2AAAAdgAAABwAAAAAAAAAAQAAAAAAChYAAHVuaXZlcnNhbC9sb2NhbF9zZXR0aW5ncy54bWxQSwECAAAUAAIACAA7nFdHI7RO+/sCAACwCAAAFAAAAAAAAAABAAAAAAC6FgAAdW5pdmVyc2FsL3BsYXllci54bWxQSwECAAAUAAIACADrA0tJW9i1228BAAD4AgAAKQAAAAAAAAABAAAAAADnGQAAdW5pdmVyc2FsL3NraW5fY3VzdG9taXphdGlvbl9zZXR0aW5ncy54bWxQSwECAAAUAAIACADrA0tJ+G/Aj0kNAADkVQAAFwAAAAAAAAAAAAAAAACdGwAAdW5pdmVyc2FsL3VuaXZlcnNhbC5wbmdQSwECAAAUAAIACADrA0tJgW8YUksAAABrAAAAGwAAAAAAAAABAAAAAAAbKQAAdW5pdmVyc2FsL3VuaXZlcnNhbC5wbmcueG1sUEsFBgAAAAALAAsASQMAAJ8pAAAAAA=="/>
  <p:tag name="ISPRING_RESOURCE_PATHS_HASH_PRESENTER" val="f76688d072686d47455763982212c69d6c9f9fdb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DOMAIN" val="https://e-learning.ispringonline.ru/"/>
  <p:tag name="ISPRING_PRESENTATION_TITLE" val="Обществознание. Инфраструктура экономики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Титульный лист"/>
  <p:tag name="ISPRING_SLIDE_INDENT_LEVEL" val="0"/>
  <p:tag name="ISPRING_SLIDE_ID" val="{33DF5308-BF2F-48D1-8D46-D9BC3828CD9D}"/>
  <p:tag name="GENSWF_ADVANCE_TIME" val="22.733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10693</TotalTime>
  <Words>536</Words>
  <Application>Microsoft Office PowerPoint</Application>
  <PresentationFormat>Экран (4:3)</PresentationFormat>
  <Paragraphs>95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Flow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Обществознание. Инфраструктура экономики</dc:title>
  <dc:creator>admit-home</dc:creator>
  <cp:lastModifiedBy>Мама</cp:lastModifiedBy>
  <cp:revision>986</cp:revision>
  <dcterms:created xsi:type="dcterms:W3CDTF">2008-09-08T18:26:41Z</dcterms:created>
  <dcterms:modified xsi:type="dcterms:W3CDTF">2020-04-10T08:32:47Z</dcterms:modified>
</cp:coreProperties>
</file>