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5" r:id="rId2"/>
    <p:sldId id="257" r:id="rId3"/>
    <p:sldId id="281" r:id="rId4"/>
    <p:sldId id="296" r:id="rId5"/>
    <p:sldId id="298" r:id="rId6"/>
    <p:sldId id="297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>
        <p:scale>
          <a:sx n="100" d="100"/>
          <a:sy n="100" d="100"/>
        </p:scale>
        <p:origin x="-30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F9AE5-6487-4B2C-A183-9D36119DBF6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6DFB-6550-440F-8DE4-C77215F5F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8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26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26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26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26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26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26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2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7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2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26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2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26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26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26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2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70AAA-402F-4164-835E-93B37BAB8C24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9D60A-6ADF-4A85-99B9-18D5596AF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349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69A4B-01E1-4F4F-9155-EA65C8A919FC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252E-007D-49D2-A71E-0C41007BD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102E7-30E5-4BFA-95EA-17E62E137C03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6C2AB-E2E5-4873-B1F9-0A3CAAEBD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3B1B-0379-4CCF-9F76-3AE62AF18F17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ABAD-2CFF-4644-8740-B28103CC9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4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0CF3-F0F0-47EC-BA79-6630D2E2A35A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0AF7A-FC19-4CD1-8813-751569B69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94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99F3E-6455-43DC-9DC8-278DD3660528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4C3B-6851-4457-B4E6-EAAF25B74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9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29DB5-48A8-454C-9800-DD0F0A3EFC7F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14FFC-4970-4FED-A692-B6AF18914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5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2E9B-CCA3-4C0F-A257-4686ED9EEFC1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6243D-E9FF-4713-92A2-AA7C7DC16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9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532A7-7502-4DE3-AE31-0A1C6802BF1D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72CAB-64B2-41EE-9D14-49D8ECF4A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7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3F101-5CDE-4F31-9142-788000C30265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C66B-3B2A-443D-B3A9-41EF20C74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9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1127-D935-4655-82AF-59A670E1ADF8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E5B7C-1BFD-4AE1-A962-6C6CC4D4B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7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5C720A-CD5E-4364-B770-78E0A5EF7F74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870ACF-A293-4E22-9B82-574EB419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1497" y="5877272"/>
            <a:ext cx="803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Автор: Дмитроченков А.Е.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7452" y="2559909"/>
            <a:ext cx="9136548" cy="1182589"/>
            <a:chOff x="0" y="2334364"/>
            <a:chExt cx="9144000" cy="1182589"/>
          </a:xfrm>
        </p:grpSpPr>
        <p:sp>
          <p:nvSpPr>
            <p:cNvPr id="11" name="TextBox 10"/>
            <p:cNvSpPr txBox="1"/>
            <p:nvPr/>
          </p:nvSpPr>
          <p:spPr>
            <a:xfrm>
              <a:off x="0" y="2334364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ПРОФЕССИОНАЛЬНОЙ</a:t>
              </a:r>
              <a:endParaRPr lang="ru-RU" sz="40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2809067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ДЕЯТЕЛЬНОСТИ</a:t>
              </a:r>
              <a:endParaRPr lang="ru-RU" sz="4000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78342" y="6237312"/>
            <a:ext cx="8211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Брянское государственное училище олимпийского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резерва    201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г.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1717"/>
            <a:ext cx="91440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ПРАВОВОЕ</a:t>
            </a:r>
            <a:endParaRPr lang="ru-RU" sz="6000" b="1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учебные материалы по дисциплине</a:t>
            </a:r>
            <a:endParaRPr lang="ru-RU" sz="2000" spc="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3933056"/>
            <a:ext cx="301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Занятие </a:t>
            </a:r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623805"/>
            <a:ext cx="91440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ОБЕСПЕЧЕНИЕ</a:t>
            </a:r>
            <a:endParaRPr lang="ru-RU" sz="6000" b="1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14" name="Рисунок 13" descr="Rossport.gif"/>
          <p:cNvPicPr>
            <a:picLocks noChangeAspect="1"/>
          </p:cNvPicPr>
          <p:nvPr/>
        </p:nvPicPr>
        <p:blipFill rotWithShape="1">
          <a:blip r:embed="rId4"/>
          <a:srcRect l="7319" r="12724" b="7848"/>
          <a:stretch/>
        </p:blipFill>
        <p:spPr>
          <a:xfrm>
            <a:off x="3314564" y="3624557"/>
            <a:ext cx="2339506" cy="27143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064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212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МЕЖДУНАРОДНЫЙ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76389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ОЛИМПИЙСКИЙ     КОМИТЕТ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559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Согласно Олимпийской хартии МОК призван: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420888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dirty="0" smtClean="0"/>
              <a:t>Координировать, организовывать </a:t>
            </a:r>
            <a:r>
              <a:rPr lang="ru-RU" sz="2000" dirty="0"/>
              <a:t>и </a:t>
            </a:r>
            <a:r>
              <a:rPr lang="ru-RU" sz="2000" dirty="0" smtClean="0"/>
              <a:t>развивать виды </a:t>
            </a:r>
            <a:r>
              <a:rPr lang="ru-RU" sz="2000" dirty="0"/>
              <a:t>спорта и </a:t>
            </a:r>
            <a:r>
              <a:rPr lang="ru-RU" sz="2000" dirty="0" smtClean="0"/>
              <a:t>проводить спортивные соревнования</a:t>
            </a:r>
            <a:endParaRPr lang="ru-RU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/>
              <a:t>Укреплять единство олимпийского </a:t>
            </a:r>
            <a:r>
              <a:rPr lang="ru-RU" sz="2000" dirty="0"/>
              <a:t>движения, </a:t>
            </a:r>
            <a:r>
              <a:rPr lang="ru-RU" sz="2000" dirty="0" smtClean="0"/>
              <a:t>защищать его независимость </a:t>
            </a:r>
            <a:r>
              <a:rPr lang="ru-RU" sz="2000" dirty="0"/>
              <a:t>и </a:t>
            </a:r>
            <a:r>
              <a:rPr lang="ru-RU" sz="2000" dirty="0" smtClean="0"/>
              <a:t>сохранять автономию спорта</a:t>
            </a:r>
            <a:endParaRPr lang="ru-RU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/>
              <a:t>Поставить спорт </a:t>
            </a:r>
            <a:r>
              <a:rPr lang="ru-RU" sz="2000" dirty="0"/>
              <a:t>на службу человечества, </a:t>
            </a:r>
            <a:r>
              <a:rPr lang="ru-RU" sz="2000" dirty="0" smtClean="0"/>
              <a:t>бороться за мир</a:t>
            </a:r>
            <a:endParaRPr lang="ru-RU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/>
              <a:t>Противодействовать </a:t>
            </a:r>
            <a:r>
              <a:rPr lang="ru-RU" sz="2000" dirty="0"/>
              <a:t>любым формам дискриминации, поощрять и поддерживать продвижение женщин в </a:t>
            </a:r>
            <a:r>
              <a:rPr lang="ru-RU" sz="2000" dirty="0" smtClean="0"/>
              <a:t>спорте</a:t>
            </a:r>
            <a:endParaRPr lang="ru-RU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/>
              <a:t>Руководить </a:t>
            </a:r>
            <a:r>
              <a:rPr lang="ru-RU" sz="2000" dirty="0"/>
              <a:t>борьбой против применения допинга в </a:t>
            </a:r>
            <a:r>
              <a:rPr lang="ru-RU" sz="2000" dirty="0" smtClean="0"/>
              <a:t>спорте</a:t>
            </a:r>
            <a:endParaRPr lang="ru-RU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/>
              <a:t>Поддерживать </a:t>
            </a:r>
            <a:r>
              <a:rPr lang="ru-RU" sz="2000" dirty="0"/>
              <a:t>ответственный подход к проблемам охраны окружающей </a:t>
            </a:r>
            <a:r>
              <a:rPr lang="ru-RU" sz="2000" dirty="0" smtClean="0"/>
              <a:t>среды</a:t>
            </a:r>
            <a:endParaRPr lang="ru-RU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/>
              <a:t>Способствовать </a:t>
            </a:r>
            <a:r>
              <a:rPr lang="ru-RU" sz="2000" dirty="0"/>
              <a:t>экологически устойчивому развитию </a:t>
            </a:r>
            <a:r>
              <a:rPr lang="ru-RU" sz="2000" dirty="0" smtClean="0"/>
              <a:t>спорта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936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212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МЕЖДУНАРОДНЫЙ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76389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ОЛИМПИЙСКИЙ     КОМИТЕТ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844824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МОК координирует взаимодействие с входящим в олимпийское движение </a:t>
            </a:r>
            <a:r>
              <a:rPr lang="ru-RU" sz="2400" b="1" dirty="0"/>
              <a:t>национальными олимпийскими комитетами</a:t>
            </a:r>
            <a:r>
              <a:rPr lang="ru-RU" sz="2400" dirty="0"/>
              <a:t> </a:t>
            </a:r>
            <a:r>
              <a:rPr lang="ru-RU" sz="2400" dirty="0" smtClean="0"/>
              <a:t>(НОК</a:t>
            </a:r>
            <a:r>
              <a:rPr lang="ru-RU" sz="2400" dirty="0"/>
              <a:t>), международными спортивными федерациями </a:t>
            </a:r>
            <a:r>
              <a:rPr lang="ru-RU" sz="2400" dirty="0" smtClean="0"/>
              <a:t>(МСФ</a:t>
            </a:r>
            <a:r>
              <a:rPr lang="ru-RU" sz="2400" dirty="0"/>
              <a:t>) и ассоциациями МСФ, другие неправительственными организациями, связанными со спортом и действующие на международном уровне, чьи уставы и деятельность согласуются с Олимпийской хартией. </a:t>
            </a:r>
          </a:p>
        </p:txBody>
      </p:sp>
    </p:spTree>
    <p:extLst>
      <p:ext uri="{BB962C8B-B14F-4D97-AF65-F5344CB8AC3E}">
        <p14:creationId xmlns:p14="http://schemas.microsoft.com/office/powerpoint/2010/main" val="26326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212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МЕЖДУНАРОДНЫЙ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76389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ОЛИМПИЙСКИЙ     КОМИТЕТ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84482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настоящий момент МОК </a:t>
            </a:r>
            <a:r>
              <a:rPr lang="ru-RU" sz="2400" dirty="0" smtClean="0"/>
              <a:t>признал </a:t>
            </a:r>
            <a:r>
              <a:rPr lang="ru-RU" sz="2400" b="1" dirty="0"/>
              <a:t>204 НОК,</a:t>
            </a:r>
            <a:r>
              <a:rPr lang="ru-RU" sz="2400" dirty="0"/>
              <a:t> которые объединены в пять континентальных ассоциаций, </a:t>
            </a:r>
            <a:endParaRPr lang="ru-RU" sz="2400" dirty="0" smtClean="0"/>
          </a:p>
          <a:p>
            <a:r>
              <a:rPr lang="ru-RU" sz="2400" dirty="0" smtClean="0"/>
              <a:t>7 </a:t>
            </a:r>
            <a:r>
              <a:rPr lang="ru-RU" sz="2400" dirty="0"/>
              <a:t>МСФ по зимним видам спорта и 28 – по летним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0771" y="3356992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Количество членов МОК не может быть более </a:t>
            </a:r>
            <a:r>
              <a:rPr lang="ru-RU" sz="2400" b="1" dirty="0">
                <a:solidFill>
                  <a:srgbClr val="C00000"/>
                </a:solidFill>
              </a:rPr>
              <a:t>115</a:t>
            </a:r>
            <a:r>
              <a:rPr lang="ru-RU" sz="2400" dirty="0">
                <a:solidFill>
                  <a:prstClr val="black"/>
                </a:solidFill>
              </a:rPr>
              <a:t>, из которых максимум 70 – лица, не занимающие какую-либо официальную должность,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15 </a:t>
            </a:r>
            <a:r>
              <a:rPr lang="ru-RU" sz="2400" dirty="0">
                <a:solidFill>
                  <a:prstClr val="black"/>
                </a:solidFill>
              </a:rPr>
              <a:t>– действующие спортсмены,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15 </a:t>
            </a:r>
            <a:r>
              <a:rPr lang="ru-RU" sz="2400" dirty="0">
                <a:solidFill>
                  <a:prstClr val="black"/>
                </a:solidFill>
              </a:rPr>
              <a:t>– представители МФ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15 </a:t>
            </a:r>
            <a:r>
              <a:rPr lang="ru-RU" sz="2400" dirty="0">
                <a:solidFill>
                  <a:prstClr val="black"/>
                </a:solidFill>
              </a:rPr>
              <a:t>– представители НОК. </a:t>
            </a:r>
          </a:p>
        </p:txBody>
      </p:sp>
    </p:spTree>
    <p:extLst>
      <p:ext uri="{BB962C8B-B14F-4D97-AF65-F5344CB8AC3E}">
        <p14:creationId xmlns:p14="http://schemas.microsoft.com/office/powerpoint/2010/main" val="6534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212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МЕЖДУНАРОДНЫЙ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76389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ОЛИМПИЙСКИЙ     КОМИТЕТ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84482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Новые </a:t>
            </a:r>
            <a:r>
              <a:rPr lang="ru-RU" sz="2400" dirty="0"/>
              <a:t>члены избираются Сессией МОК сроком на </a:t>
            </a:r>
            <a:r>
              <a:rPr lang="ru-RU" sz="2400" dirty="0" smtClean="0"/>
              <a:t>8 </a:t>
            </a:r>
            <a:r>
              <a:rPr lang="ru-RU" sz="2400" dirty="0"/>
              <a:t>лет и могут быть переизбраны на неограниченное число дополнительных сроков.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212976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Члены МОК представляют интересы МОК и олимпийского движения в своих странах и организациях олимпийского движения, в которых они служат, а также содействуют их распространению.</a:t>
            </a:r>
          </a:p>
          <a:p>
            <a:r>
              <a:rPr lang="ru-RU" sz="2400" dirty="0"/>
              <a:t>Полномочия МОК осуществляются его органами, а именно </a:t>
            </a:r>
            <a:r>
              <a:rPr lang="ru-RU" sz="2400" b="1" dirty="0">
                <a:solidFill>
                  <a:srgbClr val="C00000"/>
                </a:solidFill>
              </a:rPr>
              <a:t>Сессией</a:t>
            </a:r>
            <a:r>
              <a:rPr lang="ru-RU" sz="2400" dirty="0"/>
              <a:t>, </a:t>
            </a:r>
            <a:r>
              <a:rPr lang="ru-RU" sz="2400" dirty="0">
                <a:solidFill>
                  <a:srgbClr val="C00000"/>
                </a:solidFill>
              </a:rPr>
              <a:t>Исполнительным комитетом </a:t>
            </a:r>
            <a:r>
              <a:rPr lang="ru-RU" sz="2400" dirty="0"/>
              <a:t>и </a:t>
            </a:r>
            <a:r>
              <a:rPr lang="ru-RU" sz="2400" dirty="0">
                <a:solidFill>
                  <a:srgbClr val="C00000"/>
                </a:solidFill>
              </a:rPr>
              <a:t>Президентом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48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212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СЕССИЯ     МОК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277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Сессия является общим собранием членов МОК и его высшим органом. </a:t>
            </a:r>
            <a:r>
              <a:rPr lang="ru-RU" sz="2400" dirty="0" smtClean="0"/>
              <a:t>Проводятся </a:t>
            </a:r>
            <a:r>
              <a:rPr lang="ru-RU" sz="2400" dirty="0"/>
              <a:t>не реже </a:t>
            </a:r>
            <a:r>
              <a:rPr lang="ru-RU" sz="2400" dirty="0" smtClean="0"/>
              <a:t>1 </a:t>
            </a:r>
            <a:r>
              <a:rPr lang="ru-RU" sz="2400" dirty="0"/>
              <a:t>раза в </a:t>
            </a:r>
            <a:r>
              <a:rPr lang="ru-RU" sz="2400" dirty="0" smtClean="0"/>
              <a:t>год. Обладает </a:t>
            </a:r>
            <a:r>
              <a:rPr lang="ru-RU" sz="2400" dirty="0"/>
              <a:t>важнейшими </a:t>
            </a:r>
            <a:r>
              <a:rPr lang="ru-RU" sz="2400" dirty="0" smtClean="0"/>
              <a:t>полномочиями: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1" y="2780928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- выбор членов </a:t>
            </a:r>
            <a:r>
              <a:rPr lang="ru-RU" sz="2400" dirty="0" smtClean="0">
                <a:solidFill>
                  <a:prstClr val="black"/>
                </a:solidFill>
              </a:rPr>
              <a:t>МОК;</a:t>
            </a:r>
            <a:endParaRPr lang="ru-RU" sz="2400" dirty="0">
              <a:solidFill>
                <a:prstClr val="black"/>
              </a:solidFill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– выбор Президента, вице-президентов и </a:t>
            </a:r>
            <a:r>
              <a:rPr lang="ru-RU" sz="2400" dirty="0" smtClean="0">
                <a:solidFill>
                  <a:prstClr val="black"/>
                </a:solidFill>
              </a:rPr>
              <a:t>членов </a:t>
            </a:r>
            <a:r>
              <a:rPr lang="ru-RU" sz="2400" dirty="0">
                <a:solidFill>
                  <a:prstClr val="black"/>
                </a:solidFill>
              </a:rPr>
              <a:t>Исполкома МОК;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– выбор города – организатора Олимпийских игр;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– утверждение ежегодного отчета и бюджета МОК;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– окончательное признание или лишение </a:t>
            </a:r>
            <a:r>
              <a:rPr lang="ru-RU" sz="2400" dirty="0" smtClean="0">
                <a:solidFill>
                  <a:prstClr val="black"/>
                </a:solidFill>
              </a:rPr>
              <a:t>признания </a:t>
            </a:r>
            <a:r>
              <a:rPr lang="ru-RU" sz="2400" dirty="0">
                <a:solidFill>
                  <a:prstClr val="black"/>
                </a:solidFill>
              </a:rPr>
              <a:t>НОК</a:t>
            </a:r>
            <a:r>
              <a:rPr lang="ru-RU" sz="2400" dirty="0" smtClean="0">
                <a:solidFill>
                  <a:prstClr val="black"/>
                </a:solidFill>
              </a:rPr>
              <a:t>, МСФ и </a:t>
            </a:r>
            <a:r>
              <a:rPr lang="ru-RU" sz="2400" dirty="0">
                <a:solidFill>
                  <a:prstClr val="black"/>
                </a:solidFill>
              </a:rPr>
              <a:t>других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21302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212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ИСПОЛКОМ    МОК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277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Созданный в 1921 г. </a:t>
            </a:r>
            <a:r>
              <a:rPr lang="ru-RU" sz="2400" b="1" dirty="0"/>
              <a:t>Исполнительный комитет МОК</a:t>
            </a:r>
            <a:r>
              <a:rPr lang="ru-RU" sz="2400" dirty="0"/>
              <a:t> осуществляет руководство олимпийским движением между сессиями.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Исполнительный комитет входит 15 членов: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72419" y="3068960"/>
            <a:ext cx="4058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президент МОК,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4 вице-президента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10 членов.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3058" y="4437112"/>
            <a:ext cx="63511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Исполком МОК принимает на себя общую ответственность за административное руководство и управление делами. Исполком контролирует соблюдение Олимпийской хартии, к тому же это единственный орган, имеющий право предлагать изменения Хартии или официальные разъяснения Сессии МОК. </a:t>
            </a:r>
          </a:p>
        </p:txBody>
      </p:sp>
    </p:spTree>
    <p:extLst>
      <p:ext uri="{BB962C8B-B14F-4D97-AF65-F5344CB8AC3E}">
        <p14:creationId xmlns:p14="http://schemas.microsoft.com/office/powerpoint/2010/main" val="25035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212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ПРЕЗИДЕНТ    МОК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4800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12474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Президент представляет МОК и председательствует на всех мероприятиях МОК. С 1999 г. срок полномочий Президента МОК составляет 8 лет и может быть продлен один раз на четыре года.</a:t>
            </a:r>
          </a:p>
        </p:txBody>
      </p:sp>
    </p:spTree>
    <p:extLst>
      <p:ext uri="{BB962C8B-B14F-4D97-AF65-F5344CB8AC3E}">
        <p14:creationId xmlns:p14="http://schemas.microsoft.com/office/powerpoint/2010/main" val="11850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323528" y="4797152"/>
            <a:ext cx="87129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200" i="1" dirty="0"/>
              <a:t>Международное спортивное право</a:t>
            </a:r>
            <a:endParaRPr lang="ru-RU" sz="3200" dirty="0"/>
          </a:p>
          <a:p>
            <a:pPr marL="514350" lvl="0" indent="-514350">
              <a:buFont typeface="+mj-lt"/>
              <a:buAutoNum type="arabicPeriod"/>
            </a:pPr>
            <a:r>
              <a:rPr lang="ru-RU" sz="3200" i="1" dirty="0"/>
              <a:t>Международный Олимпийский Комитет</a:t>
            </a:r>
            <a:endParaRPr lang="ru-RU" sz="3200" dirty="0"/>
          </a:p>
          <a:p>
            <a:pPr marL="514350" lvl="0" indent="-514350">
              <a:buFont typeface="+mj-lt"/>
              <a:buAutoNum type="arabicPeriod"/>
            </a:pPr>
            <a:r>
              <a:rPr lang="ru-RU" sz="3200" i="1" dirty="0"/>
              <a:t>Олимпийская Хартия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67963"/>
            <a:ext cx="407082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Занятие: 9 (2 час)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374" y="1052736"/>
            <a:ext cx="8352928" cy="347787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МЕЖДУНАРОДНЫЕ ОРГАНИЗАЦИИ В СФЕРЕ ФИЗИЧЕСКОЙ КУЛЬТУРЫ И СПОРТА И ИХ ДЕЯТЕЛЬНОСТЬ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tdata.ru/u10/photo2CEF/20893000323-0/origina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2" b="18082"/>
          <a:stretch/>
        </p:blipFill>
        <p:spPr bwMode="auto">
          <a:xfrm>
            <a:off x="2681858" y="2394967"/>
            <a:ext cx="6421388" cy="434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212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МЕЖДУНАРОДНОЕ      ПРАВО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443" y="106296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Международное спортивное право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– </a:t>
            </a:r>
            <a:endParaRPr lang="ru-RU" sz="2400" dirty="0" smtClean="0"/>
          </a:p>
          <a:p>
            <a:r>
              <a:rPr lang="ru-RU" sz="2400" i="1" dirty="0" smtClean="0"/>
              <a:t>свод </a:t>
            </a:r>
            <a:r>
              <a:rPr lang="ru-RU" sz="2400" i="1" dirty="0"/>
              <a:t>международных правил и принципов, регулирующих отношения в области транснациональной спортивной деятельности.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7599" y="2766412"/>
            <a:ext cx="83608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Международное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право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в области спорта возникло в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70-х гг. XX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Это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идея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возникшая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в ответ на </a:t>
            </a:r>
            <a:endParaRPr lang="ru-RU" sz="20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значительные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изменения в области </a:t>
            </a:r>
            <a:endParaRPr lang="ru-RU" sz="20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спорта:  </a:t>
            </a: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221088"/>
            <a:ext cx="5688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Рост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спортивной индустрии;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Спонсорство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угрожающее независимости спорта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Конкуренция в спорте; </a:t>
            </a: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Допинг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в спорте;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Вопросы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международной </a:t>
            </a:r>
            <a:endParaRPr lang="ru-RU" sz="20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политики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41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2126"/>
            <a:ext cx="8361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МЕЖДУНАРОДНОЕ      ПРАВО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9675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Международные спортивные организации </a:t>
            </a:r>
            <a:r>
              <a:rPr lang="ru-RU" sz="2400" dirty="0" smtClean="0"/>
              <a:t>являются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частью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межгосударственных отношений в целом</a:t>
            </a:r>
            <a:r>
              <a:rPr lang="ru-RU" sz="2400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3330" y="3019659"/>
            <a:ext cx="4036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Это неправительственные международные организации по физической культуре, физическому воспитанию и спорту.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4283176"/>
            <a:ext cx="3456409" cy="2381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27" y="2420888"/>
            <a:ext cx="1904208" cy="19888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37444" y1="28333" x2="33667" y2="56458"/>
                        <a14:foregroundMark x1="88111" y1="54792" x2="92222" y2="65625"/>
                        <a14:foregroundMark x1="87111" y1="25833" x2="84778" y2="32292"/>
                        <a14:foregroundMark x1="87111" y1="23333" x2="85667" y2="28125"/>
                        <a14:foregroundMark x1="81667" y1="66667" x2="889" y2="66250"/>
                        <a14:foregroundMark x1="31556" y1="35833" x2="4000" y2="35833"/>
                        <a14:backgroundMark x1="3000" y1="21458" x2="889" y2="58542"/>
                        <a14:backgroundMark x1="39556" y1="41250" x2="43000" y2="45625"/>
                        <a14:backgroundMark x1="33444" y1="27083" x2="4222" y2="27083"/>
                        <a14:backgroundMark x1="31889" y1="34792" x2="4000" y2="34167"/>
                        <a14:backgroundMark x1="32778" y1="37708" x2="3667" y2="37083"/>
                        <a14:backgroundMark x1="32111" y1="41875" x2="2222" y2="40625"/>
                        <a14:backgroundMark x1="31333" y1="48125" x2="1333" y2="47708"/>
                        <a14:backgroundMark x1="1889" y1="62083" x2="44333" y2="61458"/>
                        <a14:backgroundMark x1="97667" y1="37292" x2="98222" y2="53958"/>
                        <a14:backgroundMark x1="86889" y1="58958" x2="88556" y2="63958"/>
                        <a14:backgroundMark x1="76000" y1="38333" x2="76111" y2="45000"/>
                        <a14:backgroundMark x1="69000" y1="42083" x2="68556" y2="4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985"/>
          <a:stretch/>
        </p:blipFill>
        <p:spPr>
          <a:xfrm>
            <a:off x="423330" y="4942276"/>
            <a:ext cx="4236064" cy="17851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61" y="208426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Существует множество международных спортивных организаций, и их число постоянно растет. </a:t>
            </a:r>
            <a:endParaRPr lang="ru-RU" sz="2400" dirty="0" smtClean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29" b="89793" l="2051" r="96777">
                        <a14:foregroundMark x1="42578" y1="51994" x2="44727" y2="58533"/>
                        <a14:foregroundMark x1="52734" y1="51037" x2="50000" y2="61085"/>
                        <a14:foregroundMark x1="60059" y1="51356" x2="57910" y2="60925"/>
                        <a14:foregroundMark x1="57422" y1="72408" x2="56152" y2="71451"/>
                        <a14:foregroundMark x1="54199" y1="70175" x2="53613" y2="73684"/>
                        <a14:foregroundMark x1="50195" y1="70016" x2="49805" y2="73684"/>
                        <a14:foregroundMark x1="45898" y1="70654" x2="46973" y2="69219"/>
                        <a14:foregroundMark x1="42285" y1="70654" x2="41895" y2="73525"/>
                        <a14:foregroundMark x1="39063" y1="71770" x2="39941" y2="72408"/>
                        <a14:foregroundMark x1="36133" y1="57257" x2="36426" y2="58533"/>
                        <a14:foregroundMark x1="36230" y1="28708" x2="36230" y2="29825"/>
                        <a14:foregroundMark x1="47461" y1="42105" x2="50488" y2="40829"/>
                        <a14:foregroundMark x1="43457" y1="37480" x2="43555" y2="38118"/>
                        <a14:foregroundMark x1="43066" y1="36842" x2="44238" y2="37002"/>
                        <a14:foregroundMark x1="81641" y1="30781" x2="76367" y2="29027"/>
                        <a14:foregroundMark x1="34668" y1="48006" x2="40039" y2="48804"/>
                        <a14:foregroundMark x1="55957" y1="58214" x2="56934" y2="58852"/>
                        <a14:foregroundMark x1="30762" y1="48485" x2="21875" y2="51994"/>
                        <a14:foregroundMark x1="21680" y1="52791" x2="14160" y2="55981"/>
                        <a14:foregroundMark x1="13672" y1="56459" x2="7324" y2="57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08920"/>
            <a:ext cx="3059832" cy="18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212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МЕЖДУНАРОДНОЕ      ПРАВО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379" y="1196752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Международное олимпийское движение организуется и проводится международными спортивными организациями, которые можно разделить на следующие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основные группы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766412"/>
            <a:ext cx="58207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– общего характера;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– по отдельным видам спорта;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– по отраслям знаний и деятельности;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– по определенной принадлежности.</a:t>
            </a:r>
          </a:p>
        </p:txBody>
      </p:sp>
    </p:spTree>
    <p:extLst>
      <p:ext uri="{BB962C8B-B14F-4D97-AF65-F5344CB8AC3E}">
        <p14:creationId xmlns:p14="http://schemas.microsoft.com/office/powerpoint/2010/main" val="33553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7458" r="2703" b="4290"/>
          <a:stretch/>
        </p:blipFill>
        <p:spPr>
          <a:xfrm>
            <a:off x="190500" y="908720"/>
            <a:ext cx="8700145" cy="570163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4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212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МЕЖДУНАРОДНЫЙ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76389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ОЛИМПИЙСКИЙ     КОМИТЕТ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379" y="1700808"/>
            <a:ext cx="62668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Ядром современной международной спортивной системы является </a:t>
            </a:r>
            <a:r>
              <a:rPr lang="ru-RU" sz="2400" b="1" dirty="0">
                <a:solidFill>
                  <a:srgbClr val="C00000"/>
                </a:solidFill>
              </a:rPr>
              <a:t>Международный олимпийский комитет </a:t>
            </a:r>
            <a:r>
              <a:rPr lang="ru-RU" sz="2400" dirty="0"/>
              <a:t>(МОК), который был создан бароном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Пьером де Кубертеном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/>
              <a:t>для возрождения олимпийского движения 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23 </a:t>
            </a:r>
            <a:r>
              <a:rPr lang="ru-RU" sz="2400" b="1" dirty="0">
                <a:solidFill>
                  <a:srgbClr val="C00000"/>
                </a:solidFill>
              </a:rPr>
              <a:t>июня 1894 г.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на Международном спортивном конгрессе, проходившем в Париже.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3"/>
          <a:stretch/>
        </p:blipFill>
        <p:spPr>
          <a:xfrm>
            <a:off x="5940152" y="1125284"/>
            <a:ext cx="3214092" cy="57224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3379" y="5229200"/>
            <a:ext cx="65548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МОК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является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международной неправительственной некоммерческой организацией,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зарегистрированной в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Швейцарии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Штаб-квартира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МОК находится в олимпийской </a:t>
            </a: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столице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– г. Лозанна.</a:t>
            </a:r>
          </a:p>
        </p:txBody>
      </p:sp>
    </p:spTree>
    <p:extLst>
      <p:ext uri="{BB962C8B-B14F-4D97-AF65-F5344CB8AC3E}">
        <p14:creationId xmlns:p14="http://schemas.microsoft.com/office/powerpoint/2010/main" val="11888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212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МЕЖДУНАРОДНЫЙ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76389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ОЛИМПИЙСКИЙ     КОМИТЕТ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1700808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Деятельность МОК регулируется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Олимпийской хартией </a:t>
            </a:r>
            <a:r>
              <a:rPr lang="ru-RU" sz="2400" dirty="0"/>
              <a:t>– </a:t>
            </a:r>
            <a:r>
              <a:rPr lang="ru-RU" sz="2400" dirty="0" smtClean="0"/>
              <a:t>основополагающим </a:t>
            </a:r>
            <a:r>
              <a:rPr lang="ru-RU" sz="2400" dirty="0"/>
              <a:t>документом всего олимпийского движения.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3356143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Основы Олимпийской хартии, предложенные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Пьером де Кубертеном</a:t>
            </a:r>
            <a:r>
              <a:rPr lang="ru-RU" sz="2400" dirty="0">
                <a:solidFill>
                  <a:prstClr val="black"/>
                </a:solidFill>
              </a:rPr>
              <a:t>, были утверждены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в </a:t>
            </a:r>
            <a:r>
              <a:rPr lang="ru-RU" sz="2400" dirty="0" smtClean="0">
                <a:solidFill>
                  <a:srgbClr val="C00000"/>
                </a:solidFill>
              </a:rPr>
              <a:t>1894 </a:t>
            </a:r>
            <a:r>
              <a:rPr lang="ru-RU" sz="2400" dirty="0">
                <a:solidFill>
                  <a:srgbClr val="C00000"/>
                </a:solidFill>
              </a:rPr>
              <a:t>г.</a:t>
            </a:r>
          </a:p>
        </p:txBody>
      </p:sp>
      <p:pic>
        <p:nvPicPr>
          <p:cNvPr id="2050" name="Picture 2" descr="https://img.yumpu.com/11872055/1/358x561/olympic-charter-1933-international-olympic-committee.jpg?quality=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79559"/>
            <a:ext cx="3013855" cy="472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08648" y="5025060"/>
            <a:ext cx="5111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Окончательная редакция принята в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1908 г.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 впоследствии в нее вносились дополнения и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уточнения,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однако главные положения Хартии, разработанные Кубертеном, существенно не изменились.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708648" y="4925803"/>
            <a:ext cx="5111824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8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212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МЕЖДУНАРОДНЫЙ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76389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ОЛИМПИЙСКИЙ     КОМИТЕТ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88840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Основная миссия МОК</a:t>
            </a:r>
            <a:r>
              <a:rPr lang="ru-RU" sz="2400" dirty="0"/>
              <a:t> – </a:t>
            </a:r>
            <a:r>
              <a:rPr lang="ru-RU" sz="2400" dirty="0">
                <a:solidFill>
                  <a:srgbClr val="C00000"/>
                </a:solidFill>
              </a:rPr>
              <a:t>распространение олимпизма в мире и руководство олимпийским движением</a:t>
            </a:r>
            <a:r>
              <a:rPr lang="ru-RU" sz="2400" dirty="0"/>
              <a:t>. </a:t>
            </a:r>
          </a:p>
        </p:txBody>
      </p:sp>
      <p:pic>
        <p:nvPicPr>
          <p:cNvPr id="2050" name="Picture 2" descr="https://img.yumpu.com/11872055/1/358x561/olympic-charter-1933-international-olympic-committee.jpg?quality=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16832"/>
            <a:ext cx="3013855" cy="472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api.ning.com/files/eGJdezr2p4VJvnbSXYUskwhWRVAxVZ99oKmpVAuzla5cbKe0bpeZ*amHO8wrSI04dWCW6xB6t0uojxLf189lPJofOqsyPlZO/citi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89953"/>
            <a:ext cx="4188147" cy="335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5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4BDBD27-F282-4E08-8B04-F5D262F4293A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Omogkn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pqIJJ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pqIJJPSs3v7gCAABaCgAAIQAAAHVuaXZlcnNhbC9mbGFzaF9za2luX3NldHRpbmdzLnhtbJVWbU/bMBD+vl9Rdd8b9lomhUqldBISG2ggvjvJNbHq2JF9Keu/n+3YxG6bNssJCd89j+/VB6naUr74MJmkuWBCPgMi5aUyGq+b0OJmmrWIgs9ywRE4zriQNWHTxcef9ksTi7zEEjuQYzkbkkPvZm6/MRTn49vcyBAhF3VD+P5BlGKWkXxbStHy4mJo1b4BySjfauTVj/lqPeiAUYX3CHUU0/rayDhKI0EpMCF9Xxu5yGIkA+Y9XdlvJKd3dT77A9qOKoqWtvxkZIjWkBLiIl8vjQzjub497srcyHkCwl/U0C+fjQxCGdmDjC+/+2pkkCGatvmfGWmkKE1BY875Jr5zmCCFfn4mqisjFwkmIePoYhdceWyudwHI/Rq++9Q8VynYk6nrwUIwTc8YLFC2kCb+1NlUJd4eW9Tvw9tDTY950jE/kVaFqF7X4/7AG+VFAHKKHvEqWFvDqgs3AMb6Hr9a3dpNsdgQphz2XRcEKGHnlEGEvbJH/tZVPUIGyh75zGgBj5ztj+CHlo7jO3xLXC/PF19bgRN99PXyJ281nh7Mu1WBa6fwmFoUsDDbQO9qglTwF1qDaV6aWFMXWXIUWsrJjpaW8cvgsr3NSaXJgcHN2+npSpEig1NDZ0PVqzpsmz3HM+ms8VB2fxr6HLvzBPUmv5kSRJJXtU5XTSeOp5+Krs80Oc1w1QF5zzci4FjfQ6SayC3IFyHYWDdcIKix14vuhQ3B0ySoQZqcrnLqLjlVft7WGci17hoF5ascKztgRcuK6R98pfAGxQFjwNpRsdL3cULfxzNQuCEAIvPKD2936Cx1y5Ay2IFfAYHCpjyUW6r0lA4N3BIfYIPhyDnNqJl0G6OflXiTBPoT+FcdVnTxgWXE2CPJlM0sWgB+FwdXR+vZbzUzfeFCs2c3TNHN2n5cQq00/1P+A1BLAwQUAAIACADpqIJJXVHppL0EAAB/EwAAJgAAAHVuaXZlcnNhbC9odG1sX3B1Ymxpc2hpbmdfc2V0dGluZ3MueG1s1VhvT9tGHH6fT3Hy1HdrDB0dFCUgBEGgUWDFkzpNEzLxkXh17Mi+jNJXULSViaqNpqJtrVa2Ttqb7kUG8Rr+hH6F81fYJ9lzOTshEDLTpqwTMsTn3++55/fcc5cfTo3eLVjka+p6pmOnlf5kn0KonXUM086llc+0yatDCvGYbhu65dg0rdiOQkZHEqliackyvfwCZQyhHgGM7Q0XWVrJM1YcVtWVlZWk6RVd8dSxSgz4XjLrFNSiSz1qM+qqRUtfxR+2WqSeEiLEAMBVcOwwbSSRICQlkW46RsmixDTA3DZFUbo1xQqWosqoJT17J+c6JdsYdyzHJW5uKa18MDQmfqIYiTRhFqgtJPFGMCiG2bBuGKYgoVsL5j1K8tTM5cF2cEAhK6bB8mnl2oBAQbR6FqWBLSvXBcq4AwlsFsIXKNMNnenyVs7H6F3mRQNyyFi19YKZ1fCEiPLTyoS2uDAzPZFZnJ3TMguLU9rNGcnhAkla5rZ2gSRtWpvJXCQ+LvzU5/OZWzPTs58sanNzM9r0fCsLirYJklLbFUtBWafkZmlTsBTLlwpLtm5asOgpGT3KYHJLd3NUcyZNLOKybnlUIV8Vae7Tkm6ZbBV7oQ974Q6lxTGvSLPslli2tMLcElVacBIQxLCWTUtcv9G0xOBQW+mqnL1VVkeWKZ0xPZuHeTDWoJZSTw5FYcuO3VaauCdLjmU0C1qGyhZqGXNN3VKIyVBbtvmUCQXYpGlBf5Hbn1y22Znisnnd9do0bOoorJwd+YL/wCv8iPvBfX7Aa1/KKuWz83L498EWCb7hx8ip4fIJ3+XH/BWuP3kdv3fFcPCQ8NfBGqLWgY/YYE0O+Ij0eR2JleBbXuM1EqxHT/5Cvs/3+DFpcFoXQaOxOP2MPMwvaPEqUI8ExivUtguctWAzpCToCtgPWzNWUUDwAB+PMCaC8XFflEZApkJ4FekbghPfB1N+CMx9Xk3GYvWEHwaPm7AhuUoEDKQ6hNhqAyYNCU6XEmwgQsBsCoVDZUOaUU0StoWEuq7IbTw9O5G5feWSKXdRvzdMhQ3FzJHPNgEXXw0iF9gXTjuGDXzp5FOWFcOCuIDxYYWN4FHwHQr0TyAHW8leWrTxrALwY773Htj0os7sXtC79+gb2LL3BJvWlE7CsjSs2VOpLt/AkeyNs6eK61BMCw41MdxR7C5swjWqirAD5NTxbVCJr26cou8LjsFDAS/cIiJ8VO+HZ9ibaPBrKyHiUG8vtNJgUMPKVjqzkFTWgseo/SDYiDVvX/+1jwaufzw4dGM4qf699vvVrklhizZv6aYd9Wjj5/aA8bJOdYL/ktSlHzyTO+m4BbRI1DgzaeceN+zFzvY2KVV0Qp2bqkbvdzk9Ff+Fb6Ot+o0/43/wF7yM6yXhO/w5/xH2ecrLwzGdJjqp13BbVW4yHOxyv9ejA0FYLybWM/D4CTv4ZcyvqjIqKPMnMc+FMvC3+Xbc6JgctvmLWJHP+dNYcTttB9eJHvVUSxo8ijntHnIrjfPvQbhE4eqgA8aZH/a3/4v9fd5We/uj4VK2d/f/meTm79X23oGBajjqD7BO72xt//tDsaeivU8ayLvm24i21w8pteOLngTG21+ajST+AVBLAwQUAAIACADpqIJJAfyRX5wBAAAkBgAAHwAAAHVuaXZlcnNhbC9odG1sX3NraW5fc2V0dGluZ3MuanONlMtuwjAQRfd8ReRuK0Sf0O5QoVIlFpXKrurCCUOIcDyW41Ao4t+bMa/YcUo9G3x1dOcRxttOVB2WsOg52trf9v7u3q0GpBldwrWrixY9J50pDQVIw02GcprlIDIJzCNXR4eTvDsTIX8mrXe8+RDZDIqaH8MArQKaDmhFQFsFtO+AtiZtzkVRF3+cxg5N7RuqDTsujUHZTVCaalJdiTrnlmFXr/bU+/NgXIG+gM55Ao5p35428uz40KeocwnmisvNBFPsxjxZphpLOWvLv9go0NX3Xu6B3lP/ZezYiawwbwZyP/F4QNFO0n+qgEPexzFFEBY8BlHz7dnzB+oYNxvy6FVWZOZID28o6rTiKTSmNBhSuJisvBrT7FM0OQNrsyfubikcQvAN6IbV6J7CAVGV6h8fUGlMaSINtDnzEyqQzzKZHlL3KIIcFUu2bdM7N2rLHzFnhdBboUVo+/K2h8MHQ3tvgqtbeHknITsREmUgB4ZA1fYIWdCpxvgPCd0/I8aN4ckir96H6mms5sD1EvQUUVTlf10q1M/V2f0CUEsDBBQAAgAIAOmogkk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OmogkkYzwyThwAAAIkAAAAcAAAAdW5pdmVyc2FsL2xvY2FsX3NldHRpbmdzLnhtbLOxr8jNUShLLSrOzM+zVTLUM1BSSM1Lzk/JzEu3VQoNcdO1UFIoLknMS0nMyc9LtVXKy1dSsLfjssnJT07MCU4tKQEqLFYoyEmsTC0KSc0FMkpS/RJzgSovzL/YcGHfxcaLTRf2XdipcGHXxeaLDRcbFXQVLsy4sP3CngtbL+wF431K+nZc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pqIJJPiyyk3IBAAD8AgAAKQAAAHVuaXZlcnNhbC9za2luX2N1c3RvbWl6YXRpb25fc2V0dGluZ3MueG1sjVLbatwwEH3vV4j8wEoa3QzOgm4uhpaGbkIfg7tWi2kiF0uhoejjK6ddNttsSTVPM+fMGWZ02vRtivYh5fl++jnkaY67kPMUv6btG4Ta/Xw3L1dLSCGnzbHyaYrj/KOPX+a1VqspD3EcltGuaNpi1D09pKRWTtWMGUaRZJ56hZzntmINuAZsxRwltt38JfFbdwn7EPN51XZzgr5s6GMKS+7jGB63cMp+Dp1u8HYZxqny0lawNcphanFsDcQIl9wXqgFAIMsdcbhI2UhNkMeMYyhGUaCACOekEYVIyqFmXSOqCvONQEwyRl2hntZupLVx1BYJDSG6TvOqsaXrjMQYEUKAucIFdAajyoaqoUGtBwQHBkTRRhMFqLOd6VjxzgvLkaJeYFyYMYDx8bjH7Z6f61j973UO53xF8OwXnEVXb23OmKvdPyxLJV+H++93Qw7o85BCP15e7Pr3V+/8rf1w83HnL/6Y88nIB+rq2Lr6Pw3+C1BLAwQUAAIACADsqIJJMmJBJXoWAACPXgAAFwAAAHVuaXZlcnNhbC91bml2ZXJzYWwucG5n7dz5X5LZvwBwG1OLRCxNzbXGsd09l9QwbbEylUknTS0zG00RMHFXMDWkxtSmRU1zGyeXTM1SUEkpqajJXVwCkcySXABNBQWBi/O9r3unvvfef+A+vF6s5zzneZ/DeT7nPOeHcx3m7gIGaYPk5OTAx48dPiUnt1ZdTk7eZZ2i7Jf0P1RcZW9r0KdcnOVqu3QnZV/Whji5OcnJ1WdvWAlUkH1fH3HsDFpOToWy+lxDRVVelJM799Pxw05ecec4zM7qPbF61DmRzbLSklLTZv9rOpPuh70JJSWVdwZxXqUw9RPTD/+49rH82nnN3b+o7n4A+7OB6bUhlVPra3BNrL98NjmWezIYeu+ke+RXu4gmyL2fbt/zDrbgxb9pPSuYf6FkMDMazy5k+qFao+dFdHjdshVY6/yVNYr/eGk6JV8D8dpTGdwjHYFLl94FSH54c/eHjVlXLRW/yZpipPhQr6G4oGR2NJF3ff2FH+SVzZ7L/fOlQ7syHeYogK7MUt6n5HqBKJVnvs/ij08JWy+YclhnuWIX3LQcDrX8Nl2XcrDxamKysL94rQK+4buDzZ4/vyA/sImrV3YyThmXseY737TF1p07YRkb7uAo0ca6Haj5gn/m4G9RVV+r4JTy/VHDV0rk3G4cfeC1a8u3DSPL7AT7rq3Ob7XeuvOgWtnPP9499m05a2SZVdW/b9tr4HWgnpeX7hwzuvVtOQdhq5rvilC8IJ/6wz5zbaNT1y9+W87/Sb/u9SNAB+gAHaADdIAO0AE6QAfoAB2gA3SADtABOkAH6AAdoAN0gA7QATpAB+gAHaADdIAO0AE6QAfoAB2gA3SADtABOkAH6AAdoAN0gA7QATpAB+gAHaADdIAO0AE6QAfoAB2gA3SADtABOkAH6AAdoAP0/0f0EZGIJW2bh2v/2zY9By/I/F5rjf5nf/6fPltOj31bA275/9lAtFekM5qd3vN3/5m4ST41tWTrzu/Prqqjql5yvfenV389Bu34JiXCRlaa7Jh/44YfhF3ZfrTMZLSz5VJbft0/E2/+b2373MlpTCxgsVqXPmaQQorigwUv1Txm9BNnzMlKJ9PyY6zAcN/BfW4nevIDTQMlzMGGM5Znmd6dv/73vktgeTFbBB+2rkZUCsWTHsnaCJeBqIeiBlHAuwZ6ZKKlCojXJuJy4QGi/CsRBw8OKxHKQ90YNZoHc22l7lYIQhFfn6Wk/N+kIJ04EYdYl7ADhdhD25dXUGvVYYWiDqowjPpDkXYqqOy09g2mz7Zu192/vaEH1m9dmDI5m2snJeRbOy6/9YhZJF20w37eE/C+dXHQDwIWMViSGMFCvwdrBSpdmc/Qh7+d3xIskadW17UlJNOlHzXJcefpgvkH6QX5RVbd9BXRdIBU+DxiMqnQIvIGO087F6tNM/Nr3s//3Q2vj7voMMHS9Nsy21R+YPWfwCqGhZQavjZgHBCMoJ8Wp4TlwW1/DGTB9+6hjl7XU8LBa+385B+FkhZThafYLI3+cuuvUH59NjP8pMk9brbD1zeHKL/cqJTWZQ4JxS93QC/Ps29RLTuEdyPdRKD1Vp3kpVemoyut5XBcirXpFMEDM+V527yS602hYeBN1gF/vbrtAY1H+4lEIw46ln2vEZ3ok5muCrUJhZ8fH+g+1Y2ue0DGTBsW5Ky6B8kht5aRPv2ru0nZouQ3vy9OmKqqZh1DMi6hzxFHc0h3qKaWVAcmVAWUa1FqEu3AHl0HR5Fpk6fGW/mNAkFd5ht63CPH3PArA+l+CH8Vain/mGBNKecIdKIp4dHc3fgNCgghrUhIb6pNhsgffFWW7x3tx1iqJRO39uqXOTQYnt5tveiyN2ll3MAgcxOnzfOoCiYrAcy5lld1uWpowGCzZ//FvWGPrKJ+k4F1ZeAuURrHN4SLkljIevC9FDtTyS1HhkHiCHtFV7Rssjz3V9fIgm8CqeRx7+QG/A9+duMqetyeOTu8SE+YT+UOqaQEaMuFlSHijomHx+2ct/ltrL1XwdmXKjEPo5AkB5QPiNNjcKUa4N2bFgQo/bBD2KbA0azD97TZuwzxUJcDAfvdXj84J9CoYN7/+KbcyGXbluz+VvLgMxvmUNIFWU8l2MDY7cUU9jxaG78/lr2vlnjAxLXO3tzGbTpGFgKa8nC9m3omzVzTnDnN+kUBjkm19Dx44ov+ObOkto96BbHGO5VtJBX8EeIYYwGVvd96xR+WZ/GEvz8ny/XILcmdzKB8u4ETKOT9TBcJ9F5BOdLGTRb8Ut5ZwvDVJGQ7hWVhG7LsVWxo8jl+ioZvDiV84tsbqGMXygw4U8Tgme5kyTwTgp1Nezp65ZxF/6Ayetdz6mt053RRC6+v5DHP7CsIHE3Ki6Bv/tqsgNtlWLEOFE07oqdnqdmqgoEUhjWb22DZDvqk68UEyf6LI+xyPMOD1GHe6oaSdR5NeROTpYiTPpEJC9umP5KwxUJQZ2MtLwlWCaEbJM2+6HRpdZQud4foqeU82zjYNeuK9XyE4QQJAjapT3nhq6b30hT9OZv1SW3tGuPT5lJpYDn/jWBjBTndWZws5eiJrdSFoT46Y2Kb2Ab4zoYMPT6FS0pvhxrCi4OQ/lONpzuGd2+n7fN5MlLps7oXHGc0ab5TtDH2rVgYOJFUkR37ZRZ/g+rj4aOm5l4PzUssRBLnXspi4P3ilNwAbHxvwnJP9AcjFqpr2ohMMKaK73qfO7N5s7u+ehilOkt96bNpcryUKKlz+1OYmOwnFfAwvERIawqdQ7k+oh8SV8wfcS2qA3sagKbjhXO6UBYt7k/LZG7mYz4/Kqk83QAbx8UzYhn57AARHQIGWbEq2mIeW0/s3tmAiq90pLb5RmZcJvOpjyb9dZYRowsV9xsoUrgh6UixhpYww4IvqKJOljmJ+Ffzu6KLY15Q6yehIX/isj/tlyW6Z7pmemeiReUZX4m8PRYQq6c8jKiQl8TePsh3bHRw+NQKtcHiHSZoTbQl9wOj28bN/bl6duBbzy1sipCOZPCa+ZcOgVdSrBQJEkLZocGn7Kji5tBE9/EE9/EnCwxCeTnveJozYiRb/EwwmihwHHYDewp0sAerwWK+5YgaTb+C7CEdRmznJrZZn+Rcri6uL+lNDx2v16CO6ARyOHAqaimBek5gpICjb50WXMx2Y1Udes+oUolOlNoL4uDsUpFj3B3nwlMw8uYYYetC40YWstoQQo+aNv1r+MIhndriWMQ4GVmdyccEKNnFnjiZ6SfU5fxxw2rUc7wvy/2LGHG5oYMWWXb6YOMK0nFRUG+ovvvTIKLx/mhs4Kv9jLdfq4sqjElULjEaVmk4vpvw07iDbgwyoYmZvn41Up9VHEw6chGhlokwHZBCiJfpWe+rDDlhS9gKHk2IQVbM0Nw/YewvC2q82aMQ/KPbAs5MEb30gBWz/BxKB/s2a9Hajao/fXNoiPt0IgG0Awzi0NKEEWdUp4mYD3C1J4gPQ1Kipo9a+N6dtLFGToVBG9dGQ10IaaOU9ODxY3iY09jY/B3uXxtB6A36xICh3+gr+sUszz2VhHBdP6hAMJk7YDVjIJnF92ZymifJUUfOvJMS2rakp/F5NanOrQS+5/jjiYJdE7IL0bj4710CzWHsFtOzEHfcwhi/j2Z9mmyigxwZihkZ7p61i44m8z2zbazcg7IbUTu4VWnttwq7Eff5bkTt4KmKzlwj+0FR9znZEJX4ZVHdXUMddEasvG1I/37qe/6nvWAQOBQDQ1jWKTkqgzhgy5EyqIb+WtzchsIF1HmnsYTT56GP8oaC9vAk6+qrICBPl32Nn6mzlU/3w0XQwydrHzi2BDbNhO1ZrKLaX3SYWvbT4lW4FapEXvLK04EQE1Gr0Xwo8MPiUEDAZjV6AioU9qVsJeIsk0CiE/z82GADEgTimYJpQgwThrrMd84wlkegHjMFSAxMizusr4jDVLhx7YWRbhFhAmP4ZOTni06BD6+AA5b6Snpuanz84awjWbJYZ2AX/cdZUUlwBOaxTtdV/nafyKvOpOQjN7TbTC9TYJe/KLuFnLdbKR23elZcEqG35zEtd4xXnlH/+aj9VEnWCp34YuRCJHkIO5W/D40dXIsb+309FeocGBcXVJMb1vp0QhZxJ8f4pGWsZUCnt6KWlrbta6LdDc6wHgMKZxzlRL2S0BbqFyMwipXFY124loAaecZ4ZqFiRG5q+61J68Yg0f1U5zOuuU6aOurafYqk4MMBZKHsUlBiSdQzYsj8o1Pjz2kbQZibWtxANXVJshelHkIOnd/9ChG356JiVtB5VuBvmDd6OrWOK3U5YFEbIgSJLUTDtHSIv4HgtWVmNgdGsLqs8rLJN3LybOQHLfu1Ar23QzwfBMNtM4iuMjI2qSyO8WJAp4ZiKYWtCCpSakfvnQiqaC7u3whyjYEOTftaMHMUcfXxA+VvabsgFMPDg3nHWZAdG0DgT4/PbR6UOOu7ZsEuHaNu5w83agnDrG8oYMK/jB8mC8JmtEE1rxcTW/mcOV87z/4teSrkKIeJdNJVQ/XRuPFMpoAsFReg2F+Sp6VThCj6llGlLLjVY9OdHZgCJ/v8akfOTF6FdgOVLnCq0gu25bOHmzo62c2fx9sYtze4dWbKuv/tv7u/2ePg1v66HXBKGwFOR5Ha/P1yBRV3hsRhiRXMkHBduni6G2qn7JGhZX+3FDG/aL+9a+4O3si+ONed+MCp9OynlmJv4+EGTp+EIBSNqBS9hLX47z8D+2La0av5KPCSzybZH3P6JX0tR4Bd1Gz8ku2vpYiLqXV1/D3X/5ATLG52PNFRjBStw/2m8JmzIWCpnevHEg5ySSwxV56c7ShZ4qKLRSOdZu3t0Y+u9SuUjRlE1U+sw8WwfHs79d5a2TBNOetwY0uDLfAZ9WtVZVp/X9fkf1VsVjYBv/9JG+Sp6f9oUeClasB4PV1n1IPSXLDPYaBXa2K+c+/75WdRLcZgEDEejHuSY+Itu4in0n4RHXx/wrvad5HX7uOi2cCzNKAMSOq26RURGc4HMbbTae20SWVOc3pj7QGsfdSfB5AGZnQz3CPOYuTVdql7YlNnySyRLEYIHphiQr17SyZENN7Tbmii5Umwn+A4yzadnLW5aXmFvOxA2MbKyUCzTxNEhM8cROHXHl7pZLaX7cBGEOUN80dn0mD7tvEXFZ9VVwOvnuK5hMkHt9fiCIhBnhg5zSMoPbMuYvA9/GIbOX/4DjV6rk1PfI9noIJ0ptha6jkzSecsmK8Jmnj7Pmrb3vNLy+enMyxyGqOaI/tKYGoXfSJAocl3exSbshUUnkrIkvAhJ609No1zPpRGVGYlGeJRX2lzaINC45h9zLHjzNHzDaoWDo/+1PPte/2UWaTrHqljsHUoK0Ba+gyixJYFBb3M2dUBH3Xyi+Ghf9bSQU9diLLIs+eUks2CjIsrcg6h+xMnv8Kn/DDCm49N5QzgDunjDI+nMaUP6yG7OVj0+FjMu22y+5cPCcoO8x2W1X841wjS2e8Fmr+GV9yB4ENdfh0SPhz04BybI4AHeCU1gVRnJ3JQM1RpwcU4qzC1F2VgclYwFIHm4T/Vhw2vdtSTRO1y3BXo65MKuHpOv0ZUuXt8pTQAzSxPaP01HKmdxcR+LbnZ9cYYX2czSFMa4ysyvi4r4JbrKmYqenVnvQMwixNe6RiX7TeY/HvdScGCp8XicAHVUdLLw7mlGUiXqDYVhKXCIsXGyHuJvA4mtFE3fCya9aRhFI0oi5+Cl+UgD+54N+57nMfwIWeWwMZZLriqnaSohI5OG2JAd3p6POKcZYQA/EwqESklgy/XeL/uesqLpQ+mY8GWMWte000eMsKY9D+cpFtKFK601KTr6L+AdQe4lBELWxfZs+vmNDToR1e2aQbfTzT4qdiQ7n6tubDbtdxPJ9gW43fpUn2JODHMhd+mx4SnOXeSLKxtwAq4bDPBTfrPkKAmus5eHDFm6VDwhcjixvEhbnKW5q+PMowHrdTSe0s0UsnLnSgklqHwURjYJvvIbZMNCRnrNTXUfOU2qU2knXhyQ0snJqy5V2UI9S5NqArj1fMZ/FMNjIraTa1R8nZnsY0Q6yABqUZWawuH1Ath/oNdNgKySEdroj6+43n0ljjx4pC33oObtS5EbSzrdyaiTty8FodmLD8bcIj/fNdb5bf1jcotU4bqhPxtcP3Y6c2U/MskjqjLrWB1Ym7zuSFb4Ze1eBd9mnSRQhs7UCxZqFBQcBrr0p80E4zeI2FYiWS+bUPrek9WAyxxW06SmY+lPtUfitivT1n3lOd8V9bb+NP0m2bkTtl8fKe8advSx1cuOLqh42LNWoSpeBue193q0tcNYjfN78eAXdOTx3CaKlnrU9s/XMMZqSVNB06s3tuxElaISSvNQ5I3htkOUVHttFBlSpkWVHYTDVpdXpjtVbr7aR2Oj0WxfmEaSIZrf/Y00MrB/vJxJDHp3WdX6bBfJtXrZMTV1Myr+9HIkKtrFBPkPQ4s0mQS48FJNO+2cdF8n8HTtoGxHk89+kLM1fZ7R3DNNu10hukW8QhcU712XlvVPb6p1VM/q9XhXmK2gWi5XJ936nUQ0oGJlL+6urZQoDiKETB/GfK0HRAu0Lot2WLaOHp9t4DPQNXZ2b3YCArRUAMx/55/5sqJeiDLQRUOtHgPSpl6+tDPEX9RfsWvcwoUlZit/DZqnGO4qIt+ZzN+2cZRq7szlljAW92JmaI4dV9gPEjNXclDu5ssNyLMuabkla8zIXXNobt3rgNpNm7Nlz8bILWN+fl1gHjKW1DmLMbEtRw6e6e+DdpHdPAP9lFVJ0BA0Uimxp4nEvPc++QQh3Cvjhqlka518sr+t1M8H2kSz0kN5ufYE2Lz4uk+A/hbdm3zZPzsLkjF8KGoScsvPXMBT/DIyRuF2txTbNat0PnVcWRCd2kBbugoet/NxS5RDEAgzTgwjiWVCGL5LUpUkFE2VPhlSvhssfTuoqSWnefXtgWiA0If/ddZC1Ls+vg9iGxSFLlF4/nIs7pAbh8cutB4515z6N0R/YBDTusTZ6t3QAp/DxLYB+/Kd46omkdNNixPeZNbElfmqJouOG0C9/azUOVpyl9W2pXoGcJSz6nse6uVeyatnROzrdDdcvKeioQsDnVk8P3X+pzwPf5TMT3mFYy+Qtu3FjtUQD1INXVCXnOQqslliVH/RGHs6PuBRvW2uUzUTCaoGyqa6TSzCmfuiO/XGjxR+F9LUh/8lb3CybSym9n19c+i/MY2EdOyzDH0IFrUiZiPexf1lHAJH2r4qnro1LN9QQ8Sv+R0jVSNmYRK9CwQu1Vpi+pTMJ4QHQd6KRvIOAWUT9PW5i/wKY28HYKQa/95DiTjuRGmzXEixrel5rydnrQ1AQZr4tjcYDtCr5Js3QJkoxXztge0ubru9szfsxTSUn7rdh74nytntnfXOI2VGZq4W9UfyA7t/HYhLsJb+e/1ufb/eX0O7R2WP1Sq/O2O4XidJkF28gpF8UHl98t6cvIZYC/XJoEsdKDn9O4UUN5lhobQzb/NNrJ5dUdxMdtRulHda+f3C5ZaPuElvu2tTBfHrFOwt9wTRvN2PsHf5CBYwcClWGSqs3hlOkDq6/9jx31ESNYkXGjx7Xnul6WEKXHYWFildEk2lWsVzVIgOAV8879vcY6RHwA93LLgKFXwuz7mVj+t+rOc7HH8iPvhWufzqf8BUEsDBBQAAgAIAOyogkmBbxhSSwAAAGsAAAAbAAAAdW5pdmVyc2FsL3VuaXZlcnNhbC5wbmcueG1ss7GvyM1RKEstKs7Mz7NVMtQzULK34+WyKShKLctMLVeoAIoBBSFASaESyDVCcMszU0oygEIGRgYIwYzUzPSMElslczNTuKA+0EwAUEsBAgAAFAACAAgA6aiCSd/BtBnYBQAAVRYAAB0AAAAAAAAAAQAAAAAAAAAAAHVuaXZlcnNhbC9jb21tb25fbWVzc2FnZXMubG5nUEsBAgAAFAACAAgA6aiCSXJrMuHsBAAAbhQAACcAAAAAAAAAAQAAAAAAEwYAAHVuaXZlcnNhbC9mbGFzaF9wdWJsaXNoaW5nX3NldHRpbmdzLnhtbFBLAQIAABQAAgAIAOmogkk9Kze/uAIAAFoKAAAhAAAAAAAAAAEAAAAAAEQLAAB1bml2ZXJzYWwvZmxhc2hfc2tpbl9zZXR0aW5ncy54bWxQSwECAAAUAAIACADpqIJJXVHppL0EAAB/EwAAJgAAAAAAAAABAAAAAAA7DgAAdW5pdmVyc2FsL2h0bWxfcHVibGlzaGluZ19zZXR0aW5ncy54bWxQSwECAAAUAAIACADpqIJJAfyRX5wBAAAkBgAAHwAAAAAAAAABAAAAAAA8EwAAdW5pdmVyc2FsL2h0bWxfc2tpbl9zZXR0aW5ncy5qc1BLAQIAABQAAgAIAOmogkk9PC/RwQAAAOUBAAAaAAAAAAAAAAEAAAAAABUVAAB1bml2ZXJzYWwvaTE4bl9wcmVzZXRzLnhtbFBLAQIAABQAAgAIAOmogkkYzwyThwAAAIkAAAAcAAAAAAAAAAEAAAAAAA4WAAB1bml2ZXJzYWwvbG9jYWxfc2V0dGluZ3MueG1sUEsBAgAAFAACAAgAO5xXRyO0Tvv7AgAAsAgAABQAAAAAAAAAAQAAAAAAzxYAAHVuaXZlcnNhbC9wbGF5ZXIueG1sUEsBAgAAFAACAAgA6aiCST4sspNyAQAA/AIAACkAAAAAAAAAAQAAAAAA/BkAAHVuaXZlcnNhbC9za2luX2N1c3RvbWl6YXRpb25fc2V0dGluZ3MueG1sUEsBAgAAFAACAAgA7KiCSTJiQSV6FgAAj14AABcAAAAAAAAAAAAAAAAAtRsAAHVuaXZlcnNhbC91bml2ZXJzYWwucG5nUEsBAgAAFAACAAgA7KiCSYFvGFJLAAAAawAAABsAAAAAAAAAAQAAAAAAZDIAAHVuaXZlcnNhbC91bml2ZXJzYWwucG5nLnhtbFBLBQYAAAAACwALAEkDAADoMgAAAAA="/>
  <p:tag name="ISPRING_RESOURCE_PATHS_HASH_PRESENTER" val="e4352af4b18154de5aeded2b48995d5e920fbe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DOMAIN" val="https://e-learning.ispringonline.ru"/>
  <p:tag name="ISPRING_PRESENTATION_TITLE" val="Тема 9. Международные отношения в сфере ФКиС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2537</TotalTime>
  <Words>772</Words>
  <Application>Microsoft Office PowerPoint</Application>
  <PresentationFormat>Экран (4:3)</PresentationFormat>
  <Paragraphs>109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9. Международные отношения в сфере ФКиС</dc:title>
  <dc:creator>Dmitrochenkov</dc:creator>
  <cp:lastModifiedBy>Мама</cp:lastModifiedBy>
  <cp:revision>178</cp:revision>
  <dcterms:created xsi:type="dcterms:W3CDTF">2008-01-16T09:13:18Z</dcterms:created>
  <dcterms:modified xsi:type="dcterms:W3CDTF">2020-02-06T17:18:01Z</dcterms:modified>
</cp:coreProperties>
</file>