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5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5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50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02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5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68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2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4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8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3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7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52" y="2559909"/>
            <a:ext cx="9136548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ПРОФЕССИОНАЛЬНОЙ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ДЕЯТЕЛЬНОСТИ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171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ПРАВОВОЕ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933056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3805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ОБЕСПЕЧЕНИЕ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" name="Рисунок 13" descr="Rossport.gif"/>
          <p:cNvPicPr>
            <a:picLocks noChangeAspect="1"/>
          </p:cNvPicPr>
          <p:nvPr/>
        </p:nvPicPr>
        <p:blipFill rotWithShape="1">
          <a:blip r:embed="rId4"/>
          <a:srcRect l="7319" r="12724" b="7848"/>
          <a:stretch/>
        </p:blipFill>
        <p:spPr>
          <a:xfrm>
            <a:off x="3314564" y="3624557"/>
            <a:ext cx="2339506" cy="27143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6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sn-saratov.ru/images/easyblog_images/421/b2ap3_thumbnail_54e5debd71139ea426ab85f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7101"/>
            <a:ext cx="3608437" cy="4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97" y="103778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приеме на работу запрещается требовать от поступающего документы, помимо предусмотренных </a:t>
            </a:r>
            <a:r>
              <a:rPr lang="ru-RU" sz="2400" dirty="0" smtClean="0"/>
              <a:t>законодательством: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диплом, паспорт</a:t>
            </a:r>
            <a:r>
              <a:rPr lang="ru-RU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2420888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prstClr val="black"/>
                </a:solidFill>
              </a:rPr>
              <a:t>В некоторых случаях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r>
              <a:rPr lang="ru-RU" sz="2000" i="1" dirty="0" smtClean="0">
                <a:solidFill>
                  <a:prstClr val="black"/>
                </a:solidFill>
              </a:rPr>
              <a:t>(</a:t>
            </a:r>
            <a:r>
              <a:rPr lang="ru-RU" sz="2000" i="1" dirty="0">
                <a:solidFill>
                  <a:prstClr val="black"/>
                </a:solidFill>
              </a:rPr>
              <a:t>при приеме на работу на предприятия питания, детской одежды, </a:t>
            </a:r>
            <a:r>
              <a:rPr lang="ru-RU" sz="2000" i="1" dirty="0" smtClean="0">
                <a:solidFill>
                  <a:prstClr val="black"/>
                </a:solidFill>
              </a:rPr>
              <a:t>фармакологии), </a:t>
            </a:r>
            <a:r>
              <a:rPr lang="ru-RU" sz="2000" i="1" dirty="0">
                <a:solidFill>
                  <a:prstClr val="black"/>
                </a:solidFill>
              </a:rPr>
              <a:t>гражданин обязан предъявить и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медицинскую справку</a:t>
            </a:r>
            <a:r>
              <a:rPr lang="ru-RU" sz="2000" i="1" dirty="0">
                <a:solidFill>
                  <a:prstClr val="black"/>
                </a:solidFill>
              </a:rPr>
              <a:t>. </a:t>
            </a:r>
            <a:endParaRPr lang="ru-RU" sz="2000" i="1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096" y="4509120"/>
            <a:ext cx="5295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При  заключении трудового договора может быть оговорено и наличие </a:t>
            </a:r>
            <a:r>
              <a:rPr lang="ru-RU" sz="2000" i="1" dirty="0" smtClean="0"/>
              <a:t>испытательного </a:t>
            </a:r>
            <a:r>
              <a:rPr lang="ru-RU" sz="2000" i="1" dirty="0"/>
              <a:t>срока </a:t>
            </a:r>
            <a:r>
              <a:rPr lang="ru-RU" sz="2000" i="1" dirty="0" smtClean="0"/>
              <a:t>(</a:t>
            </a:r>
            <a:r>
              <a:rPr lang="ru-RU" sz="2000" i="1" dirty="0"/>
              <a:t>не более 6 мес.). В течение этого периода на работника ПОЛНОСТЬЮ распространяется законодательство о труде. </a:t>
            </a:r>
          </a:p>
        </p:txBody>
      </p:sp>
    </p:spTree>
    <p:extLst>
      <p:ext uri="{BB962C8B-B14F-4D97-AF65-F5344CB8AC3E}">
        <p14:creationId xmlns:p14="http://schemas.microsoft.com/office/powerpoint/2010/main" val="8815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5" y="1196752"/>
            <a:ext cx="853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Запрещается </a:t>
            </a:r>
            <a:r>
              <a:rPr lang="ru-RU" sz="2400" dirty="0"/>
              <a:t>устанавливать испытательный срок для лиц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14338" name="Picture 2" descr="https://www.personalerforum.de/wp-content/uploads/2013/11/Personalauswah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0"/>
          <a:stretch/>
        </p:blipFill>
        <p:spPr bwMode="auto">
          <a:xfrm>
            <a:off x="4150840" y="3501008"/>
            <a:ext cx="4875387" cy="325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7926" y="3933056"/>
            <a:ext cx="3448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Если оговоренный срок испытания истек, а работник продолжает работу, автоматически считается, что он выдержал испытание.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7281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 достигших 18 лет;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молодых рабочих по окончании ими ПТУ;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молодых специалистов по окончании ими ВУЗов 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ССУЗов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 приеме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временных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или сезонных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рабочих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24422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лицам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не достигшим 18 лет;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женщинам при приеме на работу, сопряженную с вредными и опасными условиями труда;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лицам, без требуемого специального образования и без наличия требуемого документа, удостоверяющего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квалификацию;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лицам, в отношении которых имеется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приговор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суда, лишающий гражданина права занимать какую-либо должность;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лица, условно осужденные и условно освобожденные, обязаны работать там, куда он получили направление, принимать таких лиц на работу руководитель не обязан и может действовать по собственному усмотрению.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37789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Необоснованный отказ при приеме на работу </a:t>
            </a:r>
            <a:r>
              <a:rPr lang="ru-RU" sz="2400" dirty="0" smtClean="0">
                <a:solidFill>
                  <a:prstClr val="black"/>
                </a:solidFill>
              </a:rPr>
              <a:t>запрещен. </a:t>
            </a:r>
            <a:r>
              <a:rPr lang="ru-RU" sz="2400" dirty="0">
                <a:solidFill>
                  <a:prstClr val="black"/>
                </a:solidFill>
              </a:rPr>
              <a:t>Однако существует ряд положений, согласно которым </a:t>
            </a:r>
            <a:r>
              <a:rPr lang="ru-RU" sz="2400" dirty="0" smtClean="0">
                <a:solidFill>
                  <a:prstClr val="black"/>
                </a:solidFill>
              </a:rPr>
              <a:t>вправе </a:t>
            </a:r>
            <a:r>
              <a:rPr lang="ru-RU" sz="2400" dirty="0">
                <a:solidFill>
                  <a:prstClr val="black"/>
                </a:solidFill>
              </a:rPr>
              <a:t>отказать в приеме на работу:</a:t>
            </a:r>
          </a:p>
        </p:txBody>
      </p:sp>
    </p:spTree>
    <p:extLst>
      <p:ext uri="{BB962C8B-B14F-4D97-AF65-F5344CB8AC3E}">
        <p14:creationId xmlns:p14="http://schemas.microsoft.com/office/powerpoint/2010/main" val="3921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967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приема на работу администрация предприятия </a:t>
            </a:r>
            <a:r>
              <a:rPr lang="ru-RU" sz="2400" dirty="0" smtClean="0"/>
              <a:t>обязана </a:t>
            </a:r>
            <a:r>
              <a:rPr lang="ru-RU" sz="2400" dirty="0"/>
              <a:t>довести сведения работника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12290" name="Picture 2" descr="https://pbrspb.ru/images/bp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r="3111"/>
          <a:stretch/>
        </p:blipFill>
        <p:spPr bwMode="auto">
          <a:xfrm>
            <a:off x="179512" y="2420888"/>
            <a:ext cx="5051540" cy="43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2077449"/>
            <a:ext cx="3996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условия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работы;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размер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оплаты труда;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права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 обязанности работника;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соблюдения техники безопасности на рабочем месте и правила производственной санитарии.</a:t>
            </a:r>
          </a:p>
        </p:txBody>
      </p:sp>
    </p:spTree>
    <p:extLst>
      <p:ext uri="{BB962C8B-B14F-4D97-AF65-F5344CB8AC3E}">
        <p14:creationId xmlns:p14="http://schemas.microsoft.com/office/powerpoint/2010/main" val="30900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005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Прекращение трудового </a:t>
            </a:r>
            <a:r>
              <a:rPr lang="ru-RU" sz="2400" dirty="0" smtClean="0"/>
              <a:t>договора </a:t>
            </a:r>
            <a:r>
              <a:rPr lang="ru-RU" sz="2400" dirty="0"/>
              <a:t>осуществляется с опорой на следующие основания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9748" y="1916832"/>
            <a:ext cx="6906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соглашение сторон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истечение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срока трудового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договора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призыв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работника 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армию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расторжение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договора по инициативе работника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oazispozitiva.ru/wp-content/uploads/2015/05/uvole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00" y1="22625" x2="24700" y2="30875"/>
                        <a14:foregroundMark x1="66200" y1="3750" x2="66000" y2="20625"/>
                        <a14:foregroundMark x1="67500" y1="4125" x2="70400" y2="6625"/>
                        <a14:foregroundMark x1="92500" y1="25000" x2="89600" y2="44500"/>
                        <a14:foregroundMark x1="68100" y1="4125" x2="70700" y2="5875"/>
                        <a14:foregroundMark x1="71300" y1="6875" x2="71800" y2="8125"/>
                        <a14:foregroundMark x1="20400" y1="57375" x2="21100" y2="64000"/>
                        <a14:foregroundMark x1="37600" y1="52625" x2="39100" y2="57250"/>
                        <a14:foregroundMark x1="55000" y1="41625" x2="65400" y2="44000"/>
                        <a14:foregroundMark x1="67300" y1="3875" x2="68800" y2="3875"/>
                        <a14:foregroundMark x1="69100" y1="4125" x2="70900" y2="5500"/>
                        <a14:foregroundMark x1="63500" y1="4500" x2="61500" y2="5875"/>
                        <a14:foregroundMark x1="42300" y1="19750" x2="48500" y2="22875"/>
                        <a14:foregroundMark x1="41500" y1="19750" x2="43100" y2="20125"/>
                        <a14:foregroundMark x1="76300" y1="41250" x2="79900" y2="4175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94" b="12416"/>
          <a:stretch/>
        </p:blipFill>
        <p:spPr bwMode="auto">
          <a:xfrm>
            <a:off x="4433763" y="2695709"/>
            <a:ext cx="4710237" cy="38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9748" y="3717032"/>
            <a:ext cx="3964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расторжение договора по инициативе </a:t>
            </a:r>
            <a:r>
              <a:rPr lang="ru-RU" sz="2400" dirty="0" smtClean="0">
                <a:solidFill>
                  <a:srgbClr val="009DD9">
                    <a:lumMod val="75000"/>
                  </a:srgbClr>
                </a:solidFill>
              </a:rPr>
              <a:t>администрации</a:t>
            </a:r>
            <a:endParaRPr lang="ru-RU" sz="2400" dirty="0">
              <a:solidFill>
                <a:srgbClr val="009DD9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251" y="4797152"/>
            <a:ext cx="4829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перевод на другую работу.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вступление в законную силу приговора </a:t>
            </a:r>
            <a:r>
              <a:rPr lang="ru-RU" sz="2400" dirty="0" smtClean="0">
                <a:solidFill>
                  <a:srgbClr val="009DD9">
                    <a:lumMod val="75000"/>
                  </a:srgbClr>
                </a:solidFill>
              </a:rPr>
              <a:t>суда о лишении </a:t>
            </a: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свободы.</a:t>
            </a:r>
          </a:p>
        </p:txBody>
      </p:sp>
    </p:spTree>
    <p:extLst>
      <p:ext uri="{BB962C8B-B14F-4D97-AF65-F5344CB8AC3E}">
        <p14:creationId xmlns:p14="http://schemas.microsoft.com/office/powerpoint/2010/main" val="3753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331" y="104582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Не могут быть уволены по инициативе администрации: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8" name="Picture 2" descr="http://oazispozitiva.ru/wp-content/uploads/2015/05/uvolen.jpe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00" y1="22625" x2="24700" y2="30875"/>
                        <a14:foregroundMark x1="66200" y1="3750" x2="66000" y2="20625"/>
                        <a14:foregroundMark x1="67500" y1="4125" x2="70400" y2="6625"/>
                        <a14:foregroundMark x1="92500" y1="25000" x2="89600" y2="44500"/>
                        <a14:foregroundMark x1="68100" y1="4125" x2="70700" y2="5875"/>
                        <a14:foregroundMark x1="71300" y1="6875" x2="71800" y2="8125"/>
                        <a14:foregroundMark x1="20400" y1="57375" x2="21100" y2="64000"/>
                        <a14:foregroundMark x1="37600" y1="52625" x2="39100" y2="57250"/>
                        <a14:foregroundMark x1="55000" y1="41625" x2="65400" y2="44000"/>
                        <a14:foregroundMark x1="67300" y1="3875" x2="68800" y2="3875"/>
                        <a14:foregroundMark x1="69100" y1="4125" x2="70900" y2="5500"/>
                        <a14:foregroundMark x1="63500" y1="4500" x2="61500" y2="5875"/>
                        <a14:foregroundMark x1="42300" y1="19750" x2="48500" y2="22875"/>
                        <a14:foregroundMark x1="41500" y1="19750" x2="43100" y2="20125"/>
                        <a14:foregroundMark x1="76300" y1="41250" x2="79900" y2="4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9" b="12416"/>
          <a:stretch/>
        </p:blipFill>
        <p:spPr bwMode="auto">
          <a:xfrm flipH="1">
            <a:off x="134292" y="2843014"/>
            <a:ext cx="5413970" cy="38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5" y="1700808"/>
            <a:ext cx="8136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беременные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женщины;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работники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имеющие детей в возрасте до 3 лет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531805"/>
            <a:ext cx="6128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>
              <a:buFont typeface="Arial" pitchFamily="34" charset="0"/>
              <a:buChar char="•"/>
            </a:pP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несовершеннолетние работники (увольняются </a:t>
            </a:r>
            <a:r>
              <a:rPr lang="ru-RU" sz="2400" dirty="0" smtClean="0">
                <a:solidFill>
                  <a:srgbClr val="009DD9">
                    <a:lumMod val="75000"/>
                  </a:srgbClr>
                </a:solidFill>
              </a:rPr>
              <a:t>по </a:t>
            </a: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согласованию с комиссией по делам несовершеннолетних</a:t>
            </a:r>
            <a:r>
              <a:rPr lang="ru-RU" sz="2400" dirty="0" smtClean="0">
                <a:solidFill>
                  <a:srgbClr val="009DD9">
                    <a:lumMod val="75000"/>
                  </a:srgbClr>
                </a:solidFill>
              </a:rPr>
              <a:t>)</a:t>
            </a:r>
            <a:endParaRPr lang="ru-RU" sz="2400" dirty="0">
              <a:solidFill>
                <a:srgbClr val="009DD9">
                  <a:lumMod val="75000"/>
                </a:srgb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43608" y="2924944"/>
            <a:ext cx="3852230" cy="3240360"/>
          </a:xfrm>
          <a:prstGeom prst="line">
            <a:avLst/>
          </a:prstGeom>
          <a:ln w="304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043608" y="3501008"/>
            <a:ext cx="3460538" cy="2880320"/>
          </a:xfrm>
          <a:prstGeom prst="line">
            <a:avLst/>
          </a:prstGeom>
          <a:ln w="276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131" y="112474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В </a:t>
            </a:r>
            <a:r>
              <a:rPr lang="ru-RU" sz="2400" dirty="0"/>
              <a:t>законе РФ об образовании дополнительно к </a:t>
            </a:r>
            <a:r>
              <a:rPr lang="ru-RU" sz="2400" dirty="0" smtClean="0"/>
              <a:t>положениям </a:t>
            </a:r>
            <a:r>
              <a:rPr lang="ru-RU" sz="2400" dirty="0"/>
              <a:t>об увольнении по инициативе администрации </a:t>
            </a:r>
            <a:r>
              <a:rPr lang="ru-RU" sz="2400" dirty="0" smtClean="0"/>
              <a:t>предусмотрена возможность увольнения: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55" y="2325073"/>
            <a:ext cx="47381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2-х кратное нарушение Устава образовательного учреждения, совершенное в течение 1 года;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появление на работе в нетрезвом состоянии или употребление спиртного на работе;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 применение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физического или психического насилия над учащимся.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" b="5937"/>
          <a:stretch/>
        </p:blipFill>
        <p:spPr>
          <a:xfrm>
            <a:off x="4788024" y="1931153"/>
            <a:ext cx="4260727" cy="48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251520" y="4653136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i="1" dirty="0" smtClean="0"/>
              <a:t>Понятие </a:t>
            </a:r>
            <a:r>
              <a:rPr lang="ru-RU" sz="3200" i="1" dirty="0"/>
              <a:t>трудового права.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i="1" dirty="0"/>
              <a:t>Источники трудового права.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i="1" dirty="0"/>
              <a:t>Трудовой договор.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40708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</a:t>
            </a:r>
            <a:r>
              <a:rPr lang="ru-RU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8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час)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352928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</a:rPr>
              <a:t>СИСТЕМА ПРАВООТНОШЕНИЙ В СФЕРЕ ФИЗИЧЕСКОЙ КУЛЬТУРЫ И СПОРТА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ТРУДОВОЕ       ПРАВО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152" y="10528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Предметом трудового права являются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отношения работников, возникающие в процессе их участия в труде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2216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ТРУДОВОЕ ПРАВО </a:t>
            </a:r>
            <a:r>
              <a:rPr lang="ru-RU" sz="2000" dirty="0">
                <a:solidFill>
                  <a:prstClr val="black"/>
                </a:solidFill>
              </a:rPr>
              <a:t>– совокупность правовых норм, регулирующих трудовые отношения работников, установленные правилами внутреннего распорядка предприятия.</a:t>
            </a:r>
          </a:p>
        </p:txBody>
      </p:sp>
      <p:pic>
        <p:nvPicPr>
          <p:cNvPr id="9218" name="Picture 2" descr="http://a4.mzstatic.com/us/r30/Purple/v4/18/f1/87/18f18741-d8ab-7512-00e5-bd88e2fdf60f/screen1024x10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1324814" cy="17319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667" y1="32190" x2="11778" y2="36111"/>
                        <a14:foregroundMark x1="41778" y1="93627" x2="42000" y2="90196"/>
                        <a14:backgroundMark x1="36333" y1="83987" x2="39222" y2="95915"/>
                        <a14:backgroundMark x1="58222" y1="87745" x2="61667" y2="94935"/>
                        <a14:backgroundMark x1="60778" y1="87092" x2="62111" y2="87582"/>
                        <a14:backgroundMark x1="78222" y1="51144" x2="79222" y2="51634"/>
                        <a14:backgroundMark x1="55222" y1="38235" x2="54667" y2="39379"/>
                        <a14:backgroundMark x1="22889" y1="53268" x2="23222" y2="54575"/>
                        <a14:backgroundMark x1="29444" y1="86275" x2="29667" y2="88235"/>
                        <a14:backgroundMark x1="44778" y1="91176" x2="43000" y2="94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10"/>
          <a:stretch/>
        </p:blipFill>
        <p:spPr>
          <a:xfrm>
            <a:off x="4111109" y="3217242"/>
            <a:ext cx="5032891" cy="3591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3238599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Трудовая дееспособность наступает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с 15 </a:t>
            </a:r>
            <a:r>
              <a:rPr lang="ru-RU" sz="2000" i="1" dirty="0">
                <a:solidFill>
                  <a:prstClr val="black"/>
                </a:solidFill>
              </a:rPr>
              <a:t>лет (в порядке исключения </a:t>
            </a:r>
            <a:r>
              <a:rPr lang="ru-RU" sz="2000" i="1" dirty="0" smtClean="0">
                <a:solidFill>
                  <a:prstClr val="black"/>
                </a:solidFill>
              </a:rPr>
              <a:t>-</a:t>
            </a:r>
          </a:p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с </a:t>
            </a:r>
            <a:r>
              <a:rPr lang="ru-RU" sz="2000" i="1" dirty="0">
                <a:solidFill>
                  <a:prstClr val="black"/>
                </a:solidFill>
              </a:rPr>
              <a:t>14 лет).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pPr lvl="0"/>
            <a:endParaRPr lang="ru-RU" sz="2000" i="1" dirty="0" smtClean="0">
              <a:solidFill>
                <a:prstClr val="black"/>
              </a:solidFill>
            </a:endParaRPr>
          </a:p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В </a:t>
            </a:r>
            <a:r>
              <a:rPr lang="ru-RU" sz="2000" i="1" dirty="0">
                <a:solidFill>
                  <a:prstClr val="black"/>
                </a:solidFill>
              </a:rPr>
              <a:t>качестве СУБЪЕКТОВ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трудового </a:t>
            </a:r>
            <a:r>
              <a:rPr lang="ru-RU" sz="2000" i="1" dirty="0">
                <a:solidFill>
                  <a:prstClr val="black"/>
                </a:solidFill>
              </a:rPr>
              <a:t>правоотношения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выступают </a:t>
            </a:r>
            <a:r>
              <a:rPr lang="ru-RU" sz="2000" i="1" dirty="0">
                <a:solidFill>
                  <a:prstClr val="black"/>
                </a:solidFill>
              </a:rPr>
              <a:t>с </a:t>
            </a:r>
            <a:r>
              <a:rPr lang="ru-RU" sz="2000" i="1" dirty="0" smtClean="0">
                <a:solidFill>
                  <a:prstClr val="black"/>
                </a:solidFill>
              </a:rPr>
              <a:t>одной </a:t>
            </a:r>
            <a:r>
              <a:rPr lang="ru-RU" sz="2000" i="1" dirty="0">
                <a:solidFill>
                  <a:prstClr val="black"/>
                </a:solidFill>
              </a:rPr>
              <a:t>стороны,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работники</a:t>
            </a:r>
            <a:r>
              <a:rPr lang="ru-RU" sz="2000" i="1" dirty="0">
                <a:solidFill>
                  <a:prstClr val="black"/>
                </a:solidFill>
              </a:rPr>
              <a:t>, </a:t>
            </a:r>
            <a:r>
              <a:rPr lang="ru-RU" sz="2000" i="1" dirty="0" smtClean="0">
                <a:solidFill>
                  <a:prstClr val="black"/>
                </a:solidFill>
              </a:rPr>
              <a:t>с </a:t>
            </a:r>
            <a:r>
              <a:rPr lang="ru-RU" sz="2000" i="1" dirty="0">
                <a:solidFill>
                  <a:prstClr val="black"/>
                </a:solidFill>
              </a:rPr>
              <a:t>другой стороны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– предприятия </a:t>
            </a:r>
            <a:r>
              <a:rPr lang="ru-RU" sz="2000" i="1" dirty="0">
                <a:solidFill>
                  <a:prstClr val="black"/>
                </a:solidFill>
              </a:rPr>
              <a:t>и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8541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ТРУДОВОЕ       ПРАВО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2210" y="980728"/>
            <a:ext cx="668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Каждый работник имеет право на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514545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условия труда, отвечающие требованиям </a:t>
            </a:r>
            <a:r>
              <a:rPr lang="ru-RU" sz="2400" dirty="0" smtClean="0">
                <a:solidFill>
                  <a:prstClr val="black"/>
                </a:solidFill>
              </a:rPr>
              <a:t>техники безопасности </a:t>
            </a:r>
            <a:r>
              <a:rPr lang="ru-RU" sz="2400" dirty="0">
                <a:solidFill>
                  <a:prstClr val="black"/>
                </a:solidFill>
              </a:rPr>
              <a:t>и гигиеническим нормам;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равное вознаграждение за равный труд и не ниже </a:t>
            </a:r>
            <a:r>
              <a:rPr lang="ru-RU" sz="2400" dirty="0" smtClean="0">
                <a:solidFill>
                  <a:prstClr val="black"/>
                </a:solidFill>
              </a:rPr>
              <a:t>МРОТ;</a:t>
            </a:r>
            <a:endParaRPr lang="ru-RU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отдых и оплачиваемые ежегодные отпуска;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возмещение ущерба здоровью, возникшего во время исполнения своих трудовых обязанностей;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судебную защиту своих трудовых прав.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" r="-1327" b="137"/>
          <a:stretch/>
        </p:blipFill>
        <p:spPr>
          <a:xfrm>
            <a:off x="467544" y="529957"/>
            <a:ext cx="2406306" cy="62232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348880"/>
            <a:ext cx="4829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Трудовой кодекс </a:t>
            </a:r>
            <a:r>
              <a:rPr lang="ru-RU" sz="2000" dirty="0" smtClean="0"/>
              <a:t>— законодательный акт </a:t>
            </a:r>
            <a:r>
              <a:rPr lang="ru-RU" sz="2000" dirty="0"/>
              <a:t>о труде, </a:t>
            </a:r>
            <a:r>
              <a:rPr lang="ru-RU" sz="2000" dirty="0" smtClean="0"/>
              <a:t>принят 30 </a:t>
            </a:r>
            <a:r>
              <a:rPr lang="ru-RU" sz="2000" dirty="0"/>
              <a:t>декабря 2001 </a:t>
            </a:r>
            <a:r>
              <a:rPr lang="ru-RU" sz="2000" dirty="0" smtClean="0"/>
              <a:t>г.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ТРУДОВОЕ       ПРАВО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85" y="12687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Основным источником юридических норм о труде является Трудовой Кодекс Российской Федерации.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367" y="3087623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Кодекс определяет трудовые отношения между работниками и работодателями и имеет приоритетное значение перед другими федеральными законами, связанными с трудовыми отношениями, с Указами Президента РФ, Постановлениями Правительства РФ и др.</a:t>
            </a:r>
          </a:p>
        </p:txBody>
      </p:sp>
      <p:pic>
        <p:nvPicPr>
          <p:cNvPr id="8" name="Picture 2" descr="http://a4.mzstatic.com/us/r30/Purple/v4/18/f1/87/18f18741-d8ab-7512-00e5-bd88e2fdf60f/screen1024x10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31" y="2348880"/>
            <a:ext cx="3249826" cy="424847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485" y="5766355"/>
            <a:ext cx="497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Включает 6 частей, 14 разделов и 424 статьи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3580" y="2114824"/>
            <a:ext cx="5130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коллективный </a:t>
            </a:r>
            <a:r>
              <a:rPr lang="ru-RU" sz="2000" dirty="0"/>
              <a:t>договор и </a:t>
            </a:r>
            <a:r>
              <a:rPr lang="ru-RU" sz="2000" dirty="0" smtClean="0"/>
              <a:t>соглашения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трудовой </a:t>
            </a:r>
            <a:r>
              <a:rPr lang="ru-RU" sz="2000" dirty="0" smtClean="0"/>
              <a:t>договор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рабочее время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время </a:t>
            </a:r>
            <a:r>
              <a:rPr lang="ru-RU" sz="2000" dirty="0" smtClean="0"/>
              <a:t>отдыха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оплата и нормирование </a:t>
            </a:r>
            <a:r>
              <a:rPr lang="ru-RU" sz="2000" dirty="0" smtClean="0"/>
              <a:t>труда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субъекты трудовых </a:t>
            </a:r>
            <a:r>
              <a:rPr lang="ru-RU" sz="2000" dirty="0" smtClean="0"/>
              <a:t>правоотношений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работник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работодатель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трудовая </a:t>
            </a:r>
            <a:r>
              <a:rPr lang="ru-RU" sz="2000" dirty="0" smtClean="0"/>
              <a:t>книжка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совместительство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ТРУДОВОЕ       ПРАВО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3" y="1124744"/>
            <a:ext cx="8073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Ключевые понятия современного Трудового кодекса Российской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Федерации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http://a4.mzstatic.com/us/r30/Purple/v4/18/f1/87/18f18741-d8ab-7512-00e5-bd88e2fdf60f/screen1024x10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8" y="2132856"/>
            <a:ext cx="3249826" cy="424847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3778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Общие положения заключения трудового договора (контракта).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0612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ТРУДОВОЙ ДОГОВОР (КОНТРАКТ)</a:t>
            </a:r>
            <a:r>
              <a:rPr lang="ru-RU" sz="2000" b="1" dirty="0"/>
              <a:t> </a:t>
            </a:r>
            <a:r>
              <a:rPr lang="ru-RU" sz="2000" dirty="0"/>
              <a:t>- </a:t>
            </a:r>
            <a:r>
              <a:rPr lang="ru-RU" sz="2000" i="1" dirty="0"/>
              <a:t>это соглашение между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91829" y="2494152"/>
            <a:ext cx="3972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работодателем и работником, по которому работник обязуется выполнять работу по определенной специальности, а работодатель - обязуется выплачивать справедливую заработную плату и обеспечивать надлежащие условия труда.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http://admuni.ru/uploads/posts/2016-06/1465981022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1" r="18874"/>
          <a:stretch/>
        </p:blipFill>
        <p:spPr bwMode="auto">
          <a:xfrm>
            <a:off x="539552" y="2780928"/>
            <a:ext cx="3208746" cy="37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rotext.su/pro/wp-content/uploads/2013/09/01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/>
          <a:stretch/>
        </p:blipFill>
        <p:spPr bwMode="auto">
          <a:xfrm>
            <a:off x="4605560" y="2896296"/>
            <a:ext cx="4520505" cy="32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97" y="103778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Правоспособность заключать трудовой </a:t>
            </a:r>
            <a:r>
              <a:rPr lang="ru-RU" sz="2400" dirty="0" smtClean="0"/>
              <a:t>договор </a:t>
            </a:r>
            <a:r>
              <a:rPr lang="ru-RU" sz="2400" dirty="0"/>
              <a:t>наступает с 14 лет. Однако допускается и прием на работу </a:t>
            </a:r>
            <a:r>
              <a:rPr lang="ru-RU" sz="2400" dirty="0" smtClean="0"/>
              <a:t>учащихся школ </a:t>
            </a:r>
            <a:r>
              <a:rPr lang="ru-RU" sz="2400" dirty="0"/>
              <a:t>для выполнения легкого труда, не причиняющего вреда здоровью, в свободное от учебы время с более раннего возраста.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098" y="3233887"/>
            <a:ext cx="4862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Не </a:t>
            </a:r>
            <a:r>
              <a:rPr lang="ru-RU" sz="2400" i="1" dirty="0" smtClean="0"/>
              <a:t>допускается ограничение </a:t>
            </a:r>
            <a:r>
              <a:rPr lang="ru-RU" sz="2400" i="1" dirty="0"/>
              <a:t>прав или предоставление </a:t>
            </a:r>
            <a:r>
              <a:rPr lang="ru-RU" sz="2400" i="1" dirty="0" smtClean="0"/>
              <a:t>преимуществ </a:t>
            </a:r>
            <a:r>
              <a:rPr lang="ru-RU" sz="2400" i="1" dirty="0"/>
              <a:t>при приеме </a:t>
            </a:r>
            <a:endParaRPr lang="ru-RU" sz="2400" i="1" dirty="0" smtClean="0"/>
          </a:p>
          <a:p>
            <a:r>
              <a:rPr lang="ru-RU" sz="2400" i="1" dirty="0" smtClean="0"/>
              <a:t>на </a:t>
            </a:r>
            <a:r>
              <a:rPr lang="ru-RU" sz="2400" i="1" dirty="0"/>
              <a:t>работу граждан </a:t>
            </a:r>
            <a:r>
              <a:rPr lang="ru-RU" sz="2400" i="1" dirty="0" smtClean="0"/>
              <a:t>по: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72514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национальному,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расовому,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религиозному,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половому </a:t>
            </a:r>
            <a:r>
              <a:rPr lang="ru-RU" sz="2400" i="1" dirty="0" smtClean="0">
                <a:solidFill>
                  <a:prstClr val="black"/>
                </a:solidFill>
              </a:rPr>
              <a:t>признакам </a:t>
            </a:r>
            <a:endParaRPr lang="ru-RU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097" y="103778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Трудовые договоры заключаются в письменной форме </a:t>
            </a:r>
            <a:r>
              <a:rPr lang="ru-RU" sz="2400" dirty="0" smtClean="0"/>
              <a:t>в </a:t>
            </a:r>
            <a:r>
              <a:rPr lang="ru-RU" sz="2400" dirty="0"/>
              <a:t>следующей последовательности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20225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будущий работник пишет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заявление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о </a:t>
            </a:r>
            <a:r>
              <a:rPr lang="ru-RU" sz="2400" dirty="0">
                <a:solidFill>
                  <a:prstClr val="black"/>
                </a:solidFill>
              </a:rPr>
              <a:t>приеме на работу, ставит дату и подписывает заявление.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14096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 случае подписания директором заявления, секретариат издает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приказ о приеме на работу</a:t>
            </a:r>
            <a:r>
              <a:rPr lang="ru-RU" sz="2400" dirty="0">
                <a:solidFill>
                  <a:prstClr val="black"/>
                </a:solidFill>
              </a:rPr>
              <a:t>, который доводится до работника под расписку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58112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производится оформление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трудовой книжки </a:t>
            </a:r>
            <a:r>
              <a:rPr lang="ru-RU" sz="2400" dirty="0">
                <a:solidFill>
                  <a:prstClr val="black"/>
                </a:solidFill>
              </a:rPr>
              <a:t>работника (не более чем в течение 5-ти дневного срока).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915" y="210991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1.</a:t>
            </a:r>
            <a:endParaRPr lang="ru-RU" sz="6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097" y="3233300"/>
            <a:ext cx="83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2.</a:t>
            </a:r>
            <a:endParaRPr lang="ru-RU" sz="6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622" y="4571206"/>
            <a:ext cx="78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3.</a:t>
            </a:r>
            <a:endParaRPr lang="ru-RU" sz="6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RESOURCE_PATHS_HASH_PRESENTER" val="7a1d8d698b95935294463bdcbf553fcbb77eaa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"/>
  <p:tag name="ISPRING_PRESENTATION_TITLE" val="Тема 8. Правоотношения в сфере ФКиС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2413</TotalTime>
  <Words>878</Words>
  <Application>Microsoft Office PowerPoint</Application>
  <PresentationFormat>Экран (4:3)</PresentationFormat>
  <Paragraphs>129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Правоотношения в сфере ФКиС</dc:title>
  <dc:creator>Dmitrochenkov</dc:creator>
  <cp:lastModifiedBy>Мама</cp:lastModifiedBy>
  <cp:revision>166</cp:revision>
  <dcterms:created xsi:type="dcterms:W3CDTF">2008-01-16T09:13:18Z</dcterms:created>
  <dcterms:modified xsi:type="dcterms:W3CDTF">2020-02-06T17:17:47Z</dcterms:modified>
</cp:coreProperties>
</file>