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4" r:id="rId2"/>
    <p:sldId id="276" r:id="rId3"/>
    <p:sldId id="298" r:id="rId4"/>
    <p:sldId id="304" r:id="rId5"/>
    <p:sldId id="273" r:id="rId6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F9AE5-6487-4B2C-A183-9D36119DBF68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16DFB-6550-440F-8DE4-C77215F5F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88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3E039-59B7-40A8-ACE7-8F8A1861DB7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27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E095F-8B10-4B0E-A44E-3A86BC44067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874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3E039-59B7-40A8-ACE7-8F8A1861DB7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321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3E039-59B7-40A8-ACE7-8F8A1861DB7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321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823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70AAA-402F-4164-835E-93B37BAB8C24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D60A-6ADF-4A85-99B9-18D5596AF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49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9A4B-01E1-4F4F-9155-EA65C8A919FC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0252E-007D-49D2-A71E-0C41007BD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7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102E7-30E5-4BFA-95EA-17E62E137C03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6C2AB-E2E5-4873-B1F9-0A3CAAEBD2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6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3B1B-0379-4CCF-9F76-3AE62AF18F17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ABAD-2CFF-4644-8740-B28103CC9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945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D0CF3-F0F0-47EC-BA79-6630D2E2A35A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0AF7A-FC19-4CD1-8813-751569B69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394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99F3E-6455-43DC-9DC8-278DD366052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4C3B-6851-4457-B4E6-EAAF25B74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29DB5-48A8-454C-9800-DD0F0A3EFC7F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14FFC-4970-4FED-A692-B6AF18914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15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92E9B-CCA3-4C0F-A257-4686ED9EEFC1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6243D-E9FF-4713-92A2-AA7C7DC16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49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532A7-7502-4DE3-AE31-0A1C6802BF1D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72CAB-64B2-41EE-9D14-49D8ECF4A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7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3F101-5CDE-4F31-9142-788000C30265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9C66B-3B2A-443D-B3A9-41EF20C74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79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C1127-D935-4655-82AF-59A670E1ADF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E5B7C-1BFD-4AE1-A962-6C6CC4D4B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7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5C720A-CD5E-4364-B770-78E0A5EF7F74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870ACF-A293-4E22-9B82-574EB4190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1497" y="5877272"/>
            <a:ext cx="8033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ntino script" pitchFamily="2" charset="0"/>
              </a:rPr>
              <a:t>Автор: Дмитроченков А.Е.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7452" y="2559909"/>
            <a:ext cx="9136548" cy="1182589"/>
            <a:chOff x="0" y="2334364"/>
            <a:chExt cx="9144000" cy="1182589"/>
          </a:xfrm>
        </p:grpSpPr>
        <p:sp>
          <p:nvSpPr>
            <p:cNvPr id="11" name="TextBox 10"/>
            <p:cNvSpPr txBox="1"/>
            <p:nvPr/>
          </p:nvSpPr>
          <p:spPr>
            <a:xfrm>
              <a:off x="0" y="2334364"/>
              <a:ext cx="9144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 smtClean="0">
                  <a:ln w="18000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Malgun Gothic" pitchFamily="34" charset="-127"/>
                  <a:ea typeface="Malgun Gothic" pitchFamily="34" charset="-127"/>
                </a:rPr>
                <a:t>ПРОФЕССИОНАЛЬНОЙ</a:t>
              </a:r>
              <a:endParaRPr lang="ru-RU" sz="4000" b="1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2809067"/>
              <a:ext cx="91440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 smtClean="0">
                  <a:ln w="18000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Malgun Gothic" pitchFamily="34" charset="-127"/>
                  <a:ea typeface="Malgun Gothic" pitchFamily="34" charset="-127"/>
                </a:rPr>
                <a:t>ДЕЯТЕЛЬНОСТИ</a:t>
              </a:r>
              <a:endParaRPr lang="ru-RU" sz="4000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latin typeface="Malgun Gothic" pitchFamily="34" charset="-127"/>
                <a:ea typeface="Malgun Gothic" pitchFamily="34" charset="-127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78342" y="6237312"/>
            <a:ext cx="8211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Брянское государственное училище олимпийского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резерва    201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8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г.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31717"/>
            <a:ext cx="9144000" cy="10156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0">
                      <a:schemeClr val="tx1"/>
                    </a:gs>
                    <a:gs pos="86000">
                      <a:schemeClr val="accent1">
                        <a:lumMod val="66000"/>
                        <a:lumOff val="34000"/>
                      </a:schemeClr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0"/>
                </a:gradFill>
                <a:effectLst>
                  <a:reflection blurRad="25400" stA="60000" endPos="45000" dist="12700" dir="5400000" sy="-100000" algn="bl" rotWithShape="0"/>
                </a:effectLst>
                <a:latin typeface="Malgun Gothic" pitchFamily="34" charset="-127"/>
                <a:ea typeface="Malgun Gothic" pitchFamily="34" charset="-127"/>
              </a:rPr>
              <a:t>ПРАВОВОЕ</a:t>
            </a:r>
            <a:endParaRPr lang="ru-RU" sz="6000" b="1" dirty="0">
              <a:ln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0">
                    <a:schemeClr val="tx1"/>
                  </a:gs>
                  <a:gs pos="86000">
                    <a:schemeClr val="accent1">
                      <a:lumMod val="66000"/>
                      <a:lumOff val="34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  <a:effectLst>
                <a:reflection blurRad="25400" stA="60000" endPos="45000" dist="12700" dir="5400000" sy="-100000" algn="bl" rotWithShape="0"/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учебные материалы по дисциплине</a:t>
            </a:r>
            <a:endParaRPr lang="ru-RU" sz="2000" spc="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3933056"/>
            <a:ext cx="301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Занятие </a:t>
            </a:r>
            <a:r>
              <a:rPr lang="en-US" sz="3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r>
              <a:rPr lang="ru-RU" sz="3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.4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623805"/>
            <a:ext cx="9144000" cy="10156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0">
                      <a:schemeClr val="tx1"/>
                    </a:gs>
                    <a:gs pos="86000">
                      <a:schemeClr val="accent1">
                        <a:lumMod val="66000"/>
                        <a:lumOff val="34000"/>
                      </a:schemeClr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0"/>
                </a:gradFill>
                <a:effectLst>
                  <a:reflection blurRad="25400" stA="60000" endPos="45000" dist="12700" dir="5400000" sy="-100000" algn="bl" rotWithShape="0"/>
                </a:effectLst>
                <a:latin typeface="Malgun Gothic" pitchFamily="34" charset="-127"/>
                <a:ea typeface="Malgun Gothic" pitchFamily="34" charset="-127"/>
              </a:rPr>
              <a:t>ОБЕСПЕЧЕНИЕ</a:t>
            </a:r>
            <a:endParaRPr lang="ru-RU" sz="6000" b="1" dirty="0">
              <a:ln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0">
                    <a:schemeClr val="tx1"/>
                  </a:gs>
                  <a:gs pos="86000">
                    <a:schemeClr val="accent1">
                      <a:lumMod val="66000"/>
                      <a:lumOff val="34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  <a:effectLst>
                <a:reflection blurRad="25400" stA="60000" endPos="45000" dist="12700" dir="5400000" sy="-100000" algn="bl" rotWithShape="0"/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pic>
        <p:nvPicPr>
          <p:cNvPr id="14" name="Рисунок 13" descr="Rossport.gif"/>
          <p:cNvPicPr>
            <a:picLocks noChangeAspect="1"/>
          </p:cNvPicPr>
          <p:nvPr/>
        </p:nvPicPr>
        <p:blipFill rotWithShape="1">
          <a:blip r:embed="rId4"/>
          <a:srcRect l="7319" r="12724" b="7848"/>
          <a:stretch/>
        </p:blipFill>
        <p:spPr>
          <a:xfrm>
            <a:off x="3314564" y="3624557"/>
            <a:ext cx="2339506" cy="271438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943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76672"/>
            <a:ext cx="407082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Занятие: 4 (2 час)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169" y="1268760"/>
            <a:ext cx="8712968" cy="21236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4400" dirty="0" smtClean="0">
                <a:solidFill>
                  <a:srgbClr val="C00000"/>
                </a:solidFill>
                <a:cs typeface="Times New Roman" pitchFamily="18" charset="0"/>
              </a:rPr>
              <a:t>ФЕДЕРАЛЬНЫЙ ЗАКОН</a:t>
            </a:r>
          </a:p>
          <a:p>
            <a:pPr algn="ctr">
              <a:defRPr/>
            </a:pPr>
            <a:r>
              <a:rPr lang="ru-RU" sz="4400" dirty="0" smtClean="0">
                <a:solidFill>
                  <a:srgbClr val="C00000"/>
                </a:solidFill>
                <a:cs typeface="Times New Roman" pitchFamily="18" charset="0"/>
              </a:rPr>
              <a:t>«О ФИЗИЧЕСКОЙ КУЛЬТУРЕ </a:t>
            </a:r>
          </a:p>
          <a:p>
            <a:pPr algn="ctr">
              <a:defRPr/>
            </a:pPr>
            <a:r>
              <a:rPr lang="ru-RU" sz="4400" dirty="0" smtClean="0">
                <a:solidFill>
                  <a:srgbClr val="C00000"/>
                </a:solidFill>
                <a:cs typeface="Times New Roman" pitchFamily="18" charset="0"/>
              </a:rPr>
              <a:t>И СПОРТЕ В РФ»</a:t>
            </a:r>
            <a:endParaRPr lang="ru-RU" sz="44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1928" y="3834626"/>
            <a:ext cx="8712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>
                <a:solidFill>
                  <a:prstClr val="black"/>
                </a:solidFill>
              </a:rPr>
              <a:t>1. Преамбула и постатейное содержание закона.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sz="2800" i="1" dirty="0">
                <a:solidFill>
                  <a:prstClr val="black"/>
                </a:solidFill>
              </a:rPr>
              <a:t>2. Цели, задачи и основные понятия.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sz="2800" i="1" dirty="0">
                <a:solidFill>
                  <a:prstClr val="black"/>
                </a:solidFill>
              </a:rPr>
              <a:t>3. Принципы государственной политики в сфере </a:t>
            </a:r>
            <a:r>
              <a:rPr lang="ru-RU" sz="2800" i="1" dirty="0" err="1">
                <a:solidFill>
                  <a:prstClr val="black"/>
                </a:solidFill>
              </a:rPr>
              <a:t>ФКиС</a:t>
            </a:r>
            <a:r>
              <a:rPr lang="ru-RU" sz="2800" i="1" dirty="0">
                <a:solidFill>
                  <a:prstClr val="black"/>
                </a:solidFill>
              </a:rPr>
              <a:t>.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sz="2800" i="1" dirty="0">
                <a:solidFill>
                  <a:prstClr val="black"/>
                </a:solidFill>
              </a:rPr>
              <a:t>4. Система физической культуры и спорта в РФ.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8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56" y="363016"/>
            <a:ext cx="4283968" cy="64949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5509" y="0"/>
            <a:ext cx="86484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600" kern="0" spc="-7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№ 3 2 9  -  ФЗ   «О  Ф К и С  в  РФ»</a:t>
            </a:r>
            <a:endParaRPr lang="ru-RU" sz="4600" kern="0" spc="-7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814074"/>
            <a:ext cx="84861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Первая редакция закона принята </a:t>
            </a:r>
            <a:r>
              <a:rPr lang="ru-RU" sz="2400" dirty="0" smtClean="0"/>
              <a:t>ГД 13 </a:t>
            </a:r>
            <a:r>
              <a:rPr lang="ru-RU" sz="2400" dirty="0"/>
              <a:t>апреля 1999 г.</a:t>
            </a:r>
          </a:p>
          <a:p>
            <a:r>
              <a:rPr lang="ru-RU" sz="2400" dirty="0" smtClean="0"/>
              <a:t>Последняя </a:t>
            </a:r>
            <a:r>
              <a:rPr lang="ru-RU" sz="2400" dirty="0"/>
              <a:t>редакция закона – ФЗ № 329 от 04.12.2007 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1844824"/>
            <a:ext cx="6345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ИСТОРИЧЕСКАЯ СПРАВКА 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2403376"/>
            <a:ext cx="3600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Настоящий Федеральный закон устанавливает правовые, организационные, экономические и социальные основы деятельности физкультурно-спортивных организаций, определяет принципы государственной политики в области физической культуры и спорта в Российской Федерации и олимпийского движения России.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866163" y="183256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Impact" pitchFamily="34" charset="0"/>
              </a:rPr>
              <a:t>Закон содержит:</a:t>
            </a:r>
            <a:endParaRPr lang="ru-RU" sz="2400" b="1" dirty="0">
              <a:solidFill>
                <a:srgbClr val="C00000"/>
              </a:solidFill>
              <a:latin typeface="Impact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42720" y="2282542"/>
            <a:ext cx="3162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Глава 1. </a:t>
            </a:r>
            <a:r>
              <a:rPr lang="ru-RU" dirty="0"/>
              <a:t>Общие положения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982908" y="2651874"/>
            <a:ext cx="49815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Глава 2. </a:t>
            </a:r>
            <a:r>
              <a:rPr lang="ru-RU" dirty="0"/>
              <a:t>Организация деятельности в </a:t>
            </a:r>
            <a:r>
              <a:rPr lang="ru-RU" dirty="0" err="1" smtClean="0"/>
              <a:t>ФКиС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187915" y="3010342"/>
            <a:ext cx="48400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Глава 3. </a:t>
            </a:r>
            <a:r>
              <a:rPr lang="ru-RU" dirty="0" err="1" smtClean="0"/>
              <a:t>ФКиС</a:t>
            </a:r>
            <a:r>
              <a:rPr lang="ru-RU" dirty="0" smtClean="0"/>
              <a:t> </a:t>
            </a:r>
            <a:r>
              <a:rPr lang="ru-RU" dirty="0"/>
              <a:t>в системе образования, </a:t>
            </a:r>
            <a:r>
              <a:rPr lang="ru-RU" dirty="0" smtClean="0"/>
              <a:t>исполнительной </a:t>
            </a:r>
            <a:r>
              <a:rPr lang="ru-RU" dirty="0"/>
              <a:t>власти, по месту работы и месту жительства граждан. Адаптивная физическая культура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316516" y="4149080"/>
            <a:ext cx="368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Глава 4. </a:t>
            </a:r>
            <a:r>
              <a:rPr lang="ru-RU" dirty="0"/>
              <a:t>Спортивная подготовка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295258" y="4527776"/>
            <a:ext cx="4020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Глава 5. </a:t>
            </a:r>
            <a:r>
              <a:rPr lang="ru-RU" dirty="0"/>
              <a:t>Спорт высших достижений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187915" y="4953942"/>
            <a:ext cx="47060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Глава 6. </a:t>
            </a:r>
            <a:r>
              <a:rPr lang="ru-RU" dirty="0"/>
              <a:t>Финансовое, медицинское </a:t>
            </a:r>
            <a:r>
              <a:rPr lang="ru-RU" dirty="0" smtClean="0"/>
              <a:t>обеспечение </a:t>
            </a:r>
            <a:r>
              <a:rPr lang="ru-RU" dirty="0" err="1" smtClean="0"/>
              <a:t>ФКиС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036595" y="5597826"/>
            <a:ext cx="48742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Глава 7. </a:t>
            </a:r>
            <a:r>
              <a:rPr lang="ru-RU" dirty="0"/>
              <a:t>Международная спортивная деятельность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907132" y="6263051"/>
            <a:ext cx="4192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Глава 8. </a:t>
            </a:r>
            <a:r>
              <a:rPr lang="ru-RU" dirty="0"/>
              <a:t>Заключительные положения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58852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806"/>
            <a:ext cx="5220072" cy="621890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3527" y="908720"/>
            <a:ext cx="84969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Статья 1.</a:t>
            </a: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>
                <a:solidFill>
                  <a:srgbClr val="C00000"/>
                </a:solidFill>
              </a:rPr>
              <a:t>Цели и задачи настоящего Федерального закона</a:t>
            </a:r>
            <a:endParaRPr lang="ru-RU" sz="2400" dirty="0">
              <a:solidFill>
                <a:srgbClr val="C00000"/>
              </a:solidFill>
            </a:endParaRPr>
          </a:p>
          <a:p>
            <a:endParaRPr lang="ru-RU" sz="2400" dirty="0" smtClean="0"/>
          </a:p>
          <a:p>
            <a:r>
              <a:rPr lang="ru-RU" sz="2400" dirty="0" smtClean="0"/>
              <a:t>Закон </a:t>
            </a:r>
            <a:r>
              <a:rPr lang="ru-RU" sz="2400" dirty="0"/>
              <a:t>создает условия для развития массовых и индивидуальных форм физкультурно-оздоровительной и спортивной работы в организациях с детьми дошкольного возраста, с учащимися, работниками, инвалидами, пенсионерами и другими категориями населения.</a:t>
            </a:r>
          </a:p>
          <a:p>
            <a:endParaRPr lang="ru-RU" sz="2400" dirty="0" smtClean="0"/>
          </a:p>
          <a:p>
            <a:r>
              <a:rPr lang="ru-RU" sz="2400" dirty="0" smtClean="0"/>
              <a:t>Настоящий </a:t>
            </a:r>
            <a:r>
              <a:rPr lang="ru-RU" sz="2400" dirty="0"/>
              <a:t>Федеральный закон рассматривает физическую культуру и спорт как одно из средств профилактики заболеваний, укрепления здоровья, поддержания высокой работоспособности человека, воспитания патриотизма граждан, подготовки их к защите Родины.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5509" y="0"/>
            <a:ext cx="86484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600" kern="0" spc="-7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№ 3 2 9  -  ФЗ   «О  Ф К и С  в  РФ»</a:t>
            </a:r>
            <a:endParaRPr lang="ru-RU" sz="4600" kern="0" spc="-7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95817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57166"/>
            <a:ext cx="821537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>
                <a:ln>
                  <a:solidFill>
                    <a:srgbClr val="FFC000"/>
                  </a:solidFill>
                </a:ln>
                <a:solidFill>
                  <a:srgbClr val="FF0000"/>
                </a:solidFill>
              </a:rPr>
              <a:t>ВОПРОСЫ ДЛЯ ЗАКРЕПЛЕНИЯ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82452" y="1412776"/>
            <a:ext cx="821537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1. Когда был принят закон о физической культуре и спорте в Российской Федерации?</a:t>
            </a:r>
          </a:p>
          <a:p>
            <a:r>
              <a:rPr lang="ru-RU" sz="2000" dirty="0"/>
              <a:t>2. Своими словами перескажите содержание преамбулы к закону.</a:t>
            </a:r>
          </a:p>
          <a:p>
            <a:r>
              <a:rPr lang="ru-RU" sz="2000" dirty="0"/>
              <a:t>3. Сколько статей содержит закон о физической культуре и спорте?</a:t>
            </a:r>
          </a:p>
          <a:p>
            <a:r>
              <a:rPr lang="ru-RU" sz="2000" dirty="0"/>
              <a:t>4. Каковы цели принятия закона о физической культуре и спорте в РФ?</a:t>
            </a:r>
          </a:p>
          <a:p>
            <a:r>
              <a:rPr lang="ru-RU" sz="2000" dirty="0"/>
              <a:t>5. Выпишите в тетрадь основные понятия и определения закона о </a:t>
            </a:r>
            <a:r>
              <a:rPr lang="ru-RU" sz="2000" dirty="0" err="1"/>
              <a:t>ФКиС</a:t>
            </a:r>
            <a:r>
              <a:rPr lang="ru-RU" sz="2000" dirty="0"/>
              <a:t>.</a:t>
            </a:r>
          </a:p>
          <a:p>
            <a:r>
              <a:rPr lang="ru-RU" sz="2000" dirty="0"/>
              <a:t>6. Откройте текст ФЗ 329 "О физической культуре и спорте в РФ" и внимательно ознакомьтесь с принципами государственной политики в сфере </a:t>
            </a:r>
            <a:r>
              <a:rPr lang="ru-RU" sz="2000" dirty="0" err="1"/>
              <a:t>ФКиС</a:t>
            </a:r>
            <a:r>
              <a:rPr lang="ru-RU" sz="2000" dirty="0"/>
              <a:t>.</a:t>
            </a:r>
          </a:p>
          <a:p>
            <a:r>
              <a:rPr lang="ru-RU" sz="2000" dirty="0"/>
              <a:t>7. Откройте текст ФЗ 329 "О физической культуре и спорте в РФ" и внимательно ознакомьтесь с субъектами и системой </a:t>
            </a:r>
            <a:r>
              <a:rPr lang="ru-RU" sz="2000" dirty="0" err="1"/>
              <a:t>ФКиС</a:t>
            </a:r>
            <a:r>
              <a:rPr lang="ru-RU" sz="2000" dirty="0"/>
              <a:t> в России.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4BDBD27-F282-4E08-8B04-F5D262F4293A"/>
  <p:tag name="ISPRING_SCORM_RATE_SLIDES" val="1"/>
  <p:tag name="ISPRING_SCORM_PASSING_SCORE" val="100.0000000000"/>
  <p:tag name="ISPRINGONLINEFOLDERID" val="0"/>
  <p:tag name="ISPRINGONLINEFOLDERPATH" val="Каталог"/>
  <p:tag name="ISPRINGCLOUDFOLDERID" val="0"/>
  <p:tag name="ISPRINGCLOUDFOLDERPATH" val="Каталог"/>
  <p:tag name="ISPRINGONLINEFOLDERDOMAIN" val="https://e-learning.ispringonline.ru/"/>
  <p:tag name="ISPRING_PLAYERS_CUSTOMIZATION" val="UEsDBBQAAgAIANhwWkrfwbQZ2AUAAFUWAAAdAAAAdW5pdmVyc2FsL2NvbW1vbl9tZXNzYWdlcy5sbmfNWF1PG0cUfY+U/7CyFKmVGpJUShRVfGhtD2aV9S7ZXQPph1aoIIQERorbKo82pA0VbaAoCEoDaWnVl/RhC3Yw+IO/MPMX+kt6751de22IdheE2gcj7+I5c++Zc8/cmcGRZ4sLyjezT0vzS8Wh1L2Buylltvjl0sx8cW4oVXBGbz9MKaWvposz0wtLxdmhVHEppYwM37wxuDBdnPt6em4Wvt+8oSiDi7OlEjyWhvGp+6zMzwylxtNuxsyPq8YTVzdzppvWcqlh/gtv8yPeFsu8zs8UfgqPTX7GPd6CF/XPn37w8YOHz+7df/Dh4B0fLA62nVd1PRJdIfD7d2NgG45l6i5MwHTXYFMOYL/iG4C/xbeSjTYLjq4ZDAB+g+Eb/GcAepsMYtxiEzB+D0Zvw+dV5OiCZTHDcW1dyzJXs13DdIgvnTksS6k0xLrCz0QZCKrCp8Hf8RqShK9b8LXN/xbf0j/rwGDb/62o4INYhu81+PuDAi8awO4JryqIIxlvie+4FxVj1syrmuFazHYsLeNopgFxbfBDWLq2KCv8GGDP5DwQQuNcAPJFDX4HccNvPJgUlxii9xTxI8LwJgUFIzC12kBkSJY6qRk51zFN3XaZkQ3eQGTbEM4hBFMWq0ASpV6GLxWAP/TlVUuIb6k2s0iznqhQlqeXQHCl8PfFCwwHYSg6ILKSNKIxLTemw8ehsF5DWGVYT8g5Gcw4w6X8A4SB1MvcYoCAYJkFgrftSdNCkW4i4ShAHK9gFZNcG5hdNSTgkCi996giam7NyJhQMhknPP8eYNCSA9IaP+mJIAowz2xbzTE3bU5B8RHYFj9IMsp8hKvKd5OMecJs6VNRgwx1QsupWHToDkENkjVsijUF+URD8Im/uPKXJRNY8UgN/qImvqdSQ75qIW8QawPJIrLZ4wLoQVN1ss0OTBBZq9eRPIqrjpV4cWwywLJYB+GcipXIaMBwMyyLkn5c0D51R1VNZ1kXNJ41J11HbgdEVKtL0CqEWVdI66B434c6FMDvbvl2bGTZ1C1FWlUtHtcIA6UgVsRLoLielNy+dHp2g76sgp2BdF/ztwBPZoPf/NU96XH+CzeM4/OOGZOby+SDdXt9yQDxFYJZDUmPn6DbXkdWdoYZqqWZEcKTOoF+h4TXF+J5+ikbj2z56H8qz07il5XoJVSZhJbLppJYnUkFef1p2XJ/Tmu4m/0E2ICLO654jk1jfAAGbR+4Oru9OD2/EH+YZoyaxFkbTB3TqGLDE90xdREMMwDZQ92CwqH4n+O2QDuI3z22ZcvYM0d0H9WdZQJYNal5qSPPF+N58fEmWdrWHHl68NBxooaSI8rF7ZXbXjKT/ihopd6RXiDyGvbTvlp97/OdFIav4LGrx0kjRRVq/Xu6GEdzdEbNDwmMTiUv5OkEPahFIddhvpjNHcxTyLOAU9ljnHdU5EV2zzjJISRzjHRheeF0sqZinkFEpUseVu8RUt2UvHJv5CoB+9y86Tm5haLrC0a8jJqs41NX0EzYa65fNzZTrcyYm1GNDJNHn2X/iOfFHApWgBzrju3qaprJJhOXGW8Kqr7UTvwNsBV4Jkoh5gTy2J5loypMEpD5BqbAE+PpP+U/Y+L0R/krnCK2+e9wZPyLH8Bp+YC/VQB3n+9AArt845NEuOCHuDuxDv5ndMxt0m5/yutfRKE5aroXgK4nXuNRB6LZiTPcvx0JrUPsOxJHgyLpvT/YpOWiMmuLdTqNYDGT8poXHBg7XSBp8P03CjWFnOiYNupV/L8iob3gwgLPugPREUP1+uJQHUfNjOWhwG1aWDSHFSiIilhLApNXrUewTdDJG3B2IPIKZgaF1ZR5oLf1XVVE79fhKWiF/SuQjjaSAHRvwPapWUX7aASGngTo6u0A8uRo466azdLFIWDsYvsMKK3A+/27hSrZfyhWfNkI3y+ih/XdMMadPzOmGrDd/RchUIcS+Dw4oXwO6s/vjQ6D9qUXrfNUogvgwTuh++B/AVBLAwQUAAIACADYcFpKcmsy4ewEAABuFAAAJwAAAHVuaXZlcnNhbC9mbGFzaF9wdWJsaXNoaW5nX3NldHRpbmdzLnhtbNVY3U4bRxS+91OMtspd44WUFILWRghsBZW/xlspVVWhsXewp+yPtTsuoVcQ1IaKKEFVUNtEDW0q9Sa9cMHbmB+TV5h9hT5Jz+zs2hgMXRJAVNYa78w533znzDdnD6uNPLBM9DVxPerYGaU/3acgYpccg9rljPKZnr85pCCPYdvApmOTjGI7ChrJprRqrWhSr1IgjIGphwDG9oarLKNUGKsOq+ri4mKaelVXzDpmjQG+ly45llp1iUdsRly1auIl+MOWqsRTIoQEAHBZjh25ZVMphDSJNOUYNZMgagBzm4qgsJk3sVdRVGlWxKWFsuvUbGPMMR0XueViRvlgaFR8YhsJNU4tYouceFkYFMNsGBsGFSywWaDfEFQhtFwBuoMDClqkBqtklFsDAgWs1ZMoIbYMHQuUMQdyYLMI3iIMG5hheSvXY+QB8+IBOWQs2diiJR1mkIg/o4zrc4XJifHc3PSMnivM3dWnJiWHczjpufv6OZz0CX0ydx77pPB3P5/N3ZucmP5kTp+ZmdQnZjtekNGuhGhqd8Y0yKxTc0uknTCNVWpW0cbUBI0eS6NHGKjcxG6Z6E6ewibOY9MjCvqqSsqf1rBJ2RIchj44DAuEVEe9Kimxe2LbMgpza0TpwElAIAZ72ZbE7TttSQwOdYWuytU7YfVkqWHGcKkC4oGxkJqmHh2KzeYduys0cY+Kjmm0AyJWkRjT2CJHjkRhgdp5sOxX0DxsggmhjroUmwqiDEIvtZ29WtFjlIVHL3/UEgEW1AiCpgonUlGqYNfryng760L4pewX/Ede5wfcDx7yPd78UuZEzp3mw38I1lHwLT8EnyZcPuLb/JC/gesv3oLvbTEcPEb8bbAMViuAD7bBshzwwdLnLXCsB9/xJm+iYCWe+Rv8fb7DD1HIaUUYjSTi9Av4wfqCFm8A6oHAeAOxbQPOcrAWURJ0BeyHnRUbEEDwCH4ewJgwhp+7IjQEZOqIN8B9VXDiu8CU7wPmLm+kE7F6xveDp23YiFw9BgakFiRivQsYhSk4HkqwChYCZk1kOMpsRDOOScJ2kCCuG/LQT0yP5+7fuGLKZ2T/YpgKGYqVY52tAVzybCC5wb5Q2iHIwJdKPiZZMSyICxgfpLAaPAm+hwD9I8jBevoiJRrO1QH8kO9cA5meV5lnB3T5Gn0HWV48wbY0pZJgW0JpXmiqrl7AcdrD2tOAa18sCxyaYrhnss9gE+1RQ5jtgU8Lngb15NlNEvRDwTF4LOCFWoSFD9H7UQ17lxz81nGIObS6A62HDJqws/XeLCSV5eApxL4XrCZat6//1kcDtz8eHLoznFb/Wf7j5plOUUM3a2Jqxx3d2KkdYzKvY33jfzid0T2e8M07rgUNFTFOLNq7I446t5O9jaaKnqt3CxZ2itexA+O/8k1own7nL/if/BXfgOs14lv8Jf8JxPacbwwn1KXou96CNhvySMJjQFaHVlw+hFATYr0AHj/DeX+d8MG2ARFs8GcJq8gG4G/yzaTWCTls8leJLF/y54nstrrK3JGO9lgDGzxJuOwO+NbDavko2qJod6BfhidE1A3/L6rBaQfz/QvJlRSD9/p/TFaSSyoGWyC3JjxG9mBXL00J177gXmaKr1PG5F37LUrXaxNN7fmCSsxY1KYW5NGkBmm/1creHujT1N5TqRSgdb8jzKb+BVBLAwQUAAIACADYcFpKOio/TroCAABYCgAAIQAAAHVuaXZlcnNhbC9mbGFzaF9za2luX3NldHRpbmdzLnhtbJVW207jMBB95yuq7nvDXstKphKUroTUXRAg3p1kmlh17MielO3fr+04xG4bmu0IqZ45x3P1FKK3TCwuJhOSSS7VMyAyUWir6XQTll9P0wZRilkmBYLAmZCqony6+PTLfUjikOdYcgdqLGdDM+jdzN1nDMX7+D63MkTIZFVTsV/LQs5Smm0LJRuRnw2t3NegOBNbg7z8OV+uBh1wpvEeoYpiWl1ZGUepFWgNNqQfKytnWZymwDtPl+4zktO7+jj7A9qOaYaOdvPZyhCtpgXERb66sTKMF+b2uCtzKx8TEP6igX79YmUQyukeVHz53TcrgwxZN/X/zEitZGELGnM+buI7h0uam+dno7q0cpZgE7KOznbBl8fleheA/Nfw3RP7XJXkj7auBwvBNj3lsEDVAEm6U2vTpXx7aNC8j84eanrMo4n5kTYaFhvKtYf1yh74BG9M5CHKa3rIq+RNBcs24BAZG3rCcnnrlkWIfdcFMSrYeWWfSqDskX9MYY+QgbJHPnOWw4Pg++MIDk0tqevyLfX9DBrgyVEHjBkENcfch9KdOqt1tbaPVwexekWHqWQOC23jeWEV2NaRxOnamJKjoIigO1ZQZFL8trh077LRJDkw+Gk7PVsEGXI4NXIuRrOow3q588XZgpD2h6FPrj1P0Ozx6ylFpFlZmR8mPZ14nnkopjDT5DTDbkoDB3UvNjLgON9DpIqqLagXKflYN0Ii6LHXy/Z9DcFJEtSAJKerTPwlp8ovmioFtTJdY6C7KsfKFliyouTmD18ZvEF+wBiwtlQszX2Csve5DBR+CICqrOymtj20lqrhyDjsgHtroHApD+VGtJnSoYG7wTVsMBw5rxk1k35Z9LMSL5FAfwL/asKKLj6wjBh7pKl2mUUvv9vEwdXRcu4Wmp2+cJe5sx+m6GZjPy6hUdr/KP8BUEsDBBQAAgAIANhwWkpdUemkvQQAAH8TAAAmAAAAdW5pdmVyc2FsL2h0bWxfcHVibGlzaGluZ19zZXR0aW5ncy54bWzVWG9P20Ycfp9PcfLUd2sMHR0UJSAEQaBRYMWTOk0TMvGReHXsyL6M0ldQtJWJqo2mom2tVrZO2pvuRQbxGv6EfoXzV9gn2XM5OyEQMtOmrBMyxOff77nn99xzlx9Ojd4tWORr6nqmY6eV/mSfQqiddQzTzqWVz7TJq0MK8ZhuG7rl2DSt2I5CRkcSqWJpyTK9/AJlDKEeAYztDRdZWskzVhxW1ZWVlaTpFV3x1LFKDPheMusU1KJLPWoz6qpFS1/FH7ZapJ4SIsQAwFVw7DBtJJEgJCWRbjpGyaLENMDcNkVRujXFCpaiyqglPXsn5zol2xh3LMclbm4prXwwNCZ+ohiJNGEWqC0k8UYwKIbZsG4YpiChWwvmPUry1MzlwXZwQCErpsHyaeXagEBBtHoWpYEtK9cFyrgDCWwWwhco0w2d6fJWzsfoXeZFA3LIWLX1gpnV8ISI8tPKhLa4MDM9kVmcndMyC4tT2s0ZyeECSVrmtnaBJG1am8lcJD4u/NTn85lbM9Oznyxqc3Mz2vR8KwuKtgmSUtsVS0FZp+RmaVOwFMuXCku2blqw6CkZPcpgckt3c1RzJk0s4rJueVQhXxVp7tOSbplsFXuhD3vhDqXFMa9Is+yWWLa0wtwSVVpwEhDEsJZNS1y/0bTE4FBb6aqcvVVWR5YpnTE9m4d5MNagllJPDkVhy47dVpq4J0uOZTQLWobKFmoZc03dUojJUFu2+ZQJBdikaUF/kdufXLbZmeKyed312jRs6iisnB35gv/AK/yI+8F9fsBrX8oq5bPzcvj3wRYJvuHHyKnh8gnf5cf8Fa4/eR2/d8Vw8JDw18EaotaBj9hgTQ74iPR5HYmV4Fte4zUSrEdP/kK+z/f4MWlwWhdBo7E4/Yw8zC9o8SpQjwTGK9S2C5y1YDOkJOgK2A9bM1ZRQPAAH48wJoLxcV+URkCmQngV6RuCE98HU34IzH1eTcZi9YQfBo+bsCG5SgQMpDqE2GoDJg0JTpcSbCBCwGwKhUNlQ5pRTRK2hYS6rshtPD07kbl95ZIpd1G/N0yFDcXMkc82ARdfDSIX2BdOO4YNfOnkU5YVw4K4gPFhhY3gUfAdCvRPIAdbyV5atPGsAvBjvvce2PSizuxe0Lv36BvYsvcEm9aUTsKyNKzZU6ku38CR7I2zp4rrUEwLDjUx3FHsLmzCNaqKsAPk1PFtUImvbpyi7wuOwUMBL9wiInxU74dn2Jto8GsrIeJQby+00mBQw8pWOrOQVNaCx6j9INiINW9f/7WPBq5/PDh0Yzip/r32+9WuSWGLNm/pph31aOPn9oDxsk51gv+S1KUfPJM76bgFtEjUODNp5x437MXO9jYpVXRCnZuqRu93OT0V/4Vvo636jT/jf/AXvIzrJeE7/Dn/EfZ5ysvDMZ0mOqnXcFtVbjIc7HK/16MDQVgvJtYz8PgJO/hlzK+qMioo8ycxz4Uy8Lf5dtzomBy2+YtYkc/501hxO20H14ke9VRLGjyKOe0eciuN8+9BuETh6qADxpkf9rf/i/193lZ7+6PhUrZ39/+Z5Obv1fbegYFqOOoPsE7vbG3/+0Oxp6K9TxrIu+bbiLbXDym144ueBMbbX5qNJP4BUEsDBBQAAgAIANhwWkqCE8d0lgEAACIGAAAfAAAAdW5pdmVyc2FsL2h0bWxfc2tpbl9zZXR0aW5ncy5qc42Uy27CMBBF93wFcrcVok9od6hQqRKLSmVXdWHCECIc27JNCkX8ezPmFTuTUs8mvjq684g821a7PCxh7ef21n/7+3t49xqg5swKrkNdNOg56syKbAaTLAeRSWARUiAy58LCSd+dEcqZSe863Xygr60YMkXQ+pSgIhoCtBRYEOA3Ba4p8Sds7tDYvqnKqKcr55TsJEo6kK4jlcm5Z9jVqz/VHiNYFWAuoHOeQGDa86eJPDs+9DCqXKJyzeVmrFLVmfJkmRq1krOm/IuNBlP+9OUe6D71XkaBncise3OQx4lHfYxmUhuwFg55H0cYJCz4FETFt+vPH2hgXG8ooovMZu5ID24wqrTmKdSm1B9ghJgsvWrT7GHUOQdrtyfubjECQvANmJrV8B4jAJVe6X/8QG1UihOpofWZn1Ch+CyT6SF1F4PksFi0bZreuVFf/pAFT0hFT2hBPb+8aXnEoCVAd9SCvDbKO6bsBCVKIoeiQE2ABb1IXLxI8P7ZZtw5nizycj+U67GcAzdLMBOlRFn+16VC41yt3S9QSwMEFAACAAgA2HBaSj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2HBaSngJ4aR2AAAAdgAAABwAAAB1bml2ZXJzYWwvbG9jYWxfc2V0dGluZ3MueG1ss7GvyM1RKEstKs7Mz7NVMtQzUFJIzUvOT8nMS7dVCg1x07VQUiguScxLSczJz0u1VcrLV1Kwt+OyyclPTswJTi0pASosVijISaxMLQpJzQUySlL9EnOBKi/Mv9hwYd/FxotNF/Zd2KlwYdfF5osNFxuV9O24AFBLAwQUAAIACAA7nFdHI7RO+/sCAACwCAAAFAAAAHVuaXZlcnNhbC9wbGF5ZXIueG1srVXfT9swEH4u0v6HyO/YLR0DqgTEkNAexoTUse2tMombeE3izHYI5a/f2c7vpWxIe2iVnO/77nz33cW/es5S74lJxUUeoAWeI4/loYh4Hgfo4evt8Tm6unx35Bcp3TPp8ShAZc4NgKbIi5gKJS80gO+pTgLUM2BgRl4huZBc74H7FLjbSCdL9O5oBi65ClCidbEipKoqzBUg8liJtDQkCociI4VkiuWaSeLSQF6DXem/o+GXiZzofcFUD1notweuSVqOZ8UHJNUSCxmTk/l8QX7cfV6HCcvoMc+VpnnIkAeVnNlSPtJwdyeiMmXK2Ga+S3LNtDZJWNvM1yu+OM89JcMAOYdNxpSiMVM4zWNEHJZMgP1tSlVS86gBreFVO17zWr+Ned80brZzpHMuyseUqwSO+pDOOgn0yTCqn9nrWgU9NAq6NUzIk+xXySWL7Ou3VozzBXIBW8XZPLGqQjiAp1saaiH3NwADFdUdxG3TsGsatqCWA7fR1x0Fam67ZVSXkjWlmvlPPGLiC5WSGllcalkyn4yMNZYMwT5xV66b1DXET3SWnv5Db4zfqDU/1WudsYD/0ZhPQNTWhOcRe77l4KNZBjXVDIptbFgXKTYxu5xU+Zj1dD0wuRzrpsBFPE1lzGAMI6op6ezkEJRJqsAlLOUI2zs4CE54nKTw05MM49ODNBmVu0mG3sFBcCrC3QS0NbdlJOM6jsTUKsgnE+vED0ulRcZfrDwHe0avrA5fG7nm6Lrg7cHZ/I9RHMRoBnOLJlaXeertq+bw3sypVp3PpnCWgVphHpguC+fVzEJZjHwitqVlqm/6OTX7sAcd5Tw1HdNc30HvolrzF+ZVPDJfusXS1CRhRjMB+nC+7DFAP2G7DMJb06GIW5E3dcCY2Df3byvabPm6da7rhzrsQw2fOKscxs3UR1BHLEWZR6Me4qL7iKgUdtq1ZNRL2RZutDgBkYoiQO/hob7zxelFd+WzxUWDtXndu8Aulzes9DrhTkGk1nV7Eb/eDfD4G1BLAwQUAAIACADYcFpKW9i1228BAAD4AgAAKQAAAHVuaXZlcnNhbC9za2luX2N1c3RvbWl6YXRpb25fc2V0dGluZ3MueG1sjVLbatwwEH3PV4j8wEoa3Qzugm4uCw0N3ZY+BrNWi0kiB0uhIejjK6dZNttsSDRPM+fMGWZ02nQ9Rnuf8nQ7PvZ5nOI25DzG32l9hlC7m26m+XIOKeS0OlR+jnGY/mzir2mp1WrKfRz6ebALmtYYdU8PKamVUzVjhlEkmadeIee5rVgDrgFbMUeJbVf/SfzTncMuxHxatV0doa8bNjGFOW/iEB7WcMx+CR1v8Hnuh7Hy0lqwJcp+anFsCcQIl9wXqgFAIMsdcbhI2UhNkMeMYyhGUaCACOekEYVIyqFmXSOqCvONQEwyRl2hntZupLVx1BYJDSG6TvOqsaXrjMQYEUKAucIFdAajyoaqoUEtBwQHBkTRRhMFqLOd6VjxzgvLkaJeYFyYMYDx4biH7V6e61D98Dr7c74jePILTqKLt1YnzNXu7ue5kr+H27ubPgc0Dp/Ot5uLyy/+yn798W3rz5+N+WTiPW1xa137TXP/BVBLAwQUAAIACADZcFpK+G/Aj0kNAADkVQAAFwAAAHVuaXZlcnNhbC91bml2ZXJzYWwucG5n7dz7W1LZ3gBwyrxkXk921LxVM5k1plAZXhAjK5uOqU3T2Ek0jdAu4y0SRQUVI+uNwKmOl7xONuPMm4JYXigVxcQKFauTlCiopFSohIR4hZdmnne8zDnnHzib52HxbNbms797rcVea/3yvRoU4GdsuN4QBAIZf31w3zcg0CoLEEjHz0BP+83lOyZ/036swHzjtxdE67J9rz1YFYU4jACBGNQ1cxG62uPVcQf/jgGBTFo/v1e0x/5yGgQ6hvt6H+LbpLCx/kdUm1et6YNz/K1bfS0fXjE8sv8O4s7XCATiB72th+9eWfki7v1BSwPLMerNwC23Yz/SJDWJN0NnGQ+etaHo+JH8mi6v3MZERn0jYX5mqLyE8HBK3u4gIninqftyIeHpK/SsFhUD/sYdcPCJljN6XEHjNPUkYVo3e6fuJtvVUUbgZpDOQhFiRMaCY2Mz2bGseUfHK6uXVRuBq/jNZwzEWFlnATTFUvjNVueySMiyU+Ls9Q78rR7alVnF5qFIIbyenUuqm5sTrKy2DwpVojRXJ/e7pKWRaovdNp+rE26t5v0Y9yc7TG+Vru45TMZE62ADwf24qAe6uB6J3hNkZrFKdzlZvQKx4jb5wE/fbrVeWrFKF4EIWt5aG2zMLEqfnrl1cPONpRX/Eb/67SYAB3AAB3AAB3AAB3AAB3AAB3AAB3AAB3AAB3AAB3AAB3AAB3AAB3AAB3AAB3AAB3AAB3AAB3AAB3AAB3AAB3AAB3AAB3AAB3AAB3AAB3AAB3AAB3AAB3AAB3AAB3AAB3AAB3AAB3AA/y/BM1JYGvUsyRW1LE2OtmhLL93wi8Gh5Ql8TusQV+6yPrz1u5xj7ksiyni5a4OTgSFx5XLoTXop6PCBMpfiyNAHYZXBi2Nw+o93cYhRXcF+uuTqhT+v0J5vZrHsPqyeaKEzO9YnyHdJ7yjPNe5YFMAeyL8JqxmBGHx1L9gysBjGTPr07nlbpr6py7iIJZOmQ6xQUE4cedjq5TdE53u2i7lmcFVhSVFr3/cdP3L4uScJ+SNHUIUc1IiYh66IudCUn8mms9TJ8ud+DqsN9FddutdMgdihpL4tWUsC+N7t48Qw977wqZf250aT1/nHRwolDFTUZE58L5QincUEJc1NMfLiOiERly9DahN0TwizjBcBkrPho9kXH0/NX+PBZ7+Xwc45Y0z8vkQq7bP+IRVeLcpkewQXFei5c3qyWnAEq+OyHq9F7QE2EaVNfRx8E3hDYhstet3/CTlOg2nAmKJygaQ0LljvA62pC29DnMV3L8m65O6qpnXhYoYSZALHmKEU4SuJLVYbec+sLsnGEz8YhAwJLhxOvbI42VKxHof5MasLGqCMn60lHcWLshrolfyi19CfxQRtP9bXetboFqK7FL685Drh/4+mDKk2wuDE/ksadU4LvskkP6lkAsX51XSW8z13fouDRdPU0LVrcjdwqvJVsGVJmnq6koYL+e42mibJYsTvoiw0UmJn+rU1aqgjmSlsUiY9ix/oVu0mkEaa4gWJmqf6JKqPempIKeVbiicVPB/Rh7wqtO/rur39Mt8flozqj5/evwzxKfG4eCFlVDyZ7zM5HaiU84q9vbZta1CVgh2nxAcztH0+08+fYjGJHFGuartG/b68RB2lc1tFD/6YWqxEjaiEE/MjO8QGWXJ8Dh0zP++SYrdO2GTcMl8+PRjeeIK+EHWwtRVrnBfbJ8BfZOfY3U8Iw7pwTY+2z217qlpvwXlL4I/ViQgploYuIZGwGP/e3K+w/p8k0cU9YFkJ735qxwSTzx1LDsXkOxCmBsf6HxE5yEi4+ngS/GBq9pLu7G2GsDZd6LiK7czlaOgSd0z7aPL08NxZ5stE57qvLo4Ktqa8CXh7DzsU5sbvreu03RH46FyUCu31wNWmjiuUIQlcitLj50fF0mwV1AHTobQQng/KK7cnl63S65O7bZFiNkjups1pUjNRzVhdkoRXwpKCuMPtYu2BuUvPWk0ot5P/pdMUokmmf3PWOuKPv3L9WR0xUoVyJKNMHhS7hu5unxl/JBN25vfcnIVQBQkhJ8tjYDFCjmIsecyr5AwvoE9lZ0HrfdNI2B58XXB8slqAdA3BVvBwH455tZomXHinDSwkyOoJFqF+ezNQWLwSokZeTscjIjbZHYmgNWyeSnDKsyGXDuirD2uaVXPkhYRhyNwMS9cw23VrR05jtbfmlZE41l2koHkkFviR6SUp1vbaGDyJEd7QQkXNPYqhJggRgfvnbLJEkXpYG8kOpwrqrZP6JOWRaa4q9Y0KvmtThQO04lidbLsT8rvmnthTUnPDte/3wPZQBdoOnS05umWkxpRjaG+JRtIvMc2RpNPwSDhhH5kxV/3YY7gl60D/lDPPaKH/4Dp8eYhdrf2PYMkBFM2NMh5WfLvp/AvPvS31ldS9VlQbBX069VGAjvtPpVXoPhcBA19AZFfV8sQzai8bC8cXw2dXc2dqYHsjitczYG2n8J5tO0yQ2GetOw76m+3cZ2AIN/rAicJFLjxkJ63rKY28XPtYjcyOa3cPI9y1t6Uv4xG8KMKDeltRhnvMro9tvJ84/jq0iYp7ME0rexH70twwBAunqmrQfbV6pFDpOcpTdDmsgmrmwemAUx2cnfyzpcluVS6ubxnDBqSrF/nhsod/ba2+XYlq2bG7gp4f98rNIvK6Da9RapbjG3wqNCNHtfHxojH8fr37xTBGal/effLV+bw1nXQcnmltkVN+i9pOme5K7aDxwQ4+auSBLOVZ80cB6DxM07D5SJ38Vtb0bVrvdEPC56ggxVzlLjU8s7OQS5OdpIgZYR94N1TYS+wJti2XWGNiHEJk7/O89tq2m3GDo9lObwNDi3HCLk+nDkwozROK5sfizCwCVFnY/ivOvIWHfPNh66SPAy0pzMtstCXSVvErl6Bg0zyEEydWcu2auXZcRcp2KqX+OiKC2yWpFNe6OaU+Oe9kdP6VPGWNIYoNf/a0mtL5v27dxmTxO6L5Kk60JW06be37mSF7zJAPsW1iW37uup+mG3tqYuAa2MXTeGOSXMbs2DNioOuwIaH1Pmzn4px8qYpOqGyzUwfzzQWZqtC103sANQGT+EivmVOm+bD94Y25eO80gdsR1u/hbBdjg12euVdEQ5jIkUZtE2VLiTuzXeh/8VzhimpJ91CnzXnQM6vu9ZHjwDkFLLdTc3j8/7S9top0sho8xd+4WaxejbqcrYzYLBaJmTl+cGQ786vPU5i++aIprDx64HmZn99+klLXrN02Cvd8DndoOhm+k/rMfq1Unoe7O1Xouz2xm4JOJBGHKcOQwAKvfMn5EyVERqFDTqtKFa0zzORUa4dXrHUdo6MP0UiGSL9QSFiJnYFR3czRW1nDZ82V+K7hLAYeVS9Vq+wtTPCZUHm98gczrgwCrSqYagr2lmz86jkqYFbn8UwN4Y/5R7H744dX94pYyfFSJHrcKNSF1XfWy3EGlR9qGW6ruBMvyvvYdQac2NR1tKv9Lq4PmhPi0AJukrivx4+PFvmlyHojvLbIs5B58aLd1QkVIxd+j5HZkZwadSaPEa6erbZ7Ezz2Dr7biZwAJY/Z+CIGT3ZIz28enVnniMpnZhxLandJe3LoU55Cnc5QV6b9kYTxk3FDknzolzILSlE5ki+WXMLxFZ2Nn+o2OyGx3pmmNYrphz0tM7hi7xRskL+VT2LXjAGp4MTGdhjdNPOlBlxFqUQtTGy+RjDcxNsuPxLDT10tOgRWvXB1HWIlxNTEwurgPGRM8QWWNN7hnASDNw3JSZubkrdAEEHH7RhV6ObY5Pzf1gdTi+f6Jj17eGqSpIx9uOPXyei1ULm3bAZDEX2Ie/erCabB7sc47h325wlPMjsY0R+iWhgI2qlTeoR/tF56c4AbpmmKFn8rUkFk0mFurp9d0YABKeSva/Uu/3a9JWsLoR7HQ9bu/2WgnDFbe/VoKq+9obw8sCSM26d96tQ5bxsVmPWlCR3se1hK3h+/AhuRMSJqflBxL0oVbVk+SaDifNrDoBEePR5O5JNb4zuuqV5rNAWOOWIIByu6PEBw2LB42Qg2giV/etI3KrJ7LD4B0l6WQWa+m6+LnLx+jOmjr7t5dGJDnHO31Hm/bgYav2FR7sk4lVF9MVvT2VnbUdaBkrEaJzna9ZYg2cSwW+gfVH/1HylFQTB+/2w6o6ti56L+Jq+RFimOvA2RHJHAqXbii3aWEUiN/1NEBKwlaaMJndlUBeZMOH5HM81+qQExlvQvpqjkFe5W/EN19HBp6UBWj5JugDrnv2wTMX5jBWJQ9IXL+AtDxYlK16X7gwzB79uGdf96TzKy+xaYjvgBvaQKXpGRkjYnz1r90y9/3lIUGJNz4mQ8H03fHEgpae1xEMfOLQsoJjPj+V/G57ULMiLRsO3fCEOigjILC5ogqL5Bz2TpJkQQG77rUnyKjQVnTLsm60VuqhgQsIiVX0ivLEto+tD4c6JSGZE9Rf28BRrqLICyia1Iqz9lPi3KeG54YOdxoVq/Ru8a3DtTH/T59fX+gH20veHE/wNQSwMEFAACAAgA2XBaSoFvGFJLAAAAawAAABsAAAB1bml2ZXJzYWwvdW5pdmVyc2FsLnBuZy54bWyzsa/IzVEoSy0qzszPs1Uy1DNQsrfj5bIpKEoty0wtV6gAigEFIUBJoRLINUJwyzNTSjKAQgZGBgjBjNTM9IwSWyVzM1O4oD7QTABQSwECAAAUAAIACADYcFpK38G0GdgFAABVFgAAHQAAAAAAAAABAAAAAAAAAAAAdW5pdmVyc2FsL2NvbW1vbl9tZXNzYWdlcy5sbmdQSwECAAAUAAIACADYcFpKcmsy4ewEAABuFAAAJwAAAAAAAAABAAAAAAATBgAAdW5pdmVyc2FsL2ZsYXNoX3B1Ymxpc2hpbmdfc2V0dGluZ3MueG1sUEsBAgAAFAACAAgA2HBaSjoqP066AgAAWAoAACEAAAAAAAAAAQAAAAAARAsAAHVuaXZlcnNhbC9mbGFzaF9za2luX3NldHRpbmdzLnhtbFBLAQIAABQAAgAIANhwWkpdUemkvQQAAH8TAAAmAAAAAAAAAAEAAAAAAD0OAAB1bml2ZXJzYWwvaHRtbF9wdWJsaXNoaW5nX3NldHRpbmdzLnhtbFBLAQIAABQAAgAIANhwWkqCE8d0lgEAACIGAAAfAAAAAAAAAAEAAAAAAD4TAAB1bml2ZXJzYWwvaHRtbF9za2luX3NldHRpbmdzLmpzUEsBAgAAFAACAAgA2HBaSj08L9HBAAAA5QEAABoAAAAAAAAAAQAAAAAAERUAAHVuaXZlcnNhbC9pMThuX3ByZXNldHMueG1sUEsBAgAAFAACAAgA2HBaSngJ4aR2AAAAdgAAABwAAAAAAAAAAQAAAAAAChYAAHVuaXZlcnNhbC9sb2NhbF9zZXR0aW5ncy54bWxQSwECAAAUAAIACAA7nFdHI7RO+/sCAACwCAAAFAAAAAAAAAABAAAAAAC6FgAAdW5pdmVyc2FsL3BsYXllci54bWxQSwECAAAUAAIACADYcFpKW9i1228BAAD4AgAAKQAAAAAAAAABAAAAAADnGQAAdW5pdmVyc2FsL3NraW5fY3VzdG9taXphdGlvbl9zZXR0aW5ncy54bWxQSwECAAAUAAIACADZcFpK+G/Aj0kNAADkVQAAFwAAAAAAAAAAAAAAAACdGwAAdW5pdmVyc2FsL3VuaXZlcnNhbC5wbmdQSwECAAAUAAIACADZcFpKgW8YUksAAABrAAAAGwAAAAAAAAABAAAAAAAbKQAAdW5pdmVyc2FsL3VuaXZlcnNhbC5wbmcueG1sUEsFBgAAAAALAAsASQMAAJ8pAAAAAA=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RESOURCE_PATHS_HASH_PRESENTER" val="3aa1a053b23a1a13636df5b4e66b8ae135ecc6a5"/>
  <p:tag name="ISPRING_PRESENTATION_TITLE" val="pofk-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Титульный лист"/>
  <p:tag name="ISPRING_SLIDE_INDENT_LEVEL" val="0"/>
  <p:tag name="ISPRING_SLIDE_ID" val="{33DF5308-BF2F-48D1-8D46-D9BC3828CD9D}"/>
  <p:tag name="GENSWF_ADVANCE_TIME" val="22.733"/>
  <p:tag name="ISPRING_CUSTOM_TIMING_USE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69614DAC-B21D-4ADA-A2F2-B7E9A239E64A}"/>
  <p:tag name="GENSWF_ADVANCE_TIME" val="5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69614DAC-B21D-4ADA-A2F2-B7E9A239E64A}"/>
  <p:tag name="GENSWF_ADVANCE_TIME" val="5"/>
  <p:tag name="ISPRING_CUSTOM_TIMING_US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1347</TotalTime>
  <Words>360</Words>
  <Application>Microsoft Office PowerPoint</Application>
  <PresentationFormat>Экран (4:3)</PresentationFormat>
  <Paragraphs>49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pofk-4</dc:title>
  <dc:creator>Dmitrochenkov</dc:creator>
  <cp:lastModifiedBy>Мама</cp:lastModifiedBy>
  <cp:revision>135</cp:revision>
  <dcterms:created xsi:type="dcterms:W3CDTF">2008-01-16T09:13:18Z</dcterms:created>
  <dcterms:modified xsi:type="dcterms:W3CDTF">2020-02-06T17:17:13Z</dcterms:modified>
</cp:coreProperties>
</file>