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4" r:id="rId2"/>
    <p:sldId id="276" r:id="rId3"/>
    <p:sldId id="298" r:id="rId4"/>
    <p:sldId id="299" r:id="rId5"/>
    <p:sldId id="301" r:id="rId6"/>
    <p:sldId id="288" r:id="rId7"/>
    <p:sldId id="302" r:id="rId8"/>
    <p:sldId id="300" r:id="rId9"/>
    <p:sldId id="303" r:id="rId10"/>
    <p:sldId id="306" r:id="rId11"/>
    <p:sldId id="307" r:id="rId12"/>
    <p:sldId id="305" r:id="rId13"/>
    <p:sldId id="304" r:id="rId14"/>
    <p:sldId id="309" r:id="rId15"/>
    <p:sldId id="310" r:id="rId16"/>
    <p:sldId id="273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2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2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94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/>
          <a:stretch/>
        </p:blipFill>
        <p:spPr>
          <a:xfrm>
            <a:off x="0" y="18403"/>
            <a:ext cx="5940152" cy="6839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9" y="1366511"/>
            <a:ext cx="4685564" cy="52439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1920" y="980728"/>
            <a:ext cx="48600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 smtClean="0"/>
              <a:t>Минспорт</a:t>
            </a:r>
            <a:r>
              <a:rPr lang="ru-RU" sz="2400" dirty="0" smtClean="0"/>
              <a:t> РФ осуществляет </a:t>
            </a:r>
            <a:r>
              <a:rPr lang="ru-RU" sz="2400" dirty="0"/>
              <a:t>свою деятельность непосредственно и через свои подведомственные организации во взаимодействии с другими федеральными органами исполнительной власти, органами исполнительной власти субъектов Российской Федерации, органами местного самоуправления, общественными объединениями и иными организациями.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41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/>
          <a:stretch/>
        </p:blipFill>
        <p:spPr>
          <a:xfrm flipH="1">
            <a:off x="3203848" y="0"/>
            <a:ext cx="5940152" cy="6839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66511"/>
            <a:ext cx="4685564" cy="5243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206" y="908720"/>
            <a:ext cx="8126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Минспорт</a:t>
            </a:r>
            <a:r>
              <a:rPr lang="ru-RU" sz="2400" b="1" dirty="0" smtClean="0"/>
              <a:t> РФ регулирует </a:t>
            </a:r>
            <a:r>
              <a:rPr lang="ru-RU" sz="2400" b="1" dirty="0"/>
              <a:t>широкий круг </a:t>
            </a:r>
            <a:r>
              <a:rPr lang="ru-RU" sz="2400" b="1" dirty="0" smtClean="0"/>
              <a:t>вопросов: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584" y="1366511"/>
            <a:ext cx="49205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Нормативно-правовая база </a:t>
            </a:r>
            <a:r>
              <a:rPr lang="ru-RU" sz="2000" i="1" dirty="0" err="1" smtClean="0"/>
              <a:t>ФКиС</a:t>
            </a:r>
            <a:r>
              <a:rPr lang="ru-RU" sz="2000" i="1" dirty="0" smtClean="0"/>
              <a:t>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Развитие спорта </a:t>
            </a:r>
            <a:r>
              <a:rPr lang="ru-RU" sz="2000" i="1" dirty="0"/>
              <a:t>высших достижений и </a:t>
            </a:r>
            <a:r>
              <a:rPr lang="ru-RU" sz="2000" i="1" dirty="0" smtClean="0"/>
              <a:t>подготовка </a:t>
            </a:r>
            <a:r>
              <a:rPr lang="ru-RU" sz="2000" i="1" dirty="0"/>
              <a:t>спортивного резерва.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Развитие спортивной </a:t>
            </a:r>
            <a:r>
              <a:rPr lang="ru-RU" sz="2000" i="1" dirty="0"/>
              <a:t>науки, образования и научно-методического и медицинского </a:t>
            </a:r>
            <a:r>
              <a:rPr lang="ru-RU" sz="2000" i="1" dirty="0" smtClean="0"/>
              <a:t>обеспечения.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Финансирование </a:t>
            </a:r>
            <a:r>
              <a:rPr lang="ru-RU" sz="2000" i="1" dirty="0"/>
              <a:t>и </a:t>
            </a:r>
            <a:r>
              <a:rPr lang="ru-RU" sz="2000" i="1" dirty="0" smtClean="0"/>
              <a:t>развитие материально-технической </a:t>
            </a:r>
            <a:r>
              <a:rPr lang="ru-RU" sz="2000" i="1" dirty="0"/>
              <a:t>базы физкультурного движения.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Международная деятельность.</a:t>
            </a:r>
            <a:endParaRPr lang="ru-RU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000" i="1" dirty="0" smtClean="0"/>
              <a:t>Развитие </a:t>
            </a:r>
            <a:r>
              <a:rPr lang="ru-RU" sz="2000" i="1" dirty="0"/>
              <a:t>массовой физической культуры и </a:t>
            </a:r>
            <a:r>
              <a:rPr lang="ru-RU" sz="2000" i="1" dirty="0" smtClean="0"/>
              <a:t>физвоспитания </a:t>
            </a:r>
            <a:r>
              <a:rPr lang="ru-RU" sz="2000" i="1" dirty="0"/>
              <a:t>среди различных </a:t>
            </a:r>
            <a:r>
              <a:rPr lang="ru-RU" sz="2000" i="1" dirty="0" smtClean="0"/>
              <a:t>групп </a:t>
            </a:r>
            <a:r>
              <a:rPr lang="ru-RU" sz="2000" i="1" dirty="0"/>
              <a:t>населения.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01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722" y="833825"/>
            <a:ext cx="4248471" cy="52930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9" y="1038062"/>
            <a:ext cx="3386898" cy="37905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80012" y="864283"/>
            <a:ext cx="3888432" cy="10227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52020" y="898622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Постановления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Минспорта РФ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9477" y="2026915"/>
            <a:ext cx="3888432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63111" y="2051779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совместные постановления </a:t>
            </a:r>
            <a:r>
              <a:rPr lang="ru-RU" sz="2800" dirty="0" smtClean="0">
                <a:solidFill>
                  <a:schemeClr val="bg1"/>
                </a:solidFill>
              </a:rPr>
              <a:t>Минспорта РФ и </a:t>
            </a:r>
            <a:r>
              <a:rPr lang="ru-RU" sz="2800" dirty="0">
                <a:solidFill>
                  <a:schemeClr val="bg1"/>
                </a:solidFill>
              </a:rPr>
              <a:t>Правительства </a:t>
            </a:r>
            <a:r>
              <a:rPr lang="ru-RU" sz="2800" dirty="0" smtClean="0">
                <a:solidFill>
                  <a:schemeClr val="bg1"/>
                </a:solidFill>
              </a:rPr>
              <a:t>РФ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91103" y="4093914"/>
            <a:ext cx="3888432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70900" y="4165922"/>
            <a:ext cx="37615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отраслевые постановления Минспорта РФ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07454" y="5805306"/>
            <a:ext cx="3888432" cy="626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52020" y="586100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Приказы Минспорта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376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7388" y="2817564"/>
            <a:ext cx="2826612" cy="4022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"/>
          <a:stretch/>
        </p:blipFill>
        <p:spPr>
          <a:xfrm>
            <a:off x="6948264" y="1225737"/>
            <a:ext cx="2195737" cy="5658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908720"/>
            <a:ext cx="84969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Особо следует отметить нормативные акты Минспорта по вопросам, относящимся исключительно к его компетенции или т.н.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специфические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акты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211473"/>
            <a:ext cx="75176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</a:rPr>
              <a:t>Единая Всероссийская спортивная </a:t>
            </a:r>
            <a:r>
              <a:rPr lang="ru-RU" sz="2400" b="1" i="1" dirty="0" smtClean="0">
                <a:solidFill>
                  <a:srgbClr val="C00000"/>
                </a:solidFill>
              </a:rPr>
              <a:t>классификация</a:t>
            </a:r>
          </a:p>
          <a:p>
            <a:pPr lvl="0"/>
            <a:r>
              <a:rPr lang="ru-RU" sz="800" dirty="0" smtClean="0">
                <a:solidFill>
                  <a:srgbClr val="C00000"/>
                </a:solidFill>
              </a:rPr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Правила </a:t>
            </a:r>
            <a:r>
              <a:rPr lang="ru-RU" sz="2400" b="1" i="1" dirty="0">
                <a:solidFill>
                  <a:srgbClr val="C00000"/>
                </a:solidFill>
              </a:rPr>
              <a:t>спортивных соревнований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</a:p>
          <a:p>
            <a:pPr lvl="0"/>
            <a:endParaRPr lang="ru-RU" sz="800" i="1" dirty="0" smtClean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Календарь </a:t>
            </a:r>
            <a:r>
              <a:rPr lang="ru-RU" sz="2400" b="1" i="1" dirty="0">
                <a:solidFill>
                  <a:srgbClr val="C00000"/>
                </a:solidFill>
              </a:rPr>
              <a:t>спортивно-массовых мероприятий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lvl="0"/>
            <a:endParaRPr lang="ru-RU" sz="800" i="1" dirty="0" smtClean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Положение </a:t>
            </a:r>
            <a:r>
              <a:rPr lang="ru-RU" sz="2400" b="1" i="1" dirty="0">
                <a:solidFill>
                  <a:srgbClr val="C00000"/>
                </a:solidFill>
              </a:rPr>
              <a:t>о порядке проведения спортивных соревнований, учебно-тренировочных сборов и материального обеспечения участников и судей</a:t>
            </a:r>
            <a:r>
              <a:rPr lang="ru-RU" sz="2400" i="1" dirty="0">
                <a:solidFill>
                  <a:srgbClr val="C00000"/>
                </a:solidFill>
              </a:rPr>
              <a:t> </a:t>
            </a:r>
            <a:endParaRPr lang="ru-RU" sz="2400" i="1" dirty="0" smtClean="0">
              <a:solidFill>
                <a:srgbClr val="C00000"/>
              </a:solidFill>
            </a:endParaRPr>
          </a:p>
          <a:p>
            <a:pPr lvl="0"/>
            <a:endParaRPr lang="ru-RU" sz="800" i="1" dirty="0" smtClean="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C00000"/>
                </a:solidFill>
              </a:rPr>
              <a:t>Положение </a:t>
            </a:r>
            <a:r>
              <a:rPr lang="ru-RU" sz="2400" b="1" i="1" dirty="0">
                <a:solidFill>
                  <a:srgbClr val="C00000"/>
                </a:solidFill>
              </a:rPr>
              <a:t>о </a:t>
            </a:r>
            <a:r>
              <a:rPr lang="ru-RU" sz="2400" b="1" i="1" dirty="0" smtClean="0">
                <a:solidFill>
                  <a:srgbClr val="C00000"/>
                </a:solidFill>
              </a:rPr>
              <a:t>соревновании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581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512"/>
            <a:ext cx="4819755" cy="685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ИСТОЧНИКИ   ПРАВА  ФК и С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509" y="821523"/>
            <a:ext cx="8324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Нормы, регулирующие отношения в сфере физической культуры и спорта содержатся и в </a:t>
            </a:r>
            <a:r>
              <a:rPr lang="ru-RU" sz="2400" b="1" dirty="0" smtClean="0"/>
              <a:t>Уголовном Кодексе Российской Федерации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930912" cy="41699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7864" y="1988840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Статья 184.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Подкуп участников и организаторов профессиональных спортивных соревнований и зрелищных коммерческих конкурсов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410542"/>
            <a:ext cx="5724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1. Подкуп спортсменов, спортивных судей, </a:t>
            </a:r>
            <a:r>
              <a:rPr lang="ru-RU" i="1" dirty="0" smtClean="0"/>
              <a:t>тренеров и </a:t>
            </a:r>
            <a:r>
              <a:rPr lang="ru-RU" i="1" dirty="0"/>
              <a:t>других участников или организаторов </a:t>
            </a:r>
            <a:r>
              <a:rPr lang="ru-RU" i="1" dirty="0" smtClean="0"/>
              <a:t>спортивных соревнований в </a:t>
            </a:r>
            <a:r>
              <a:rPr lang="ru-RU" i="1" dirty="0"/>
              <a:t>целях оказания влияния на результаты этих соревнований </a:t>
            </a:r>
            <a:r>
              <a:rPr lang="ru-RU" i="1" dirty="0" smtClean="0"/>
              <a:t>- </a:t>
            </a:r>
            <a:r>
              <a:rPr lang="ru-RU" i="1" dirty="0"/>
              <a:t>наказывается </a:t>
            </a:r>
            <a:r>
              <a:rPr lang="ru-RU" i="1" dirty="0" smtClean="0"/>
              <a:t>исправительными </a:t>
            </a:r>
            <a:r>
              <a:rPr lang="ru-RU" i="1" dirty="0"/>
              <a:t>работами на срок от 6 месяцев до 1 года, либо арестом на срок до 3 месяцев.</a:t>
            </a:r>
          </a:p>
          <a:p>
            <a:endParaRPr lang="ru-RU" i="1" dirty="0" smtClean="0"/>
          </a:p>
          <a:p>
            <a:r>
              <a:rPr lang="ru-RU" i="1" dirty="0" smtClean="0"/>
              <a:t>2</a:t>
            </a:r>
            <a:r>
              <a:rPr lang="ru-RU" i="1" dirty="0"/>
              <a:t>. То же деяние, совершенное неоднократно или организованной группой, - наказывается лишением свободы на срок до 5 лет.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37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4245" y="0"/>
            <a:ext cx="4819755" cy="6858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ИСТОЧНИКИ   ПРАВА  ФК и С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92896"/>
            <a:ext cx="2930912" cy="4169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360" y="1169457"/>
            <a:ext cx="8644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3. Незаконное получение спортсменами </a:t>
            </a:r>
            <a:r>
              <a:rPr lang="ru-RU" sz="2000" dirty="0" smtClean="0"/>
              <a:t>денег или </a:t>
            </a:r>
            <a:r>
              <a:rPr lang="ru-RU" sz="2000" dirty="0"/>
              <a:t>иного имущества, переданных им в целях оказания влияния на результаты </a:t>
            </a:r>
            <a:r>
              <a:rPr lang="ru-RU" sz="2000" dirty="0" smtClean="0"/>
              <a:t>соревнований - </a:t>
            </a:r>
            <a:r>
              <a:rPr lang="ru-RU" sz="2000" dirty="0"/>
              <a:t>наказываются штрафом в размере от 200 до 500 </a:t>
            </a:r>
            <a:r>
              <a:rPr lang="ru-RU" sz="2000" dirty="0" smtClean="0"/>
              <a:t>МРОТ, </a:t>
            </a:r>
            <a:r>
              <a:rPr lang="ru-RU" sz="2000" dirty="0"/>
              <a:t>либо арестом на срок от 4 до 6 месяцев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298" y="2625313"/>
            <a:ext cx="5601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4. Незаконное получение </a:t>
            </a:r>
            <a:r>
              <a:rPr lang="ru-RU" sz="2000" dirty="0" smtClean="0">
                <a:solidFill>
                  <a:prstClr val="black"/>
                </a:solidFill>
              </a:rPr>
              <a:t>денег или </a:t>
            </a:r>
            <a:r>
              <a:rPr lang="ru-RU" sz="2000" dirty="0">
                <a:solidFill>
                  <a:prstClr val="black"/>
                </a:solidFill>
              </a:rPr>
              <a:t>иного </a:t>
            </a:r>
            <a:r>
              <a:rPr lang="ru-RU" sz="2000" dirty="0" smtClean="0">
                <a:solidFill>
                  <a:prstClr val="black"/>
                </a:solidFill>
              </a:rPr>
              <a:t>имущества судьями</a:t>
            </a:r>
            <a:r>
              <a:rPr lang="ru-RU" sz="2000" dirty="0">
                <a:solidFill>
                  <a:prstClr val="black"/>
                </a:solidFill>
              </a:rPr>
              <a:t>, тренерами, руководителями команд и другими участниками или организаторами </a:t>
            </a:r>
            <a:r>
              <a:rPr lang="ru-RU" sz="2000" dirty="0" smtClean="0">
                <a:solidFill>
                  <a:prstClr val="black"/>
                </a:solidFill>
              </a:rPr>
              <a:t>спортивных соревнований в </a:t>
            </a:r>
            <a:r>
              <a:rPr lang="ru-RU" sz="2000" dirty="0">
                <a:solidFill>
                  <a:prstClr val="black"/>
                </a:solidFill>
              </a:rPr>
              <a:t>целях, указанных в части третьей настоящей статьи, - наказываются лишением свободы на срок до 2 лет с лишением права занимать определенные должности или заниматься определенной деятельностью на срок до 3 лет.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345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821537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ВОПРОСЫ ДЛЯ ЗАКРЕПЛЕНИЯ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452" y="1196752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Перечислите основные источники права в области физической культуры и спорта.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Опишите, в чем в основном заключается правовая деятельность Министерства спорта РФ?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Опишите структуру Минспорта РФ. Кто является его руководителем?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Какие основные вопросы развития </a:t>
            </a:r>
            <a:r>
              <a:rPr lang="ru-RU" sz="2000" dirty="0" err="1"/>
              <a:t>ФКиС</a:t>
            </a:r>
            <a:r>
              <a:rPr lang="ru-RU" sz="2000" dirty="0"/>
              <a:t> регулирует </a:t>
            </a:r>
            <a:r>
              <a:rPr lang="ru-RU" sz="2000" dirty="0" err="1"/>
              <a:t>Минспорт</a:t>
            </a:r>
            <a:r>
              <a:rPr lang="ru-RU" sz="2000" dirty="0"/>
              <a:t> РФ?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Перечислите основные формы правовой деятельности Минспорта РФ.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Перечислите основные специфические акты Минспорта РФ, расскажите коротко о каждом из них.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Какие нормы, относящиеся к урегулированию отношений в сфере </a:t>
            </a:r>
            <a:r>
              <a:rPr lang="ru-RU" sz="2000" dirty="0" err="1"/>
              <a:t>ФКиС</a:t>
            </a:r>
            <a:r>
              <a:rPr lang="ru-RU" sz="2000" dirty="0"/>
              <a:t> содержатся в Уголовном Кодексе РФ?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Какие нормы, относящиеся к урегулированию отношений в сфере </a:t>
            </a:r>
            <a:r>
              <a:rPr lang="ru-RU" sz="2000" dirty="0" err="1"/>
              <a:t>ФКиС</a:t>
            </a:r>
            <a:r>
              <a:rPr lang="ru-RU" sz="2000" dirty="0"/>
              <a:t> содержатся в Конституции РФ?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257170" y="3573016"/>
            <a:ext cx="88868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Основные источники норм права в области физической культуры и спорта.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i="1" dirty="0"/>
              <a:t>Нормативная деятельность Министерства спорта РФ.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6672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Занятие: 3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69" y="1268760"/>
            <a:ext cx="8712968" cy="21236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C00000"/>
                </a:solidFill>
                <a:cs typeface="Times New Roman" pitchFamily="18" charset="0"/>
              </a:rPr>
              <a:t>ИСТОЧНИКИ ПРАВОВЫХ НОРМ В СФЕРЕ ФИЗИЧЕСКОЙ КУЛЬТУРЫ И СПОРТА</a:t>
            </a:r>
            <a:endParaRPr lang="ru-RU" sz="44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17"/>
            <a:ext cx="4564557" cy="6494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РАЗВИТИЕ  СПОРТА  В  </a:t>
            </a:r>
            <a:r>
              <a:rPr lang="ru-RU" sz="4600" kern="0" spc="-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</a:t>
            </a:r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ОССИИ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14074"/>
            <a:ext cx="82700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любой сфере деятельности человека необходимы нормативно-правовые основы, не является исключением </a:t>
            </a:r>
            <a:r>
              <a:rPr lang="ru-RU" sz="2400" dirty="0" smtClean="0"/>
              <a:t>и </a:t>
            </a:r>
            <a:r>
              <a:rPr lang="ru-RU" sz="2400" dirty="0"/>
              <a:t>физкультурно-оздоровительная работа.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8968" y="2743554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Спорт </a:t>
            </a:r>
            <a:r>
              <a:rPr lang="ru-RU" sz="2000" i="1" dirty="0"/>
              <a:t>в России переживал взлёты и падения. </a:t>
            </a:r>
            <a:endParaRPr lang="ru-RU" sz="2000" i="1" dirty="0" smtClean="0"/>
          </a:p>
          <a:p>
            <a:r>
              <a:rPr lang="ru-RU" sz="2000" i="1" dirty="0" smtClean="0"/>
              <a:t>В начале </a:t>
            </a:r>
            <a:r>
              <a:rPr lang="en-US" sz="2000" i="1" dirty="0" smtClean="0"/>
              <a:t>XX</a:t>
            </a:r>
            <a:r>
              <a:rPr lang="ru-RU" sz="2000" i="1" dirty="0" smtClean="0"/>
              <a:t> века Россия </a:t>
            </a:r>
            <a:r>
              <a:rPr lang="ru-RU" sz="2000" i="1" dirty="0"/>
              <a:t>явно отставала в спортивном и физкультурном развитии.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62" y="2121563"/>
            <a:ext cx="2703846" cy="44037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508" y="2161352"/>
            <a:ext cx="634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ИСТОРИЧЕСКАЯ СПРАВКА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968" y="3857930"/>
            <a:ext cx="60621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Об этом говорит отсутствие России на Олимпийских играх </a:t>
            </a:r>
            <a:r>
              <a:rPr lang="ru-RU" sz="2000" i="1" dirty="0" smtClean="0"/>
              <a:t>1896</a:t>
            </a:r>
            <a:r>
              <a:rPr lang="ru-RU" sz="2000" i="1" dirty="0"/>
              <a:t>, 1900,1904 годов. </a:t>
            </a:r>
            <a:endParaRPr lang="ru-RU" sz="2000" i="1" dirty="0" smtClean="0"/>
          </a:p>
          <a:p>
            <a:r>
              <a:rPr lang="ru-RU" sz="2000" i="1" dirty="0" smtClean="0"/>
              <a:t>Но </a:t>
            </a:r>
            <a:r>
              <a:rPr lang="ru-RU" sz="2000" i="1" dirty="0"/>
              <a:t>Олимпийское движение </a:t>
            </a:r>
            <a:r>
              <a:rPr lang="ru-RU" sz="2000" i="1" dirty="0" smtClean="0"/>
              <a:t>в России росло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endParaRPr lang="ru-RU" sz="800" i="1" dirty="0"/>
          </a:p>
          <a:p>
            <a:r>
              <a:rPr lang="ru-RU" sz="2000" i="1" dirty="0" smtClean="0"/>
              <a:t>В </a:t>
            </a:r>
            <a:r>
              <a:rPr lang="ru-RU" sz="2000" b="1" i="1" dirty="0"/>
              <a:t>1911 году </a:t>
            </a:r>
            <a:r>
              <a:rPr lang="ru-RU" sz="2000" i="1" dirty="0"/>
              <a:t>в </a:t>
            </a:r>
            <a:r>
              <a:rPr lang="ru-RU" sz="2000" i="1" dirty="0" smtClean="0"/>
              <a:t>был </a:t>
            </a:r>
            <a:r>
              <a:rPr lang="ru-RU" sz="2000" i="1" dirty="0"/>
              <a:t>создан Олимпийский </a:t>
            </a:r>
            <a:r>
              <a:rPr lang="ru-RU" sz="2000" i="1" dirty="0" smtClean="0"/>
              <a:t>комитет России, </a:t>
            </a:r>
            <a:r>
              <a:rPr lang="ru-RU" sz="2000" i="1" dirty="0"/>
              <a:t>наши спортсмены стали </a:t>
            </a:r>
            <a:r>
              <a:rPr lang="ru-RU" sz="2000" i="1" dirty="0" smtClean="0"/>
              <a:t>одерживать победы ... </a:t>
            </a:r>
            <a:endParaRPr lang="ru-RU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885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17"/>
            <a:ext cx="4564557" cy="64949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21123" y="908720"/>
            <a:ext cx="47828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Улучшалась </a:t>
            </a:r>
            <a:r>
              <a:rPr lang="ru-RU" sz="2400" i="1" dirty="0"/>
              <a:t>и подготовка </a:t>
            </a:r>
            <a:r>
              <a:rPr lang="ru-RU" sz="2400" i="1" dirty="0" smtClean="0"/>
              <a:t>спортсменов – </a:t>
            </a:r>
            <a:r>
              <a:rPr lang="ru-RU" sz="2400" i="1" dirty="0"/>
              <a:t>стали появляться отборочные соревнования. </a:t>
            </a:r>
            <a:endParaRPr lang="ru-RU" sz="2400" i="1" dirty="0" smtClean="0"/>
          </a:p>
          <a:p>
            <a:r>
              <a:rPr lang="ru-RU" sz="2400" i="1" dirty="0" smtClean="0"/>
              <a:t>На </a:t>
            </a:r>
            <a:r>
              <a:rPr lang="ru-RU" sz="2400" i="1" dirty="0"/>
              <a:t>второй всероссийской </a:t>
            </a:r>
            <a:r>
              <a:rPr lang="ru-RU" sz="2400" i="1" dirty="0" smtClean="0"/>
              <a:t>олимпиаде в </a:t>
            </a:r>
            <a:r>
              <a:rPr lang="ru-RU" sz="2400" i="1" dirty="0"/>
              <a:t>1914 </a:t>
            </a:r>
            <a:r>
              <a:rPr lang="ru-RU" sz="2400" i="1" dirty="0" smtClean="0"/>
              <a:t>году, </a:t>
            </a:r>
            <a:r>
              <a:rPr lang="ru-RU" sz="2400" i="1" dirty="0"/>
              <a:t>приняло участие 1000 спортсменов из 24 городов! </a:t>
            </a:r>
            <a:endParaRPr lang="ru-RU" sz="2400" i="1" dirty="0" smtClean="0"/>
          </a:p>
          <a:p>
            <a:r>
              <a:rPr lang="ru-RU" sz="2400" i="1" dirty="0" smtClean="0"/>
              <a:t>Но </a:t>
            </a:r>
            <a:r>
              <a:rPr lang="ru-RU" sz="2400" i="1" dirty="0"/>
              <a:t>вскоре началась первая </a:t>
            </a:r>
            <a:r>
              <a:rPr lang="ru-RU" sz="2400" i="1" dirty="0" smtClean="0"/>
              <a:t>Мировая </a:t>
            </a:r>
            <a:r>
              <a:rPr lang="ru-RU" sz="2400" i="1" dirty="0"/>
              <a:t>война и об Олимпийских играх, да и о большом спорте забыли почти до 1920 года. </a:t>
            </a:r>
            <a:endParaRPr lang="ru-RU" sz="2400" i="1" dirty="0" smtClean="0"/>
          </a:p>
          <a:p>
            <a:r>
              <a:rPr lang="ru-RU" sz="2400" i="1" dirty="0" smtClean="0"/>
              <a:t>А </a:t>
            </a:r>
            <a:r>
              <a:rPr lang="ru-RU" sz="2400" i="1" dirty="0"/>
              <a:t>в СССР забыли на сорок лет до </a:t>
            </a:r>
            <a:r>
              <a:rPr lang="ru-RU" sz="2400" i="1" dirty="0" smtClean="0"/>
              <a:t>1950-х </a:t>
            </a:r>
            <a:r>
              <a:rPr lang="ru-RU" sz="2400" i="1" dirty="0"/>
              <a:t>гг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РАЗВИТИЕ  СПОРТА  В  </a:t>
            </a:r>
            <a:r>
              <a:rPr lang="ru-RU" sz="4600" kern="0" spc="-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</a:t>
            </a:r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ОССИИ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1026" name="Picture 2" descr="http://xn--80agpyebfo.xn--p1ai/index.php/component/joomgallery/image?view=image&amp;format=raw&amp;type=img&amp;id=145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800218"/>
            <a:ext cx="4004866" cy="6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418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017"/>
            <a:ext cx="4564557" cy="6494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899652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800" i="1" dirty="0">
                <a:solidFill>
                  <a:prstClr val="black"/>
                </a:solidFill>
              </a:rPr>
              <a:t>Потом ещё будет много побед, поражений, развал СССР, отток спортсменов за рубеж, многие спортсмены останутся за чертой бедности, пока </a:t>
            </a:r>
            <a:endParaRPr lang="ru-RU" sz="2800" i="1" dirty="0" smtClean="0">
              <a:solidFill>
                <a:prstClr val="black"/>
              </a:solidFill>
            </a:endParaRPr>
          </a:p>
          <a:p>
            <a:pPr lvl="0" algn="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13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апреля 1999 года </a:t>
            </a:r>
            <a:r>
              <a:rPr lang="ru-RU" sz="2800" i="1" dirty="0">
                <a:solidFill>
                  <a:prstClr val="black"/>
                </a:solidFill>
              </a:rPr>
              <a:t>Государственная Дума </a:t>
            </a:r>
            <a:endParaRPr lang="ru-RU" sz="2800" i="1" dirty="0" smtClean="0">
              <a:solidFill>
                <a:prstClr val="black"/>
              </a:solidFill>
            </a:endParaRPr>
          </a:p>
          <a:p>
            <a:pPr lvl="0" algn="r"/>
            <a:r>
              <a:rPr lang="ru-RU" sz="2800" i="1" dirty="0" smtClean="0">
                <a:solidFill>
                  <a:prstClr val="black"/>
                </a:solidFill>
              </a:rPr>
              <a:t>приняла </a:t>
            </a: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</a:rPr>
              <a:t>Федеральный </a:t>
            </a:r>
            <a:r>
              <a:rPr lang="ru-RU" sz="2800" b="1" i="1" dirty="0">
                <a:solidFill>
                  <a:srgbClr val="C00000"/>
                </a:solidFill>
              </a:rPr>
              <a:t>закон о физической культуре 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lvl="0" algn="r"/>
            <a:r>
              <a:rPr lang="ru-RU" sz="2800" b="1" i="1" dirty="0" smtClean="0">
                <a:solidFill>
                  <a:srgbClr val="C00000"/>
                </a:solidFill>
              </a:rPr>
              <a:t>и </a:t>
            </a:r>
            <a:r>
              <a:rPr lang="ru-RU" sz="2800" b="1" i="1" dirty="0">
                <a:solidFill>
                  <a:srgbClr val="C00000"/>
                </a:solidFill>
              </a:rPr>
              <a:t>спорте </a:t>
            </a:r>
            <a:r>
              <a:rPr lang="ru-RU" sz="2800" b="1" i="1" dirty="0" smtClean="0">
                <a:solidFill>
                  <a:srgbClr val="C00000"/>
                </a:solidFill>
              </a:rPr>
              <a:t>в РФ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</a:p>
          <a:p>
            <a:pPr lvl="0" algn="r"/>
            <a:r>
              <a:rPr lang="ru-RU" sz="2800" i="1" dirty="0" smtClean="0">
                <a:solidFill>
                  <a:prstClr val="black"/>
                </a:solidFill>
              </a:rPr>
              <a:t>(</a:t>
            </a:r>
            <a:r>
              <a:rPr lang="ru-RU" sz="2800" i="1" dirty="0">
                <a:solidFill>
                  <a:prstClr val="black"/>
                </a:solidFill>
              </a:rPr>
              <a:t>первая редакция</a:t>
            </a:r>
            <a:r>
              <a:rPr lang="ru-RU" sz="2800" i="1" dirty="0" smtClean="0">
                <a:solidFill>
                  <a:prstClr val="black"/>
                </a:solidFill>
              </a:rPr>
              <a:t>) </a:t>
            </a:r>
            <a:endParaRPr lang="ru-RU" sz="28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РАЗВИТИЕ  СПОРТА  В  </a:t>
            </a:r>
            <a:r>
              <a:rPr lang="ru-RU" sz="4600" kern="0" spc="-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</a:t>
            </a:r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ОССИИ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2052" name="Picture 4" descr="https://traditio.wiki/files/thumb/f/f5/Coat_of_arms_of_the_Soviet_Union_%281946-1956%29.svg/875px-Coat_of_arms_of_the_Soviet_Union_%281946-1956%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6" y="1700808"/>
            <a:ext cx="4249657" cy="43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2551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4152" y="1844824"/>
            <a:ext cx="3523170" cy="501317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9102" y="6379343"/>
            <a:ext cx="9109841" cy="3240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5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8640"/>
            <a:ext cx="2593625" cy="67859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484" y="965534"/>
            <a:ext cx="716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Правовыми основами деятельности в области физической культуры и спорта являются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406" y="2204864"/>
            <a:ext cx="6862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Конституция Российской Федерации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Федеральный закон "О физической культуре и спорте в Российской Федерации"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Постановление Правительства Российской Федерации "О Министерстве спорта Российской Федерации"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Трудовой </a:t>
            </a:r>
            <a:r>
              <a:rPr lang="ru-RU" sz="2400" dirty="0"/>
              <a:t>кодекс Российской Федерации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Уголовный кодекс Российской Федерации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Федеральные законы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485" y="0"/>
            <a:ext cx="8854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ИСТОЧНИКИ  ПРАВОВЫХ  НОРМ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788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102" y="6379343"/>
            <a:ext cx="9109841" cy="32403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alpha val="27000"/>
                </a:schemeClr>
              </a:gs>
              <a:gs pos="50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5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89485" y="0"/>
            <a:ext cx="88545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ИСТОЧНИКИ  ПРАВОВЫХ  НОРМ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4098" name="Picture 2" descr="https://i.ytimg.com/vi/YQ4PKdKvtZE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3" y="1185059"/>
            <a:ext cx="89493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485" y="1334171"/>
            <a:ext cx="33464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В </a:t>
            </a:r>
            <a:r>
              <a:rPr lang="ru-RU" i="1" dirty="0" smtClean="0">
                <a:solidFill>
                  <a:schemeClr val="bg1"/>
                </a:solidFill>
              </a:rPr>
              <a:t>РФ финансируются </a:t>
            </a:r>
            <a:r>
              <a:rPr lang="ru-RU" i="1" dirty="0">
                <a:solidFill>
                  <a:schemeClr val="bg1"/>
                </a:solidFill>
              </a:rPr>
              <a:t>федеральные программы охраны и укрепления здоровья населения, принимаются меры по развитию </a:t>
            </a:r>
            <a:r>
              <a:rPr lang="ru-RU" i="1" dirty="0" smtClean="0">
                <a:solidFill>
                  <a:schemeClr val="bg1"/>
                </a:solidFill>
              </a:rPr>
              <a:t>государственной системы </a:t>
            </a:r>
            <a:r>
              <a:rPr lang="ru-RU" i="1" dirty="0">
                <a:solidFill>
                  <a:schemeClr val="bg1"/>
                </a:solidFill>
              </a:rPr>
              <a:t>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8615" y="1916831"/>
            <a:ext cx="3460328" cy="4923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29259" y="3440617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Статья 41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923" y="4088689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Статья 43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2923" y="4796575"/>
            <a:ext cx="3073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Статья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72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359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074" name="Picture 2" descr="https://im0-tub-ru.yandex.net/i?id=b4aaf1301d59862e35f27aeb5b9e5932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76912" cy="54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080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/>
          <a:stretch/>
        </p:blipFill>
        <p:spPr>
          <a:xfrm flipH="1">
            <a:off x="3203848" y="0"/>
            <a:ext cx="5940152" cy="6839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509" y="0"/>
            <a:ext cx="86484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kern="0" spc="-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МИНИСТЕРСТВО СПОРТА  РФ</a:t>
            </a:r>
            <a:endParaRPr lang="ru-RU" sz="4600" kern="0" spc="-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66511"/>
            <a:ext cx="4685564" cy="52439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206" y="908720"/>
            <a:ext cx="8126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Министерство спорта Российской Федерации - </a:t>
            </a:r>
            <a:r>
              <a:rPr lang="ru-RU" sz="2400" dirty="0" smtClean="0"/>
              <a:t>является федеральным органом </a:t>
            </a:r>
          </a:p>
          <a:p>
            <a:r>
              <a:rPr lang="ru-RU" sz="2400" dirty="0" smtClean="0"/>
              <a:t>исполнительной власти, </a:t>
            </a:r>
          </a:p>
          <a:p>
            <a:r>
              <a:rPr lang="ru-RU" sz="2400" dirty="0" smtClean="0"/>
              <a:t>осуществляющим функции по </a:t>
            </a:r>
          </a:p>
          <a:p>
            <a:r>
              <a:rPr lang="ru-RU" sz="2400" dirty="0" smtClean="0"/>
              <a:t>выработке и реализации </a:t>
            </a:r>
          </a:p>
          <a:p>
            <a:r>
              <a:rPr lang="ru-RU" sz="2400" dirty="0" smtClean="0"/>
              <a:t>государственной политики </a:t>
            </a:r>
          </a:p>
          <a:p>
            <a:r>
              <a:rPr lang="ru-RU" sz="2400" dirty="0" smtClean="0"/>
              <a:t>и нормативно-правовому </a:t>
            </a:r>
          </a:p>
          <a:p>
            <a:r>
              <a:rPr lang="ru-RU" sz="2400" dirty="0" smtClean="0"/>
              <a:t>регулированию в сфере </a:t>
            </a:r>
          </a:p>
          <a:p>
            <a:r>
              <a:rPr lang="ru-RU" sz="2400" dirty="0" smtClean="0"/>
              <a:t>физической культуры и спорта, </a:t>
            </a:r>
          </a:p>
          <a:p>
            <a:r>
              <a:rPr lang="ru-RU" sz="2400" dirty="0" smtClean="0"/>
              <a:t>а также по управлению </a:t>
            </a:r>
          </a:p>
          <a:p>
            <a:r>
              <a:rPr lang="ru-RU" sz="2400" dirty="0" smtClean="0"/>
              <a:t>государственным имуществом </a:t>
            </a:r>
          </a:p>
          <a:p>
            <a:r>
              <a:rPr lang="ru-RU" sz="2400" dirty="0" smtClean="0"/>
              <a:t>в сфере физической культуры и спорта.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751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RESENTATION_TITLE" val="pofk-1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/"/>
  <p:tag name="ISPRING_PLAYERS_CUSTOMIZATION" val="UEsDBBQAAgAIANhwWkr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YcFpK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YcFpK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NhwWkp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NhwWkq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2HBa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2HBaSn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YcFpK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ZcFpK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2XBaSoFvGFJLAAAAawAAABsAAAB1bml2ZXJzYWwvdW5pdmVyc2FsLnBuZy54bWyzsa/IzVEoSy0qzszPs1Uy1DNQsrfj5bIpKEoty0wtV6gAigEFIUBJoRLINUJwyzNTSjKAQgZGBgjBjNTM9IwSWyVzM1O4oD7QTABQSwECAAAUAAIACADYcFpK38G0GdgFAABVFgAAHQAAAAAAAAABAAAAAAAAAAAAdW5pdmVyc2FsL2NvbW1vbl9tZXNzYWdlcy5sbmdQSwECAAAUAAIACADYcFpKcmsy4ewEAABuFAAAJwAAAAAAAAABAAAAAAATBgAAdW5pdmVyc2FsL2ZsYXNoX3B1Ymxpc2hpbmdfc2V0dGluZ3MueG1sUEsBAgAAFAACAAgA2HBaSjoqP066AgAAWAoAACEAAAAAAAAAAQAAAAAARAsAAHVuaXZlcnNhbC9mbGFzaF9za2luX3NldHRpbmdzLnhtbFBLAQIAABQAAgAIANhwWkpdUemkvQQAAH8TAAAmAAAAAAAAAAEAAAAAAD0OAAB1bml2ZXJzYWwvaHRtbF9wdWJsaXNoaW5nX3NldHRpbmdzLnhtbFBLAQIAABQAAgAIANhwWkqCE8d0lgEAACIGAAAfAAAAAAAAAAEAAAAAAD4TAAB1bml2ZXJzYWwvaHRtbF9za2luX3NldHRpbmdzLmpzUEsBAgAAFAACAAgA2HBaSj08L9HBAAAA5QEAABoAAAAAAAAAAQAAAAAAERUAAHVuaXZlcnNhbC9pMThuX3ByZXNldHMueG1sUEsBAgAAFAACAAgA2HBaSngJ4aR2AAAAdgAAABwAAAAAAAAAAQAAAAAAChYAAHVuaXZlcnNhbC9sb2NhbF9zZXR0aW5ncy54bWxQSwECAAAUAAIACAA7nFdHI7RO+/sCAACwCAAAFAAAAAAAAAABAAAAAAC6FgAAdW5pdmVyc2FsL3BsYXllci54bWxQSwECAAAUAAIACADYcFpKW9i1228BAAD4AgAAKQAAAAAAAAABAAAAAADnGQAAdW5pdmVyc2FsL3NraW5fY3VzdG9taXphdGlvbl9zZXR0aW5ncy54bWxQSwECAAAUAAIACADZcFpK+G/Aj0kNAADkVQAAFwAAAAAAAAAAAAAAAACdGwAAdW5pdmVyc2FsL3VuaXZlcnNhbC5wbmdQSwECAAAUAAIACADZcFpKgW8YUksAAABrAAAAGwAAAAAAAAABAAAAAAAbKQAAdW5pdmVyc2FsL3VuaXZlcnNhbC5wbmcueG1sUEsFBgAAAAALAAsASQMAAJ8pAAAAAA=="/>
  <p:tag name="ISPRING_RESOURCE_PATHS_HASH_PRESENTER" val="eed4d97af5719f112ef95a10cf91dc32edb83e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9614DAC-B21D-4ADA-A2F2-B7E9A239E64A}"/>
  <p:tag name="GENSWF_ADVANCE_TIME" val="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1324</TotalTime>
  <Words>881</Words>
  <Application>Microsoft Office PowerPoint</Application>
  <PresentationFormat>Экран (4:3)</PresentationFormat>
  <Paragraphs>120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pofk-10</dc:title>
  <dc:creator>Dmitrochenkov</dc:creator>
  <cp:lastModifiedBy>Мама</cp:lastModifiedBy>
  <cp:revision>128</cp:revision>
  <dcterms:created xsi:type="dcterms:W3CDTF">2008-01-16T09:13:18Z</dcterms:created>
  <dcterms:modified xsi:type="dcterms:W3CDTF">2020-02-06T17:17:05Z</dcterms:modified>
</cp:coreProperties>
</file>