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57" r:id="rId3"/>
    <p:sldId id="268" r:id="rId4"/>
    <p:sldId id="269" r:id="rId5"/>
    <p:sldId id="278" r:id="rId6"/>
    <p:sldId id="274" r:id="rId7"/>
    <p:sldId id="275" r:id="rId8"/>
    <p:sldId id="276" r:id="rId9"/>
    <p:sldId id="279" r:id="rId10"/>
    <p:sldId id="280" r:id="rId11"/>
    <p:sldId id="281" r:id="rId12"/>
    <p:sldId id="282" r:id="rId13"/>
    <p:sldId id="25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7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5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55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5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0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7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8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0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3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6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9097" y="103778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Трудовые договоры заключаются в письменной форме </a:t>
            </a:r>
            <a:r>
              <a:rPr lang="ru-RU" sz="2400" dirty="0" smtClean="0"/>
              <a:t>в </a:t>
            </a:r>
            <a:r>
              <a:rPr lang="ru-RU" sz="2400" dirty="0"/>
              <a:t>следующей последовательности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20225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будущий работник пишет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заявление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о </a:t>
            </a:r>
            <a:r>
              <a:rPr lang="ru-RU" sz="2400" dirty="0">
                <a:solidFill>
                  <a:prstClr val="black"/>
                </a:solidFill>
              </a:rPr>
              <a:t>приеме на работу, ставит дату и подписывает заявление.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14096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 случае подписания директором заявления, секретариат издает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приказ о приеме на работу</a:t>
            </a:r>
            <a:r>
              <a:rPr lang="ru-RU" sz="2400" dirty="0">
                <a:solidFill>
                  <a:prstClr val="black"/>
                </a:solidFill>
              </a:rPr>
              <a:t>, который доводится до работника под расписку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811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производится оформление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трудовой книжки </a:t>
            </a:r>
            <a:r>
              <a:rPr lang="ru-RU" sz="2400" dirty="0">
                <a:solidFill>
                  <a:prstClr val="black"/>
                </a:solidFill>
              </a:rPr>
              <a:t>работника (не более чем в течение 5-ти дневного срока).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915" y="210991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1.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097" y="3233300"/>
            <a:ext cx="83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2.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622" y="4571206"/>
            <a:ext cx="78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3.</a:t>
            </a:r>
            <a:endParaRPr lang="ru-RU" sz="6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2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sn-saratov.ru/images/easyblog_images/421/b2ap3_thumbnail_54e5debd71139ea426ab85f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7101"/>
            <a:ext cx="3608437" cy="4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97" y="103778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приеме на работу запрещается требовать от поступающего документы, помимо предусмотренных </a:t>
            </a:r>
            <a:r>
              <a:rPr lang="ru-RU" sz="2400" dirty="0" smtClean="0"/>
              <a:t>законодательством: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диплом, паспорт</a:t>
            </a:r>
            <a:r>
              <a:rPr lang="ru-RU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2420888"/>
            <a:ext cx="4464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В некоторых случаях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r>
              <a:rPr lang="ru-RU" sz="2000" i="1" dirty="0" smtClean="0">
                <a:solidFill>
                  <a:prstClr val="black"/>
                </a:solidFill>
              </a:rPr>
              <a:t>(</a:t>
            </a:r>
            <a:r>
              <a:rPr lang="ru-RU" sz="2000" i="1" dirty="0">
                <a:solidFill>
                  <a:prstClr val="black"/>
                </a:solidFill>
              </a:rPr>
              <a:t>при приеме на работу на предприятия питания, детской одежды, </a:t>
            </a:r>
            <a:r>
              <a:rPr lang="ru-RU" sz="2000" i="1" dirty="0" smtClean="0">
                <a:solidFill>
                  <a:prstClr val="black"/>
                </a:solidFill>
              </a:rPr>
              <a:t>фармакологии), </a:t>
            </a:r>
            <a:r>
              <a:rPr lang="ru-RU" sz="2000" i="1" dirty="0">
                <a:solidFill>
                  <a:prstClr val="black"/>
                </a:solidFill>
              </a:rPr>
              <a:t>гражданин обязан предъявить и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медицинскую справку</a:t>
            </a:r>
            <a:r>
              <a:rPr lang="ru-RU" sz="2000" i="1" dirty="0">
                <a:solidFill>
                  <a:prstClr val="black"/>
                </a:solidFill>
              </a:rPr>
              <a:t>. </a:t>
            </a:r>
            <a:endParaRPr lang="ru-RU" sz="2000" i="1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096" y="4509120"/>
            <a:ext cx="5295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При  заключении трудового договора может быть оговорено и наличие </a:t>
            </a:r>
            <a:r>
              <a:rPr lang="ru-RU" sz="2000" i="1" dirty="0" smtClean="0"/>
              <a:t>испытательного </a:t>
            </a:r>
            <a:r>
              <a:rPr lang="ru-RU" sz="2000" i="1" dirty="0"/>
              <a:t>срока </a:t>
            </a:r>
            <a:r>
              <a:rPr lang="ru-RU" sz="2000" i="1" dirty="0" smtClean="0"/>
              <a:t>(</a:t>
            </a:r>
            <a:r>
              <a:rPr lang="ru-RU" sz="2000" i="1" dirty="0"/>
              <a:t>не более 6 мес.). В течение этого периода на работника ПОЛНОСТЬЮ распространяется законодательство о труде. </a:t>
            </a:r>
          </a:p>
        </p:txBody>
      </p:sp>
    </p:spTree>
    <p:extLst>
      <p:ext uri="{BB962C8B-B14F-4D97-AF65-F5344CB8AC3E}">
        <p14:creationId xmlns:p14="http://schemas.microsoft.com/office/powerpoint/2010/main" val="21455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005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Прекращение трудового </a:t>
            </a:r>
            <a:r>
              <a:rPr lang="ru-RU" sz="2400" dirty="0" smtClean="0"/>
              <a:t>договора </a:t>
            </a:r>
            <a:r>
              <a:rPr lang="ru-RU" sz="2400" dirty="0"/>
              <a:t>осуществляется с опорой на следующие основания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9748" y="1916832"/>
            <a:ext cx="69067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соглашение сторон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истечение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срока трудового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договора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призыв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работника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армию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расторжение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договора по инициативе работника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oazispozitiva.ru/wp-content/uploads/2015/05/uvole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00" y1="22625" x2="24700" y2="30875"/>
                        <a14:foregroundMark x1="66200" y1="3750" x2="66000" y2="20625"/>
                        <a14:foregroundMark x1="67500" y1="4125" x2="70400" y2="6625"/>
                        <a14:foregroundMark x1="92500" y1="25000" x2="89600" y2="44500"/>
                        <a14:foregroundMark x1="68100" y1="4125" x2="70700" y2="5875"/>
                        <a14:foregroundMark x1="71300" y1="6875" x2="71800" y2="8125"/>
                        <a14:foregroundMark x1="20400" y1="57375" x2="21100" y2="64000"/>
                        <a14:foregroundMark x1="37600" y1="52625" x2="39100" y2="57250"/>
                        <a14:foregroundMark x1="55000" y1="41625" x2="65400" y2="44000"/>
                        <a14:foregroundMark x1="67300" y1="3875" x2="68800" y2="3875"/>
                        <a14:foregroundMark x1="69100" y1="4125" x2="70900" y2="5500"/>
                        <a14:foregroundMark x1="63500" y1="4500" x2="61500" y2="5875"/>
                        <a14:foregroundMark x1="42300" y1="19750" x2="48500" y2="22875"/>
                        <a14:foregroundMark x1="41500" y1="19750" x2="43100" y2="20125"/>
                        <a14:foregroundMark x1="76300" y1="41250" x2="79900" y2="4175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94" b="12416"/>
          <a:stretch/>
        </p:blipFill>
        <p:spPr bwMode="auto">
          <a:xfrm>
            <a:off x="4433763" y="2695709"/>
            <a:ext cx="4710237" cy="38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9748" y="3717032"/>
            <a:ext cx="3964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расторжение договора по инициативе 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администрации</a:t>
            </a:r>
            <a:endParaRPr lang="ru-RU" sz="2400" dirty="0">
              <a:solidFill>
                <a:srgbClr val="009DD9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251" y="4797152"/>
            <a:ext cx="4829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перевод на другую работу.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вступление в законную силу приговора </a:t>
            </a:r>
            <a:r>
              <a:rPr lang="ru-RU" sz="2400" dirty="0" smtClean="0">
                <a:solidFill>
                  <a:srgbClr val="009DD9">
                    <a:lumMod val="75000"/>
                  </a:srgbClr>
                </a:solidFill>
              </a:rPr>
              <a:t>суда о лишении </a:t>
            </a:r>
            <a:r>
              <a:rPr lang="ru-RU" sz="2400" dirty="0">
                <a:solidFill>
                  <a:srgbClr val="009DD9">
                    <a:lumMod val="75000"/>
                  </a:srgbClr>
                </a:solidFill>
              </a:rPr>
              <a:t>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3527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VII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 § 4-5 стр.137-147. Конспект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2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251520" y="3573016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Обязательства в гражданском праве.</a:t>
            </a:r>
          </a:p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Сущность и виды договоров.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Занятие: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352928" cy="7694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Обязательства и договоры.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418" y="3596601"/>
            <a:ext cx="3857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Как </a:t>
            </a:r>
            <a:r>
              <a:rPr lang="ru-RU" sz="2000" i="1" dirty="0"/>
              <a:t>правило, обязательства являются сложными правоотношениями, в котором на должнике лежит обязанность выполнить целый ряд действий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ОБЯЗАТЕЛЬСТВА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71" y="2276872"/>
            <a:ext cx="5211042" cy="4486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895" y="1037789"/>
            <a:ext cx="8429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Обязательство</a:t>
            </a:r>
            <a:r>
              <a:rPr lang="ru-RU" sz="2400" dirty="0">
                <a:solidFill>
                  <a:prstClr val="black"/>
                </a:solidFill>
              </a:rPr>
              <a:t> — это гражданское </a:t>
            </a:r>
            <a:r>
              <a:rPr lang="ru-RU" sz="2400" dirty="0" smtClean="0">
                <a:solidFill>
                  <a:prstClr val="black"/>
                </a:solidFill>
              </a:rPr>
              <a:t>правоотношение между должником и кредитором, </a:t>
            </a:r>
            <a:r>
              <a:rPr lang="ru-RU" sz="2400" dirty="0">
                <a:solidFill>
                  <a:prstClr val="black"/>
                </a:solidFill>
              </a:rPr>
              <a:t>в котором </a:t>
            </a:r>
            <a:r>
              <a:rPr lang="ru-RU" sz="2400" dirty="0" smtClean="0">
                <a:solidFill>
                  <a:prstClr val="black"/>
                </a:solidFill>
              </a:rPr>
              <a:t>должник обязан </a:t>
            </a:r>
            <a:r>
              <a:rPr lang="ru-RU" sz="2400" dirty="0">
                <a:solidFill>
                  <a:prstClr val="black"/>
                </a:solidFill>
              </a:rPr>
              <a:t>совершить определенные </a:t>
            </a:r>
            <a:r>
              <a:rPr lang="ru-RU" sz="2400" dirty="0" smtClean="0">
                <a:solidFill>
                  <a:prstClr val="black"/>
                </a:solidFill>
              </a:rPr>
              <a:t>действия в </a:t>
            </a:r>
            <a:r>
              <a:rPr lang="ru-RU" sz="2400" dirty="0">
                <a:solidFill>
                  <a:prstClr val="black"/>
                </a:solidFill>
              </a:rPr>
              <a:t>пользу </a:t>
            </a:r>
            <a:r>
              <a:rPr lang="ru-RU" sz="2400" dirty="0" smtClean="0">
                <a:solidFill>
                  <a:prstClr val="black"/>
                </a:solidFill>
              </a:rPr>
              <a:t>кредитора, </a:t>
            </a:r>
            <a:r>
              <a:rPr lang="ru-RU" sz="2400" dirty="0">
                <a:solidFill>
                  <a:prstClr val="black"/>
                </a:solidFill>
              </a:rPr>
              <a:t>а кредитор имеет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право </a:t>
            </a:r>
            <a:r>
              <a:rPr lang="ru-RU" sz="2400" dirty="0">
                <a:solidFill>
                  <a:prstClr val="black"/>
                </a:solidFill>
              </a:rPr>
              <a:t>требовать от должника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исполнения </a:t>
            </a:r>
            <a:r>
              <a:rPr lang="ru-RU" sz="2400" dirty="0">
                <a:solidFill>
                  <a:prstClr val="black"/>
                </a:solidFill>
              </a:rPr>
              <a:t>его обязанности.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957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75783"/>
            <a:ext cx="4883137" cy="5357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6732" y="3861048"/>
            <a:ext cx="6545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стороны свободны </a:t>
            </a:r>
            <a:r>
              <a:rPr lang="ru-RU" sz="2400" dirty="0"/>
              <a:t>в решении вопроса, заключать или не заключать </a:t>
            </a:r>
            <a:r>
              <a:rPr lang="ru-RU" sz="2400" dirty="0" smtClean="0"/>
              <a:t>договор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стороны </a:t>
            </a:r>
            <a:r>
              <a:rPr lang="ru-RU" sz="2400" dirty="0"/>
              <a:t>свободны в выборе вида договора.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стороны свободны в определении </a:t>
            </a:r>
            <a:r>
              <a:rPr lang="ru-RU" sz="2400" dirty="0" smtClean="0"/>
              <a:t>прав </a:t>
            </a:r>
            <a:r>
              <a:rPr lang="ru-RU" sz="2400" dirty="0"/>
              <a:t>и обязанностей по </a:t>
            </a:r>
            <a:r>
              <a:rPr lang="ru-RU" sz="2400" dirty="0" smtClean="0"/>
              <a:t>договору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1525" y="0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ПОНЯТИЕ       ДОГОВОРА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732" y="1124744"/>
            <a:ext cx="6863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Договор</a:t>
            </a:r>
            <a:r>
              <a:rPr lang="ru-RU" sz="2400" dirty="0">
                <a:solidFill>
                  <a:prstClr val="black"/>
                </a:solidFill>
              </a:rPr>
              <a:t> – это соглашение двух или </a:t>
            </a:r>
            <a:r>
              <a:rPr lang="ru-RU" sz="2400" dirty="0" smtClean="0">
                <a:solidFill>
                  <a:prstClr val="black"/>
                </a:solidFill>
              </a:rPr>
              <a:t>более </a:t>
            </a:r>
            <a:r>
              <a:rPr lang="ru-RU" sz="2400" dirty="0">
                <a:solidFill>
                  <a:prstClr val="black"/>
                </a:solidFill>
              </a:rPr>
              <a:t>лиц, об </a:t>
            </a:r>
            <a:r>
              <a:rPr lang="ru-RU" sz="2400" dirty="0" smtClean="0">
                <a:solidFill>
                  <a:prstClr val="black"/>
                </a:solidFill>
              </a:rPr>
              <a:t>установлении гражданских </a:t>
            </a:r>
            <a:r>
              <a:rPr lang="ru-RU" sz="2400" dirty="0">
                <a:solidFill>
                  <a:prstClr val="black"/>
                </a:solidFill>
              </a:rPr>
              <a:t>прав и обязанностей.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962" y="2486798"/>
            <a:ext cx="3942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Одной </a:t>
            </a:r>
            <a:r>
              <a:rPr lang="ru-RU" sz="2000" dirty="0">
                <a:solidFill>
                  <a:prstClr val="black"/>
                </a:solidFill>
              </a:rPr>
              <a:t>из </a:t>
            </a:r>
            <a:r>
              <a:rPr lang="ru-RU" sz="2000" dirty="0" smtClean="0">
                <a:solidFill>
                  <a:prstClr val="black"/>
                </a:solidFill>
              </a:rPr>
              <a:t>основ </a:t>
            </a:r>
            <a:r>
              <a:rPr lang="ru-RU" sz="2000" dirty="0">
                <a:solidFill>
                  <a:prstClr val="black"/>
                </a:solidFill>
              </a:rPr>
              <a:t>гражданского законодательства является принцип свободы </a:t>
            </a:r>
            <a:r>
              <a:rPr lang="ru-RU" sz="2000" dirty="0" smtClean="0">
                <a:solidFill>
                  <a:prstClr val="black"/>
                </a:solidFill>
              </a:rPr>
              <a:t>договора</a:t>
            </a:r>
            <a:r>
              <a:rPr lang="ru-RU" sz="2000" dirty="0" smtClean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82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3778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Общие положения заключения трудового договора (контракта).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ТРУДОВОЙ ДОГОВОР (КОНТРАКТ) </a:t>
            </a:r>
            <a:r>
              <a:rPr lang="ru-RU" sz="2000" dirty="0"/>
              <a:t>- </a:t>
            </a:r>
            <a:r>
              <a:rPr lang="ru-RU" sz="2000" i="1" dirty="0"/>
              <a:t>это соглашение между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1829" y="2276872"/>
            <a:ext cx="3972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</a:rPr>
              <a:t>работодателем и работником, по которому работник обязуется выполнять работу по определенной специальности, а работодатель - обязуется выплачивать справедливую заработную плату и обеспечивать надлежащие условия труда.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67" y1="32190" x2="11778" y2="36111"/>
                        <a14:foregroundMark x1="41778" y1="93627" x2="42000" y2="90196"/>
                        <a14:backgroundMark x1="36333" y1="83987" x2="39222" y2="95915"/>
                        <a14:backgroundMark x1="58222" y1="87745" x2="61667" y2="94935"/>
                        <a14:backgroundMark x1="60778" y1="87092" x2="62111" y2="87582"/>
                        <a14:backgroundMark x1="78222" y1="51144" x2="79222" y2="51634"/>
                        <a14:backgroundMark x1="55222" y1="38235" x2="54667" y2="39379"/>
                        <a14:backgroundMark x1="22889" y1="53268" x2="23222" y2="54575"/>
                        <a14:backgroundMark x1="29444" y1="86275" x2="29667" y2="88235"/>
                        <a14:backgroundMark x1="44778" y1="91176" x2="43000" y2="94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0"/>
          <a:stretch/>
        </p:blipFill>
        <p:spPr>
          <a:xfrm>
            <a:off x="0" y="2852936"/>
            <a:ext cx="5032891" cy="35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525" y="0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ПОНЯТИЕ       ДОГОВОРА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015662"/>
            <a:ext cx="339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Виды договоров: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743812" cy="5207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7" y="1628800"/>
            <a:ext cx="60288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ru-RU" sz="2400" b="1" dirty="0" smtClean="0"/>
              <a:t>односторонние</a:t>
            </a:r>
            <a:r>
              <a:rPr lang="ru-RU" sz="2400" dirty="0" smtClean="0"/>
              <a:t> – это договор, по которому одна сторона имеет только права, а другая только обязанности либо обе стороны имеют только права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ru-R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b="1" dirty="0" smtClean="0"/>
              <a:t>двусторонние </a:t>
            </a:r>
            <a:r>
              <a:rPr lang="ru-RU" sz="2400" dirty="0" smtClean="0"/>
              <a:t>– это договор, по которому каждая сторона приобретает права и несет обязанности</a:t>
            </a:r>
          </a:p>
          <a:p>
            <a:pPr lvl="1"/>
            <a:endParaRPr lang="ru-R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трехсторонни</a:t>
            </a:r>
            <a:r>
              <a:rPr lang="ru-RU" sz="2400" dirty="0" smtClean="0">
                <a:solidFill>
                  <a:prstClr val="black"/>
                </a:solidFill>
              </a:rPr>
              <a:t>е – </a:t>
            </a:r>
            <a:r>
              <a:rPr lang="ru-RU" sz="2400" dirty="0">
                <a:solidFill>
                  <a:prstClr val="black"/>
                </a:solidFill>
              </a:rPr>
              <a:t>это договор, в котором </a:t>
            </a:r>
            <a:r>
              <a:rPr lang="ru-RU" sz="2400" dirty="0" smtClean="0">
                <a:solidFill>
                  <a:prstClr val="black"/>
                </a:solidFill>
              </a:rPr>
              <a:t>действуют три стороны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97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13" y="1844824"/>
            <a:ext cx="4481106" cy="4916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25" y="0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ПОНЯТИЕ       ДОГОВОРА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78" y="2033403"/>
            <a:ext cx="6952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 smtClean="0"/>
              <a:t>возмездный</a:t>
            </a:r>
            <a:r>
              <a:rPr lang="ru-RU" sz="2400" dirty="0" smtClean="0"/>
              <a:t> - это </a:t>
            </a:r>
            <a:r>
              <a:rPr lang="ru-RU" sz="2400" dirty="0"/>
              <a:t>договор, по которому сторона должна получить плату </a:t>
            </a:r>
            <a:r>
              <a:rPr lang="ru-RU" sz="2400" dirty="0" smtClean="0"/>
              <a:t>за </a:t>
            </a:r>
            <a:r>
              <a:rPr lang="ru-RU" sz="2400" dirty="0"/>
              <a:t>исполнение своих </a:t>
            </a:r>
            <a:r>
              <a:rPr lang="ru-RU" sz="2400" dirty="0" smtClean="0"/>
              <a:t>обязанностей</a:t>
            </a:r>
          </a:p>
          <a:p>
            <a:pPr lvl="1"/>
            <a:endParaRPr lang="ru-RU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400" b="1" dirty="0"/>
              <a:t>безвозмездный</a:t>
            </a:r>
            <a:r>
              <a:rPr lang="ru-RU" sz="2400" dirty="0"/>
              <a:t> – это договор, </a:t>
            </a:r>
            <a:endParaRPr lang="ru-RU" sz="2400" dirty="0" smtClean="0"/>
          </a:p>
          <a:p>
            <a:pPr lvl="1"/>
            <a:r>
              <a:rPr lang="ru-RU" sz="2400" dirty="0"/>
              <a:t> </a:t>
            </a:r>
            <a:r>
              <a:rPr lang="ru-RU" sz="2400" dirty="0" smtClean="0"/>
              <a:t>   по </a:t>
            </a:r>
            <a:r>
              <a:rPr lang="ru-RU" sz="2400" dirty="0"/>
              <a:t>которому одна сторона обязуется </a:t>
            </a:r>
            <a:r>
              <a:rPr lang="ru-RU" sz="2400" dirty="0" smtClean="0"/>
              <a:t> </a:t>
            </a:r>
          </a:p>
          <a:p>
            <a:pPr lvl="1"/>
            <a:r>
              <a:rPr lang="ru-RU" sz="2400" dirty="0"/>
              <a:t> </a:t>
            </a:r>
            <a:r>
              <a:rPr lang="ru-RU" sz="2400" dirty="0" smtClean="0"/>
              <a:t>   предоставить </a:t>
            </a:r>
            <a:r>
              <a:rPr lang="ru-RU" sz="2400" dirty="0"/>
              <a:t>что-либо другой стороне </a:t>
            </a:r>
            <a:endParaRPr lang="ru-RU" sz="2400" dirty="0" smtClean="0"/>
          </a:p>
          <a:p>
            <a:pPr lvl="1"/>
            <a:r>
              <a:rPr lang="ru-RU" sz="2400" dirty="0"/>
              <a:t> </a:t>
            </a:r>
            <a:r>
              <a:rPr lang="ru-RU" sz="2400" dirty="0" smtClean="0"/>
              <a:t>   без </a:t>
            </a:r>
            <a:r>
              <a:rPr lang="ru-RU" sz="2400" dirty="0"/>
              <a:t>получения от неё </a:t>
            </a:r>
            <a:r>
              <a:rPr lang="ru-RU" sz="2400" dirty="0" smtClean="0"/>
              <a:t>платы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267" y="1188040"/>
            <a:ext cx="339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Виды договоров: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13784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06" y="1037789"/>
            <a:ext cx="8471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</a:t>
            </a:r>
            <a:r>
              <a:rPr lang="ru-RU" sz="2400" dirty="0"/>
              <a:t>степени продолжительности действия различают следующие классификации договоров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" b="2705"/>
          <a:stretch/>
        </p:blipFill>
        <p:spPr>
          <a:xfrm>
            <a:off x="4513646" y="3356992"/>
            <a:ext cx="4535079" cy="3501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7159" y="1988840"/>
            <a:ext cx="7645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договоры с неопределенным сроком;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срочные договоры, сроком не более 5 лет;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краткосрочные договоры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срок до 2 месяцев или для замещения отсутствующего работника на срок до 4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848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otext.su/pro/wp-content/uploads/2013/09/015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/>
          <a:stretch/>
        </p:blipFill>
        <p:spPr bwMode="auto">
          <a:xfrm>
            <a:off x="4605560" y="2896296"/>
            <a:ext cx="4520505" cy="32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097" y="103778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Правоспособность заключать трудовой </a:t>
            </a:r>
            <a:r>
              <a:rPr lang="ru-RU" sz="2400" dirty="0" smtClean="0"/>
              <a:t>договор </a:t>
            </a:r>
            <a:r>
              <a:rPr lang="ru-RU" sz="2400" dirty="0"/>
              <a:t>наступает с 14 лет. Однако допускается и прием на работу </a:t>
            </a:r>
            <a:r>
              <a:rPr lang="ru-RU" sz="2400" dirty="0" smtClean="0"/>
              <a:t>учащихся школ </a:t>
            </a:r>
            <a:r>
              <a:rPr lang="ru-RU" sz="2400" dirty="0"/>
              <a:t>для выполнения легкого труда, не причиняющего вреда здоровью, в свободное от учебы время с более раннего возраста.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2126"/>
            <a:ext cx="8217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ТРУДОВОЙ      ДОГОВОР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098" y="3233887"/>
            <a:ext cx="4862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Не </a:t>
            </a:r>
            <a:r>
              <a:rPr lang="ru-RU" sz="2400" i="1" dirty="0" smtClean="0"/>
              <a:t>допускается ограничение </a:t>
            </a:r>
            <a:r>
              <a:rPr lang="ru-RU" sz="2400" i="1" dirty="0"/>
              <a:t>прав или предоставление </a:t>
            </a:r>
            <a:r>
              <a:rPr lang="ru-RU" sz="2400" i="1" dirty="0" smtClean="0"/>
              <a:t>преимуществ </a:t>
            </a:r>
            <a:r>
              <a:rPr lang="ru-RU" sz="2400" i="1" dirty="0"/>
              <a:t>при приеме </a:t>
            </a:r>
            <a:endParaRPr lang="ru-RU" sz="2400" i="1" dirty="0" smtClean="0"/>
          </a:p>
          <a:p>
            <a:r>
              <a:rPr lang="ru-RU" sz="2400" i="1" dirty="0" smtClean="0"/>
              <a:t>на </a:t>
            </a:r>
            <a:r>
              <a:rPr lang="ru-RU" sz="2400" i="1" dirty="0"/>
              <a:t>работу граждан </a:t>
            </a:r>
            <a:r>
              <a:rPr lang="ru-RU" sz="2400" i="1" dirty="0" smtClean="0"/>
              <a:t>по: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72514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национальному,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расовому,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религиозному,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</a:rPr>
              <a:t>половому </a:t>
            </a:r>
            <a:r>
              <a:rPr lang="ru-RU" sz="2400" i="1" dirty="0" smtClean="0">
                <a:solidFill>
                  <a:prstClr val="black"/>
                </a:solidFill>
              </a:rPr>
              <a:t>признакам </a:t>
            </a:r>
            <a:endParaRPr lang="ru-RU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RESOURCE_PATHS_HASH_PRESENTER" val="f4ae7bd5c239cef33683d64a48aebb76dd8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ofk_401_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2228</TotalTime>
  <Words>614</Words>
  <Application>Microsoft Office PowerPoint</Application>
  <PresentationFormat>Экран (4:3)</PresentationFormat>
  <Paragraphs>93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pofk_401_06</dc:title>
  <dc:creator>Dmitrochenkov</dc:creator>
  <cp:lastModifiedBy>Мама</cp:lastModifiedBy>
  <cp:revision>127</cp:revision>
  <dcterms:created xsi:type="dcterms:W3CDTF">2008-01-16T09:13:18Z</dcterms:created>
  <dcterms:modified xsi:type="dcterms:W3CDTF">2020-02-06T17:14:54Z</dcterms:modified>
</cp:coreProperties>
</file>