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9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9FDC"/>
    <a:srgbClr val="B3B3EB"/>
    <a:srgbClr val="FBFBFB"/>
    <a:srgbClr val="F5F5F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100" d="100"/>
          <a:sy n="100" d="100"/>
        </p:scale>
        <p:origin x="-30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9AE5-6487-4B2C-A183-9D36119DBF68}" type="datetimeFigureOut">
              <a:rPr lang="ru-RU" smtClean="0"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16DFB-6550-440F-8DE4-C77215F5F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8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E039-59B7-40A8-ACE7-8F8A1861DB7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827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8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8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21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401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8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87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3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60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825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347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DE095F-8B10-4B0E-A44E-3A86BC44067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874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04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404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1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8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16DFB-6550-440F-8DE4-C77215F5FE3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29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70AAA-402F-4164-835E-93B37BAB8C2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9D60A-6ADF-4A85-99B9-18D5596AF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349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69A4B-01E1-4F4F-9155-EA65C8A919FC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0252E-007D-49D2-A71E-0C41007B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7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02E7-30E5-4BFA-95EA-17E62E137C03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C2AB-E2E5-4873-B1F9-0A3CAAEBD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3B1B-0379-4CCF-9F76-3AE62AF18F17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FABAD-2CFF-4644-8740-B28103CC9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45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0CF3-F0F0-47EC-BA79-6630D2E2A35A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0AF7A-FC19-4CD1-8813-751569B69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394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9F3E-6455-43DC-9DC8-278DD366052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4C3B-6851-4457-B4E6-EAAF25B74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9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29DB5-48A8-454C-9800-DD0F0A3EFC7F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14FFC-4970-4FED-A692-B6AF18914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156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92E9B-CCA3-4C0F-A257-4686ED9EEFC1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6243D-E9FF-4713-92A2-AA7C7DC16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496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532A7-7502-4DE3-AE31-0A1C6802BF1D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72CAB-64B2-41EE-9D14-49D8ECF4A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578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3F101-5CDE-4F31-9142-788000C30265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9C66B-3B2A-443D-B3A9-41EF20C74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9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127-D935-4655-82AF-59A670E1ADF8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E5B7C-1BFD-4AE1-A962-6C6CC4D4B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7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5C720A-CD5E-4364-B770-78E0A5EF7F74}" type="datetimeFigureOut">
              <a:rPr lang="ru-RU"/>
              <a:pPr>
                <a:defRPr/>
              </a:pPr>
              <a:t>06.02.2020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870ACF-A293-4E22-9B82-574EB4190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www.council.gov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duma.gov.ru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government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srf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kremlin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kremlin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1497" y="5877272"/>
            <a:ext cx="8033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ntino script" pitchFamily="2" charset="0"/>
              </a:rPr>
              <a:t>Автор: Дмитроченков А.Е.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7452" y="2559909"/>
            <a:ext cx="9136548" cy="1182589"/>
            <a:chOff x="0" y="2334364"/>
            <a:chExt cx="9144000" cy="1182589"/>
          </a:xfrm>
        </p:grpSpPr>
        <p:sp>
          <p:nvSpPr>
            <p:cNvPr id="11" name="TextBox 10"/>
            <p:cNvSpPr txBox="1"/>
            <p:nvPr/>
          </p:nvSpPr>
          <p:spPr>
            <a:xfrm>
              <a:off x="0" y="2334364"/>
              <a:ext cx="914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ПРОФЕССИОНАЛЬНОЙ</a:t>
              </a:r>
              <a:endParaRPr lang="ru-RU" sz="4000" b="1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algun Gothic" pitchFamily="34" charset="-127"/>
                <a:ea typeface="Malgun Gothic" pitchFamily="34" charset="-127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0" y="2809067"/>
              <a:ext cx="91440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4000" b="1" dirty="0" smtClean="0">
                  <a:ln w="18000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Malgun Gothic" pitchFamily="34" charset="-127"/>
                  <a:ea typeface="Malgun Gothic" pitchFamily="34" charset="-127"/>
                </a:rPr>
                <a:t>ДЕЯТЕЛЬНОСТИ</a:t>
              </a:r>
              <a:endParaRPr lang="ru-RU" sz="4000" dirty="0">
                <a:ln w="18000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</a:ln>
                <a:latin typeface="Malgun Gothic" pitchFamily="34" charset="-127"/>
                <a:ea typeface="Malgun Gothic" pitchFamily="34" charset="-127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78342" y="6237312"/>
            <a:ext cx="82119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Брянское государственное училище олимпийского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резерва    201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8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г.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1717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ПРАВОВОЕ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667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spc="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учебные материалы по дисциплине</a:t>
            </a:r>
            <a:endParaRPr lang="ru-RU" sz="2000" spc="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3933056"/>
            <a:ext cx="3011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Занятие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623805"/>
            <a:ext cx="9144000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gradFill>
                  <a:gsLst>
                    <a:gs pos="0">
                      <a:schemeClr val="tx1"/>
                    </a:gs>
                    <a:gs pos="86000">
                      <a:schemeClr val="accent1">
                        <a:lumMod val="66000"/>
                        <a:lumOff val="34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5400000" scaled="0"/>
                </a:gradFill>
                <a:effectLst>
                  <a:reflection blurRad="25400" stA="60000" endPos="45000" dist="12700" dir="5400000" sy="-100000" algn="bl" rotWithShape="0"/>
                </a:effectLst>
                <a:latin typeface="Malgun Gothic" pitchFamily="34" charset="-127"/>
                <a:ea typeface="Malgun Gothic" pitchFamily="34" charset="-127"/>
              </a:rPr>
              <a:t>ОБЕСПЕЧЕНИЕ</a:t>
            </a:r>
            <a:endParaRPr lang="ru-RU" sz="6000" b="1" dirty="0">
              <a:ln>
                <a:solidFill>
                  <a:schemeClr val="accent1">
                    <a:lumMod val="75000"/>
                  </a:schemeClr>
                </a:solidFill>
              </a:ln>
              <a:gradFill>
                <a:gsLst>
                  <a:gs pos="0">
                    <a:schemeClr val="tx1"/>
                  </a:gs>
                  <a:gs pos="86000">
                    <a:schemeClr val="accent1">
                      <a:lumMod val="66000"/>
                      <a:lumOff val="34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  <a:effectLst>
                <a:reflection blurRad="25400" stA="60000" endPos="45000" dist="12700" dir="5400000" sy="-100000" algn="bl" rotWithShape="0"/>
              </a:effectLst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4" name="Рисунок 13" descr="Rossport.gif"/>
          <p:cNvPicPr>
            <a:picLocks noChangeAspect="1"/>
          </p:cNvPicPr>
          <p:nvPr/>
        </p:nvPicPr>
        <p:blipFill rotWithShape="1">
          <a:blip r:embed="rId4"/>
          <a:srcRect l="7319" r="12724" b="7848"/>
          <a:stretch/>
        </p:blipFill>
        <p:spPr>
          <a:xfrm>
            <a:off x="3314564" y="3624557"/>
            <a:ext cx="2339506" cy="271438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562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86000" y="-66975038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Наш проект, относящийся к общественным дисциплинам, имеет отношение к одной из важнейших составляющих государства – Конституции или Основному закону страны. Это понятие имеет глубокие исторические корни.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 Слово «конституция» происходит от латинского constitutio — установление, учреждение, устройство. В Древнем Риме отдельные акты императорской власти, которыми учреждались новые порядки, именовались конституциями. Однако современное значение этому термину стали придавать лишь в период возникновения буржуазных государств, когда с помощью конституции учреждались буржуазные порядки в той или иной стране.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Первой писаной конституцией (т. с. представляющей единый основной закон с внутренней структурой, которому должны были соответствовать все другие правовые акты в стране) можно назвать Конституцию США, принятую в 1787 г. и действующую до сих пор.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В Европе первыми писаными конституциями были Конституции Франции 1791 г. и Конституция Польши 1791 г. В настоящее время конституция — не только правовой акт. В ее содержании присутствуют ориентиры справедливости для всего общества.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ЗАКОНОДАТЕЛЬНАЯ        ВЛАСТЬ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3767" y="4627283"/>
            <a:ext cx="29010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>
                    <a:lumMod val="50000"/>
                  </a:schemeClr>
                </a:solidFill>
              </a:rPr>
              <a:t>Председатель Совета Федерации Федерального Собрания Российской Федерации</a:t>
            </a:r>
          </a:p>
          <a:p>
            <a:endParaRPr lang="ru-RU" sz="800" b="1" i="1" dirty="0" smtClean="0"/>
          </a:p>
          <a:p>
            <a:r>
              <a:rPr lang="ru-RU" sz="2000" b="1" i="1" dirty="0" smtClean="0"/>
              <a:t>Матвиенко </a:t>
            </a:r>
          </a:p>
          <a:p>
            <a:r>
              <a:rPr lang="ru-RU" sz="2000" i="1" dirty="0" smtClean="0"/>
              <a:t>Валентина Ивановна</a:t>
            </a:r>
            <a:endParaRPr lang="ru-RU" sz="2000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5" y="4654013"/>
            <a:ext cx="1454304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5028415" y="5323162"/>
            <a:ext cx="3960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www.council.gov.ru</a:t>
            </a:r>
            <a:endParaRPr lang="ru-RU" sz="20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47015"/>
            <a:ext cx="4771461" cy="245200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246249" y="3573016"/>
            <a:ext cx="3001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Срок полномочий сенаторов не ограничен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5975" y="5053704"/>
            <a:ext cx="469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Официальный сайт Совета Федерации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34864" y="5088912"/>
            <a:ext cx="673240" cy="6935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5"/>
          <a:stretch/>
        </p:blipFill>
        <p:spPr>
          <a:xfrm>
            <a:off x="2423426" y="692696"/>
            <a:ext cx="6414909" cy="165618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7"/>
          <a:stretch/>
        </p:blipFill>
        <p:spPr>
          <a:xfrm>
            <a:off x="433656" y="265588"/>
            <a:ext cx="1976476" cy="2067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1994" y="2204864"/>
            <a:ext cx="5808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Состоит из </a:t>
            </a:r>
            <a:r>
              <a:rPr lang="ru-RU" sz="2000" b="1" dirty="0" smtClean="0"/>
              <a:t>сенаторов</a:t>
            </a:r>
            <a:r>
              <a:rPr lang="ru-RU" sz="2000" dirty="0" smtClean="0"/>
              <a:t> – по два представителя от каждого из 85 регионов Российской Федерации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238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/>
          <a:stretch/>
        </p:blipFill>
        <p:spPr>
          <a:xfrm>
            <a:off x="-1" y="620688"/>
            <a:ext cx="9144001" cy="1512168"/>
          </a:xfrm>
          <a:prstGeom prst="rect">
            <a:avLst/>
          </a:prstGeom>
        </p:spPr>
      </p:pic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86000" y="-66975038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Наш проект, относящийся к общественным дисциплинам, имеет отношение к одной из важнейших составляющих государства – Конституции или Основному закону страны. Это понятие имеет глубокие исторические корни.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 Слово «конституция» происходит от латинского constitutio — установление, учреждение, устройство. В Древнем Риме отдельные акты императорской власти, которыми учреждались новые порядки, именовались конституциями. Однако современное значение этому термину стали придавать лишь в период возникновения буржуазных государств, когда с помощью конституции учреждались буржуазные порядки в той или иной стране.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Первой писаной конституцией (т. с. представляющей единый основной закон с внутренней структурой, которому должны были соответствовать все другие правовые акты в стране) можно назвать Конституцию США, принятую в 1787 г. и действующую до сих пор.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В Европе первыми писаными конституциями были Конституции Франции 1791 г. и Конституция Польши 1791 г. В настоящее время конституция — не только правовой акт. В ее содержании присутствуют ориентиры справедливости для всего общества.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ЗАКОНОДАТЕЛЬНАЯ        ВЛАСТЬ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417839" y="5236426"/>
            <a:ext cx="28803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www.duma.gov.ru</a:t>
            </a:r>
            <a:endParaRPr lang="ru-RU" sz="2000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180046" y="4602023"/>
            <a:ext cx="4378608" cy="2076598"/>
            <a:chOff x="262748" y="4409539"/>
            <a:chExt cx="4378608" cy="207659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48" y="4409539"/>
              <a:ext cx="1502664" cy="20765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1765412" y="4509120"/>
              <a:ext cx="2875944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i="1" dirty="0" smtClean="0">
                  <a:solidFill>
                    <a:schemeClr val="bg1">
                      <a:lumMod val="50000"/>
                    </a:schemeClr>
                  </a:solidFill>
                </a:rPr>
                <a:t>Председатель</a:t>
              </a:r>
            </a:p>
            <a:p>
              <a:r>
                <a:rPr lang="ru-RU" sz="1600" i="1" dirty="0" smtClean="0">
                  <a:solidFill>
                    <a:schemeClr val="bg1">
                      <a:lumMod val="50000"/>
                    </a:schemeClr>
                  </a:solidFill>
                </a:rPr>
                <a:t>Государственной Думы Российской Федерации</a:t>
              </a:r>
            </a:p>
            <a:p>
              <a:endParaRPr lang="ru-RU" sz="1600" b="1" i="1" dirty="0" smtClean="0"/>
            </a:p>
            <a:p>
              <a:r>
                <a:rPr lang="ru-RU" sz="2000" b="1" i="1" dirty="0" smtClean="0"/>
                <a:t>Володин </a:t>
              </a:r>
            </a:p>
            <a:p>
              <a:r>
                <a:rPr lang="ru-RU" sz="2000" i="1" dirty="0" smtClean="0"/>
                <a:t>Вячеслав Викторович</a:t>
              </a:r>
              <a:endParaRPr lang="ru-RU" sz="2000" i="1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7" y="2269771"/>
            <a:ext cx="4538438" cy="233225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21" y="3079747"/>
            <a:ext cx="1686623" cy="15978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510672" y="2416785"/>
            <a:ext cx="548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20688" y="2739759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</a:t>
            </a: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23928" y="2278094"/>
            <a:ext cx="371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Срок полномочий депутатов Государственной думы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975" y="4941168"/>
            <a:ext cx="469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Официальный сайт Государственной думы</a:t>
            </a:r>
            <a:endParaRPr lang="ru-RU" sz="14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7105" y="4971290"/>
            <a:ext cx="673240" cy="6935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59047" y="3332461"/>
            <a:ext cx="1887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65000"/>
                  </a:schemeClr>
                </a:solidFill>
              </a:rPr>
              <a:t>партийный состав депутатов Государственной думы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659987" y="3202161"/>
            <a:ext cx="405509" cy="1399862"/>
          </a:xfrm>
          <a:prstGeom prst="rightBrace">
            <a:avLst>
              <a:gd name="adj1" fmla="val 24775"/>
              <a:gd name="adj2" fmla="val 50000"/>
            </a:avLst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лево 2"/>
          <p:cNvSpPr/>
          <p:nvPr/>
        </p:nvSpPr>
        <p:spPr>
          <a:xfrm>
            <a:off x="4572000" y="2944988"/>
            <a:ext cx="566221" cy="1852164"/>
          </a:xfrm>
          <a:prstGeom prst="leftArrow">
            <a:avLst>
              <a:gd name="adj1" fmla="val 83871"/>
              <a:gd name="adj2" fmla="val 63458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388518" y="1376772"/>
            <a:ext cx="55321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+mn-lt"/>
              </a:rPr>
              <a:t>СЕДЬМОГО СОЗЫВА</a:t>
            </a:r>
            <a:endParaRPr lang="ru-RU" sz="20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3724" y="5636536"/>
            <a:ext cx="3911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Срок полномочий:</a:t>
            </a:r>
          </a:p>
          <a:p>
            <a:r>
              <a:rPr lang="ru-RU" dirty="0" smtClean="0"/>
              <a:t>Дата </a:t>
            </a:r>
            <a:r>
              <a:rPr lang="ru-RU" dirty="0"/>
              <a:t>начала — 18 сентября 2016 </a:t>
            </a:r>
            <a:r>
              <a:rPr lang="ru-RU" dirty="0" smtClean="0"/>
              <a:t>г.</a:t>
            </a:r>
            <a:endParaRPr lang="ru-RU" dirty="0"/>
          </a:p>
          <a:p>
            <a:r>
              <a:rPr lang="ru-RU" dirty="0"/>
              <a:t>Дата окончания — сентябрь 2021 </a:t>
            </a:r>
            <a:r>
              <a:rPr lang="ru-RU" dirty="0" smtClean="0"/>
              <a:t>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41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86000" y="-66975038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Наш проект, относящийся к общественным дисциплинам, имеет отношение к одной из важнейших составляющих государства – Конституции или Основному закону страны. Это понятие имеет глубокие исторические корни.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 Слово «конституция» происходит от латинского constitutio — установление, учреждение, устройство. В Древнем Риме отдельные акты императорской власти, которыми учреждались новые порядки, именовались конституциями. Однако современное значение этому термину стали придавать лишь в период возникновения буржуазных государств, когда с помощью конституции учреждались буржуазные порядки в той или иной стране.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Первой писаной конституцией (т. с. представляющей единый основной закон с внутренней структурой, которому должны были соответствовать все другие правовые акты в стране) можно назвать Конституцию США, принятую в 1787 г. и действующую до сих пор.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В Европе первыми писаными конституциями были Конституции Франции 1791 г. и Конституция Польши 1791 г. В настоящее время конституция — не только правовой акт. В ее содержании присутствуют ориентиры справедливости для всего общества.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7704" y="4413002"/>
            <a:ext cx="32369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Председатель </a:t>
            </a:r>
            <a:endParaRPr lang="ru-RU" sz="1600" dirty="0" smtClean="0"/>
          </a:p>
          <a:p>
            <a:r>
              <a:rPr lang="ru-RU" sz="1600" dirty="0" smtClean="0"/>
              <a:t>Правительства </a:t>
            </a:r>
            <a:r>
              <a:rPr lang="ru-RU" sz="1600" dirty="0"/>
              <a:t>Российской </a:t>
            </a:r>
            <a:r>
              <a:rPr lang="ru-RU" sz="1600" dirty="0" smtClean="0"/>
              <a:t>Федерации (Премьер-министр)</a:t>
            </a:r>
            <a:endParaRPr lang="ru-RU" sz="1600" dirty="0"/>
          </a:p>
          <a:p>
            <a:endParaRPr lang="ru-RU" sz="800" b="1" i="1" dirty="0" smtClean="0"/>
          </a:p>
          <a:p>
            <a:r>
              <a:rPr lang="ru-RU" sz="2000" b="1" i="1" dirty="0" err="1" smtClean="0"/>
              <a:t>Мишустин</a:t>
            </a:r>
            <a:endParaRPr lang="ru-RU" sz="2000" b="1" i="1" dirty="0" smtClean="0"/>
          </a:p>
          <a:p>
            <a:r>
              <a:rPr lang="ru-RU" sz="2000" i="1" dirty="0" smtClean="0"/>
              <a:t>Михаил Владимирович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5929724"/>
            <a:ext cx="266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government.ru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r="2699"/>
          <a:stretch/>
        </p:blipFill>
        <p:spPr>
          <a:xfrm>
            <a:off x="28600" y="651847"/>
            <a:ext cx="4157145" cy="328362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22503" y="836712"/>
            <a:ext cx="27180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kern="0" spc="-1000" dirty="0">
                <a:ln>
                  <a:solidFill>
                    <a:srgbClr val="0F6FC6">
                      <a:lumMod val="75000"/>
                    </a:srgbClr>
                  </a:solidFill>
                </a:ln>
                <a:solidFill>
                  <a:srgbClr val="ECF5FE"/>
                </a:solidFill>
                <a:latin typeface="Constantia"/>
              </a:rPr>
              <a:t>ВЛАСТЬ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144016"/>
            <a:ext cx="615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ИСПОЛНИТЕЛЬНАЯ        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23928" y="2564904"/>
            <a:ext cx="49685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i="1" dirty="0" smtClean="0"/>
              <a:t>Главная </a:t>
            </a:r>
            <a:r>
              <a:rPr lang="ru-RU" sz="2000" i="1" dirty="0"/>
              <a:t>задача </a:t>
            </a:r>
            <a:r>
              <a:rPr lang="ru-RU" sz="2000" i="1" dirty="0" smtClean="0"/>
              <a:t>- доведение </a:t>
            </a:r>
            <a:r>
              <a:rPr lang="ru-RU" sz="2000" i="1" dirty="0"/>
              <a:t>положений Конституции, федеральных законов, норма­тивных актов до их конкретных </a:t>
            </a:r>
            <a:r>
              <a:rPr lang="ru-RU" sz="2000" i="1" dirty="0" smtClean="0"/>
              <a:t>исполнителей, </a:t>
            </a:r>
            <a:r>
              <a:rPr lang="ru-RU" sz="2000" i="1" dirty="0"/>
              <a:t>а так же контроль за их </a:t>
            </a:r>
            <a:r>
              <a:rPr lang="ru-RU" sz="2000" i="1" dirty="0" smtClean="0"/>
              <a:t>исполнением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44619" y="4219719"/>
            <a:ext cx="3891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Структура Правительства</a:t>
            </a:r>
          </a:p>
          <a:p>
            <a:endParaRPr lang="ru-RU" dirty="0" smtClean="0"/>
          </a:p>
          <a:p>
            <a:r>
              <a:rPr lang="ru-RU" dirty="0" smtClean="0"/>
              <a:t>Председатель Правительства</a:t>
            </a:r>
          </a:p>
          <a:p>
            <a:r>
              <a:rPr lang="ru-RU" dirty="0" smtClean="0"/>
              <a:t>Первый заместитель </a:t>
            </a:r>
          </a:p>
          <a:p>
            <a:r>
              <a:rPr lang="ru-RU" dirty="0" smtClean="0"/>
              <a:t>Заместители – 9 чел.</a:t>
            </a:r>
          </a:p>
          <a:p>
            <a:r>
              <a:rPr lang="ru-RU" dirty="0" smtClean="0"/>
              <a:t>Федеральные министерства – 21</a:t>
            </a:r>
          </a:p>
          <a:p>
            <a:r>
              <a:rPr lang="ru-RU" dirty="0" smtClean="0"/>
              <a:t>Федеральные агентства - 16</a:t>
            </a:r>
            <a:endParaRPr lang="ru-RU" dirty="0"/>
          </a:p>
        </p:txBody>
      </p:sp>
      <p:pic>
        <p:nvPicPr>
          <p:cNvPr id="4098" name="Picture 2" descr="Михаил Владимирович Мишустин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1" r="12846"/>
          <a:stretch/>
        </p:blipFill>
        <p:spPr bwMode="auto">
          <a:xfrm>
            <a:off x="142875" y="4000152"/>
            <a:ext cx="1704976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384" y="38214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ИСПОЛНИТЕЛЬНАЯ      ВЛАСТЬ      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7030"/>
            <a:ext cx="8156983" cy="5589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2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59" y="5085184"/>
            <a:ext cx="3744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Министр просвещения Российской Федерации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Кравцов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Сергей Сергеевич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7760" y="5085184"/>
            <a:ext cx="41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Министр спорта Российской Федерации</a:t>
            </a:r>
          </a:p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Матыцин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Олег Васильевич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4016"/>
            <a:ext cx="889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ИСПОЛНИТЕЛЬНАЯ      ВЛАСТЬ    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2050" name="Picture 2" descr="https://rossaprimavera.ru/static/files/8fe917b3505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" b="33300"/>
          <a:stretch/>
        </p:blipFill>
        <p:spPr bwMode="auto">
          <a:xfrm>
            <a:off x="4697760" y="1037554"/>
            <a:ext cx="4050704" cy="38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Кравцов Сергей Сергееви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3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86000" y="-66975038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Наш проект, относящийся к общественным дисциплинам, имеет отношение к одной из важнейших составляющих государства – Конституции или Основному закону страны. Это понятие имеет глубокие исторические корни.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 Слово «конституция» происходит от латинского constitutio — установление, учреждение, устройство. В Древнем Риме отдельные акты императорской власти, которыми учреждались новые порядки, именовались конституциями. Однако современное значение этому термину стали придавать лишь в период возникновения буржуазных государств, когда с помощью конституции учреждались буржуазные порядки в той или иной стране.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Первой писаной конституцией (т. с. представляющей единый основной закон с внутренней структурой, которому должны были соответствовать все другие правовые акты в стране) можно назвать Конституцию США, принятую в 1787 г. и действующую до сих пор.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В Европе первыми писаными конституциями были Конституции Франции 1791 г. и Конституция Польши 1791 г. В настоящее время конституция — не только правовой акт. В ее содержании присутствуют ориентиры справедливости для всего общества.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76761" y="4293096"/>
            <a:ext cx="32369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chemeClr val="bg1">
                    <a:lumMod val="65000"/>
                  </a:schemeClr>
                </a:solidFill>
              </a:rPr>
              <a:t>Председатель </a:t>
            </a:r>
            <a:endParaRPr lang="ru-RU" sz="1600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1600" i="1" dirty="0" smtClean="0">
                <a:solidFill>
                  <a:schemeClr val="bg1">
                    <a:lumMod val="65000"/>
                  </a:schemeClr>
                </a:solidFill>
              </a:rPr>
              <a:t>Конституционного Суда </a:t>
            </a:r>
            <a:r>
              <a:rPr lang="ru-RU" sz="1600" i="1" dirty="0">
                <a:solidFill>
                  <a:schemeClr val="bg1">
                    <a:lumMod val="65000"/>
                  </a:schemeClr>
                </a:solidFill>
              </a:rPr>
              <a:t>Российской </a:t>
            </a:r>
            <a:r>
              <a:rPr lang="ru-RU" sz="1600" i="1" dirty="0" smtClean="0">
                <a:solidFill>
                  <a:schemeClr val="bg1">
                    <a:lumMod val="65000"/>
                  </a:schemeClr>
                </a:solidFill>
              </a:rPr>
              <a:t>Федерации</a:t>
            </a:r>
            <a:endParaRPr lang="ru-RU" sz="800" b="1" i="1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ru-RU" sz="2000" b="1" i="1" dirty="0" err="1" smtClean="0"/>
              <a:t>Зорькин</a:t>
            </a:r>
            <a:endParaRPr lang="ru-RU" sz="2000" b="1" i="1" dirty="0" smtClean="0"/>
          </a:p>
          <a:p>
            <a:r>
              <a:rPr lang="ru-RU" sz="2000" i="1" dirty="0" smtClean="0"/>
              <a:t>Валерий Дмитриевич</a:t>
            </a:r>
            <a:endParaRPr lang="ru-RU" sz="2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76761" y="5809818"/>
            <a:ext cx="26688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</a:t>
            </a:r>
            <a:r>
              <a:rPr lang="en-US" sz="2000" dirty="0" smtClean="0">
                <a:hlinkClick r:id="rId3"/>
              </a:rPr>
              <a:t>www.ksrf.ru</a:t>
            </a: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539" y="1293003"/>
            <a:ext cx="2498320" cy="5360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6" y="144016"/>
            <a:ext cx="3495675" cy="38290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144016"/>
            <a:ext cx="615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СУДЕБНАЯ      ВЛАСТЬ        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23928" y="1166807"/>
            <a:ext cx="32409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Главная задача  -осуществление правосудия, </a:t>
            </a:r>
            <a:r>
              <a:rPr lang="ru-RU" sz="2000" i="1" dirty="0"/>
              <a:t>а так же разрешение </a:t>
            </a:r>
            <a:r>
              <a:rPr lang="ru-RU" sz="2000" i="1" dirty="0" smtClean="0"/>
              <a:t>возникающих </a:t>
            </a:r>
            <a:r>
              <a:rPr lang="ru-RU" sz="2000" i="1" dirty="0"/>
              <a:t>противоречий между законодательной и исполнительной властями на основе принципов права.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6" y="4364340"/>
            <a:ext cx="1504950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26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6078" r="1577"/>
          <a:stretch/>
        </p:blipFill>
        <p:spPr>
          <a:xfrm>
            <a:off x="155575" y="3365438"/>
            <a:ext cx="8844260" cy="2710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867" y="1618331"/>
            <a:ext cx="871296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Был созван в 1991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  <a:r>
              <a:rPr lang="ru-RU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2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отменять законы, противоречащие Конституции и нарушающие права </a:t>
            </a:r>
            <a:r>
              <a:rPr lang="ru-RU" sz="23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</a:t>
            </a:r>
            <a:endParaRPr lang="ru-RU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835" y="2492896"/>
            <a:ext cx="85352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 состав суда входят 19 судей, назначаемые на должность Советом Федерации путём тайного голосования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6063853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Судьями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могут быть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только профессиональные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юристы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возрасте от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40 до 70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0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КОНСТИТУЦИОННЫЙ       СУД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0688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Российской 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8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ВЕРХОВНЫЙ        СУД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37811" y="4775643"/>
            <a:ext cx="6948264" cy="178266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32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8" y="4775643"/>
            <a:ext cx="2117694" cy="178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45831" y="4775643"/>
            <a:ext cx="6735155" cy="524997"/>
          </a:xfrm>
          <a:prstGeom prst="rect">
            <a:avLst/>
          </a:prstGeom>
          <a:gradFill>
            <a:gsLst>
              <a:gs pos="0">
                <a:srgbClr val="957BDF">
                  <a:alpha val="69000"/>
                </a:srgbClr>
              </a:gs>
              <a:gs pos="26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345832" y="6092728"/>
            <a:ext cx="6798167" cy="465580"/>
          </a:xfrm>
          <a:prstGeom prst="rect">
            <a:avLst/>
          </a:prstGeom>
          <a:gradFill>
            <a:gsLst>
              <a:gs pos="0">
                <a:srgbClr val="C00000"/>
              </a:gs>
              <a:gs pos="43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45832" y="5228632"/>
            <a:ext cx="6735154" cy="86409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9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AutoShape 2" descr="http://www.vsrf.ru/galleria/images/10443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1643" y="4845456"/>
            <a:ext cx="2555776" cy="169482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627783" y="5288942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Судьи назначаются Советом Федерации по Представлению Президента РФ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507831"/>
            <a:ext cx="3698859" cy="3929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20688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Российской 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9952" y="1610798"/>
            <a:ext cx="4680520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вляется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высшим судебным органом по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гражданским, экономическим,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уголовным, административным и иным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делам в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Федеральным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конституционным законом </a:t>
            </a:r>
            <a:endParaRPr lang="ru-RU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 судебной системе Российской Федерации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endParaRPr lang="ru-RU" sz="23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9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946096"/>
            <a:ext cx="6372200" cy="38550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08" y="908720"/>
            <a:ext cx="3581667" cy="3452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0374" y="0"/>
            <a:ext cx="821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АРБИТРАЖНЫЙ        СУД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://www.vsrf.ru/galleria/images/10443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0374" y="620688"/>
            <a:ext cx="821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Российской 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2204864"/>
            <a:ext cx="48927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ассматривает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дела </a:t>
            </a:r>
            <a:r>
              <a:rPr lang="ru-RU" sz="230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300" smtClean="0">
                <a:latin typeface="Arial" panose="020B0604020202020204" pitchFamily="34" charset="0"/>
                <a:cs typeface="Arial" panose="020B0604020202020204" pitchFamily="34" charset="0"/>
              </a:rPr>
              <a:t>признании  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недействительными актов Президента РФ, Правительства РФ, П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арламента</a:t>
            </a: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, которые нарушают права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предпринимателей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147" y="4946519"/>
            <a:ext cx="3085717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3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Судьи </a:t>
            </a:r>
            <a:r>
              <a:rPr lang="ru-RU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назначаются Советом Федерации по представлению Президента РФ</a:t>
            </a:r>
          </a:p>
        </p:txBody>
      </p:sp>
    </p:spTree>
    <p:extLst>
      <p:ext uri="{BB962C8B-B14F-4D97-AF65-F5344CB8AC3E}">
        <p14:creationId xmlns:p14="http://schemas.microsoft.com/office/powerpoint/2010/main" val="14822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0898" y="1464906"/>
            <a:ext cx="2498320" cy="5360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5576" y="0"/>
            <a:ext cx="85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КРАЕВОЙ        СУД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AutoShape 2" descr="http://telekomza.ru/wp-content/uploads/2014/09/%D0%A1%D0%BD%D0%B8%D0%BC%D0%BE%D0%BA-%D1%8D%D0%BA%D1%80%D0%B0%D0%BD%D0%B0-2014-09-19-%D0%B2-18.31.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2" descr="http://www.vsrf.ru/galleria/images/10443/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5575" y="620688"/>
            <a:ext cx="8988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(областной,      городской  ,   районный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210" y="1340768"/>
            <a:ext cx="8661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м</a:t>
            </a:r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ировой  )    суды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9218" y="2659565"/>
            <a:ext cx="610846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latin typeface="Arial" panose="020B0604020202020204" pitchFamily="34" charset="0"/>
                <a:cs typeface="Arial" panose="020B0604020202020204" pitchFamily="34" charset="0"/>
              </a:rPr>
              <a:t>Осуществляют правосудие на местах. Рассматривают уголовные, гражданские и административные дела незначительной сложности в качестве суда первой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инстанции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4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251520" y="3861048"/>
            <a:ext cx="871296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lvl="0" indent="-514350">
              <a:buAutoNum type="arabicPeriod"/>
            </a:pPr>
            <a:r>
              <a:rPr lang="ru-RU" sz="3200" i="1" dirty="0" smtClean="0"/>
              <a:t>Разделение </a:t>
            </a:r>
            <a:r>
              <a:rPr lang="ru-RU" sz="3200" i="1" dirty="0"/>
              <a:t>властей в </a:t>
            </a:r>
            <a:r>
              <a:rPr lang="ru-RU" sz="3200" i="1" dirty="0" smtClean="0"/>
              <a:t>РФ.</a:t>
            </a:r>
          </a:p>
          <a:p>
            <a:pPr marL="514350" lvl="0" indent="-514350">
              <a:buAutoNum type="arabicPeriod"/>
            </a:pPr>
            <a:r>
              <a:rPr lang="ru-RU" sz="3200" i="1" dirty="0" smtClean="0"/>
              <a:t>Президент </a:t>
            </a:r>
            <a:r>
              <a:rPr lang="ru-RU" sz="3200" i="1" dirty="0"/>
              <a:t>Российской </a:t>
            </a:r>
            <a:r>
              <a:rPr lang="ru-RU" sz="3200" i="1" dirty="0" smtClean="0"/>
              <a:t>Федерации.</a:t>
            </a:r>
            <a:endParaRPr lang="ru-RU" sz="3200" dirty="0"/>
          </a:p>
          <a:p>
            <a:pPr marL="514350" lvl="0" indent="-514350">
              <a:buAutoNum type="arabicPeriod"/>
            </a:pPr>
            <a:r>
              <a:rPr lang="ru-RU" sz="3200" i="1" dirty="0" smtClean="0"/>
              <a:t>Федеральное </a:t>
            </a:r>
            <a:r>
              <a:rPr lang="ru-RU" sz="3200" i="1" dirty="0"/>
              <a:t>Собрание и Правительство Российской </a:t>
            </a:r>
            <a:r>
              <a:rPr lang="ru-RU" sz="3200" i="1" dirty="0" smtClean="0"/>
              <a:t>Федерации.</a:t>
            </a:r>
            <a:endParaRPr lang="ru-RU" sz="3200" dirty="0"/>
          </a:p>
          <a:p>
            <a:pPr marL="514350" lvl="0" indent="-514350">
              <a:buAutoNum type="arabicPeriod"/>
            </a:pPr>
            <a:r>
              <a:rPr lang="ru-RU" sz="3200" i="1" dirty="0" smtClean="0"/>
              <a:t>Судебная </a:t>
            </a:r>
            <a:r>
              <a:rPr lang="ru-RU" sz="3200" i="1" dirty="0"/>
              <a:t>власть в России.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620688"/>
            <a:ext cx="40708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Занятие: </a:t>
            </a:r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(2 час)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84784"/>
            <a:ext cx="8352928" cy="212365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4400" dirty="0" smtClean="0">
                <a:solidFill>
                  <a:srgbClr val="C00000"/>
                </a:solidFill>
                <a:latin typeface="Arial" panose="020B0604020202020204" pitchFamily="34" charset="0"/>
              </a:rPr>
              <a:t>Органы государственной власти в Российской Федерации</a:t>
            </a:r>
            <a:endParaRPr lang="ru-RU" sz="44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0"/>
            <a:ext cx="4578301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27582" y="2349669"/>
            <a:ext cx="634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Учебник </a:t>
            </a:r>
            <a:endParaRPr lang="en-US" sz="3600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Глава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III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 § 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4-7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 стр.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</a:rPr>
              <a:t>41-59</a:t>
            </a:r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Конспект.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50474" cy="6641976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77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86000" y="-66975038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Наш проект, относящийся к общественным дисциплинам, имеет отношение к одной из важнейших составляющих государства – Конституции или Основному закону страны. Это понятие имеет глубокие исторические корни.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 Слово «конституция» происходит от латинского constitutio — установление, учреждение, устройство. В Древнем Риме отдельные акты императорской власти, которыми учреждались новые порядки, именовались конституциями. Однако современное значение этому термину стали придавать лишь в период возникновения буржуазных государств, когда с помощью конституции учреждались буржуазные порядки в той или иной стране.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Первой писаной конституцией (т. с. представляющей единый основной закон с внутренней структурой, которому должны были соответствовать все другие правовые акты в стране) можно назвать Конституцию США, принятую в 1787 г. и действующую до сих пор.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В Европе первыми писаными конституциями были Конституции Франции 1791 г. и Конституция Польши 1791 г. В настоящее время конституция — не только правовой акт. В ее содержании присутствуют ориентиры справедливости для всего общества.</a:t>
            </a: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395537" y="1578191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Государственная </a:t>
            </a:r>
            <a:r>
              <a:rPr lang="ru-RU" dirty="0">
                <a:latin typeface="Arial" pitchFamily="34" charset="0"/>
                <a:cs typeface="Arial" pitchFamily="34" charset="0"/>
              </a:rPr>
              <a:t>власть в России осуществляется на основе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разделения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властей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: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РАЗДЕЛЕНИЕ    ВЛАСТЕЙ</a:t>
            </a:r>
            <a:endParaRPr lang="ru-RU" sz="66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8159" y="2530981"/>
            <a:ext cx="5896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Законодательная власть</a:t>
            </a: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275856" y="4293096"/>
            <a:ext cx="5437807" cy="2212846"/>
            <a:chOff x="3374113" y="3596218"/>
            <a:chExt cx="5437807" cy="2212846"/>
          </a:xfrm>
        </p:grpSpPr>
        <p:cxnSp>
          <p:nvCxnSpPr>
            <p:cNvPr id="20" name="Прямая соединительная линия 19"/>
            <p:cNvCxnSpPr/>
            <p:nvPr/>
          </p:nvCxnSpPr>
          <p:spPr>
            <a:xfrm>
              <a:off x="6002635" y="4226818"/>
              <a:ext cx="0" cy="25106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Скругленный прямоугольник 4"/>
            <p:cNvSpPr/>
            <p:nvPr/>
          </p:nvSpPr>
          <p:spPr>
            <a:xfrm>
              <a:off x="3878399" y="3596218"/>
              <a:ext cx="4248472" cy="7450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ОРГАНЫ </a:t>
              </a:r>
            </a:p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ГОСУДАРСТВЕННОЙ ВЛАСТИ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374113" y="4728944"/>
              <a:ext cx="2376723" cy="1080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ФЕДЕРАЛЬНЫЕ</a:t>
              </a:r>
            </a:p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органы власти федерации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5894394" y="4716765"/>
              <a:ext cx="2917526" cy="108012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РЕГИОНАЛЬНЫЕ </a:t>
              </a:r>
            </a:p>
            <a:p>
              <a:pPr algn="ctr"/>
              <a:r>
                <a:rPr lang="ru-RU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органы власти субъектов федерации</a:t>
              </a:r>
              <a:endPara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562475" y="4477881"/>
              <a:ext cx="2880320" cy="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>
              <a:endCxn id="8" idx="0"/>
            </p:cNvCxnSpPr>
            <p:nvPr/>
          </p:nvCxnSpPr>
          <p:spPr>
            <a:xfrm>
              <a:off x="4562475" y="4477881"/>
              <a:ext cx="0" cy="25106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427515" y="4477881"/>
              <a:ext cx="0" cy="25106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Прямоугольник 20"/>
          <p:cNvSpPr/>
          <p:nvPr/>
        </p:nvSpPr>
        <p:spPr>
          <a:xfrm>
            <a:off x="417688" y="1178081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(ст. 10 Конституции РФ</a:t>
            </a:r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8159" y="3041221"/>
            <a:ext cx="5769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Исполнительная власть</a:t>
            </a:r>
            <a:endParaRPr lang="ru-RU" sz="28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9541" y="3574068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800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Судебная власть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233" y="2293243"/>
            <a:ext cx="1368050" cy="17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57872" y="5749805"/>
            <a:ext cx="6650632" cy="8156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86000" y="-66975038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Наш проект, относящийся к общественным дисциплинам, имеет отношение к одной из важнейших составляющих государства – Конституции или Основному закону страны. Это понятие имеет глубокие исторические корни.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 Слово «конституция» происходит от латинского constitutio — установление, учреждение, устройство. В Древнем Риме отдельные акты императорской власти, которыми учреждались новые порядки, именовались конституциями. Однако современное значение этому термину стали придавать лишь в период возникновения буржуазных государств, когда с помощью конституции учреждались буржуазные порядки в той или иной стране.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Первой писаной конституцией (т. с. представляющей единый основной закон с внутренней структурой, которому должны были соответствовать все другие правовые акты в стране) можно назвать Конституцию США, принятую в 1787 г. и действующую до сих пор.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В Европе первыми писаными конституциями были Конституции Франции 1791 г. и Конституция Польши 1791 г. В настоящее время конституция — не только правовой акт. В ее содержании присутствуют ориентиры справедливости для всего общества.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48" y="1691853"/>
            <a:ext cx="2016224" cy="29155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01888" y="1573341"/>
            <a:ext cx="6120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Глава государства — </a:t>
            </a:r>
            <a:endParaRPr lang="ru-RU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Президент 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Российской Федерации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6555" y="2657081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/>
              <a:t>Должность Президента </a:t>
            </a:r>
            <a:r>
              <a:rPr lang="ru-RU" sz="2000" i="1" dirty="0"/>
              <a:t>не относится четко ни к од­ной из </a:t>
            </a:r>
            <a:r>
              <a:rPr lang="ru-RU" sz="2000" i="1" dirty="0" smtClean="0"/>
              <a:t>ветвей </a:t>
            </a:r>
            <a:r>
              <a:rPr lang="ru-RU" sz="2000" i="1" dirty="0"/>
              <a:t>государственной власти. Выполняя задачи, возложенные на него Конституцией, </a:t>
            </a:r>
            <a:r>
              <a:rPr lang="ru-RU" sz="2000" i="1" dirty="0" smtClean="0"/>
              <a:t>он </a:t>
            </a:r>
            <a:r>
              <a:rPr lang="ru-RU" sz="2000" i="1" dirty="0"/>
              <a:t>обеспечивает </a:t>
            </a:r>
            <a:r>
              <a:rPr lang="ru-RU" sz="2000" i="1" dirty="0" smtClean="0"/>
              <a:t>согласование </a:t>
            </a:r>
            <a:r>
              <a:rPr lang="ru-RU" sz="2000" i="1" dirty="0"/>
              <a:t>различных ветвей власти, позволяющее </a:t>
            </a:r>
            <a:r>
              <a:rPr lang="ru-RU" sz="2000" i="1" dirty="0" smtClean="0"/>
              <a:t>действовать государственному механизму.</a:t>
            </a:r>
            <a:endParaRPr lang="ru-RU" sz="20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6863" y="4869160"/>
            <a:ext cx="84283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Должность президента РСФСР была учреждена </a:t>
            </a:r>
            <a:endParaRPr lang="ru-RU" sz="2400" dirty="0" smtClean="0"/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24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апреля 1991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2400" b="1" dirty="0" smtClean="0"/>
              <a:t>.</a:t>
            </a:r>
            <a:r>
              <a:rPr lang="ru-RU" sz="2400" dirty="0" smtClean="0"/>
              <a:t> </a:t>
            </a:r>
            <a:r>
              <a:rPr lang="ru-RU" sz="2400" dirty="0"/>
              <a:t>на основании </a:t>
            </a:r>
            <a:r>
              <a:rPr lang="ru-RU" sz="2400" dirty="0" smtClean="0"/>
              <a:t>всероссийского </a:t>
            </a:r>
            <a:r>
              <a:rPr lang="ru-RU" sz="2400" dirty="0"/>
              <a:t>референдума.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ПРЕЗИДЕНТ      РОССИЙСКОЙ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320" y="660231"/>
            <a:ext cx="8528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6863" y="6165304"/>
            <a:ext cx="25461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4"/>
              </a:rPr>
              <a:t>http://</a:t>
            </a:r>
            <a:r>
              <a:rPr lang="en-US" sz="2000" dirty="0" smtClean="0">
                <a:hlinkClick r:id="rId4"/>
              </a:rPr>
              <a:t>kremlin.ru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419872" y="5749805"/>
            <a:ext cx="5531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>
                <a:solidFill>
                  <a:schemeClr val="accent1">
                    <a:lumMod val="75000"/>
                  </a:schemeClr>
                </a:solidFill>
              </a:rPr>
              <a:t>Почтовый адрес президента Российской Федерации для обращений в письменном виде: </a:t>
            </a:r>
            <a:endParaRPr lang="ru-RU" sz="16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ru-RU" sz="1600" i="1" dirty="0" smtClean="0">
                <a:solidFill>
                  <a:srgbClr val="C00000"/>
                </a:solidFill>
              </a:rPr>
              <a:t>103132, г. Москва, ул. </a:t>
            </a:r>
            <a:r>
              <a:rPr lang="ru-RU" sz="1600" i="1" dirty="0">
                <a:solidFill>
                  <a:srgbClr val="C00000"/>
                </a:solidFill>
              </a:rPr>
              <a:t>Ильинка, </a:t>
            </a:r>
            <a:r>
              <a:rPr lang="ru-RU" sz="1600" i="1" dirty="0" smtClean="0">
                <a:solidFill>
                  <a:srgbClr val="C00000"/>
                </a:solidFill>
              </a:rPr>
              <a:t>д. 23</a:t>
            </a:r>
            <a:endParaRPr lang="ru-RU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14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92"/>
          <a:stretch/>
        </p:blipFill>
        <p:spPr bwMode="auto">
          <a:xfrm>
            <a:off x="443755" y="4293096"/>
            <a:ext cx="8250957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8676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ПРЕЗИДЕНТ      РОССИЙСКОЙ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660231"/>
            <a:ext cx="8255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ФЕДЕРАЦИИ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88" y="1131066"/>
            <a:ext cx="2016224" cy="291554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827584" y="3212976"/>
            <a:ext cx="792088" cy="71823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27584" y="3206502"/>
            <a:ext cx="532859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27089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Тематическое содержание сайта Президента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3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7" t="3034" b="25433"/>
          <a:stretch/>
        </p:blipFill>
        <p:spPr>
          <a:xfrm flipH="1">
            <a:off x="4572000" y="190500"/>
            <a:ext cx="4552156" cy="6667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9" y="1412776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назначает</a:t>
            </a:r>
            <a:r>
              <a:rPr lang="ru-RU" sz="2400" dirty="0"/>
              <a:t>, с одобрения </a:t>
            </a:r>
            <a:r>
              <a:rPr lang="ru-RU" sz="2400" dirty="0" smtClean="0"/>
              <a:t>Госдумы</a:t>
            </a:r>
            <a:r>
              <a:rPr lang="ru-RU" sz="2400" dirty="0"/>
              <a:t>, председателя Правительства;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назначает и </a:t>
            </a:r>
            <a:r>
              <a:rPr lang="ru-RU" sz="2400" dirty="0"/>
              <a:t>освобождает от должности федеральных министров;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представляет Совету Федерации кандидатуры для назначения на должности судей Конституционного суда, Верховного суда, а также кандидатуру генерального прокурора;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формирует и возглавляет Совет безопасности;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утверждает военную доктрину </a:t>
            </a:r>
            <a:r>
              <a:rPr lang="ru-RU" sz="2400" dirty="0" smtClean="0"/>
              <a:t>РФ;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ПОЛНОМОЧИЯ     ПРЕЗИДЕНТА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75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1008073"/>
            <a:ext cx="54139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назначает </a:t>
            </a:r>
            <a:r>
              <a:rPr lang="ru-RU" sz="2400" dirty="0"/>
              <a:t>и освобождает высшее командование </a:t>
            </a:r>
            <a:r>
              <a:rPr lang="ru-RU" sz="2400" dirty="0" smtClean="0"/>
              <a:t>ВС </a:t>
            </a:r>
            <a:r>
              <a:rPr lang="ru-RU" sz="2400" dirty="0"/>
              <a:t>России;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назначает послов России в иностранных государствах;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назначает выборы Государственной думы, а так же распускает её в случаях, предусмотренных Конституцией;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вносит законопроекты в Государственную думу;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/>
              <a:t>подписывает и обнародует федеральные законы;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2400" dirty="0" smtClean="0"/>
              <a:t>осуществляет </a:t>
            </a:r>
            <a:r>
              <a:rPr lang="ru-RU" sz="2400" dirty="0"/>
              <a:t>помилование.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" t="3034" r="26213" b="25433"/>
          <a:stretch/>
        </p:blipFill>
        <p:spPr>
          <a:xfrm flipH="1">
            <a:off x="0" y="190500"/>
            <a:ext cx="4705350" cy="666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ПОЛНОМОЧИЯ     ПРЕЗИДЕНТА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605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75656" y="404664"/>
            <a:ext cx="6488112" cy="6265862"/>
            <a:chOff x="2411760" y="404664"/>
            <a:chExt cx="6488112" cy="6265862"/>
          </a:xfrm>
        </p:grpSpPr>
        <p:pic>
          <p:nvPicPr>
            <p:cNvPr id="3074" name="Picture 2" descr="Безимени-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04664"/>
              <a:ext cx="6488112" cy="6265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771800" y="1052736"/>
              <a:ext cx="1728192" cy="923330"/>
            </a:xfrm>
            <a:prstGeom prst="rect">
              <a:avLst/>
            </a:prstGeom>
            <a:solidFill>
              <a:srgbClr val="FBFBFB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Ельцин</a:t>
              </a:r>
            </a:p>
            <a:p>
              <a:r>
                <a:rPr lang="ru-RU" dirty="0" smtClean="0"/>
                <a:t>Борис</a:t>
              </a:r>
            </a:p>
            <a:p>
              <a:r>
                <a:rPr lang="ru-RU" dirty="0" smtClean="0"/>
                <a:t>Николаевич</a:t>
              </a:r>
              <a:endParaRPr lang="ru-RU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699792" y="2492896"/>
              <a:ext cx="1800200" cy="923330"/>
            </a:xfrm>
            <a:prstGeom prst="rect">
              <a:avLst/>
            </a:prstGeom>
            <a:solidFill>
              <a:srgbClr val="FBFBFB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Путин</a:t>
              </a:r>
            </a:p>
            <a:p>
              <a:r>
                <a:rPr lang="ru-RU" dirty="0" smtClean="0"/>
                <a:t>Владимир</a:t>
              </a:r>
            </a:p>
            <a:p>
              <a:r>
                <a:rPr lang="ru-RU" dirty="0" smtClean="0"/>
                <a:t>Владимирович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71800" y="4005064"/>
              <a:ext cx="1728192" cy="923330"/>
            </a:xfrm>
            <a:prstGeom prst="rect">
              <a:avLst/>
            </a:prstGeom>
            <a:solidFill>
              <a:srgbClr val="849FDC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Медведев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Дмитрий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Анатольевич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71800" y="5445224"/>
              <a:ext cx="1728192" cy="915635"/>
            </a:xfrm>
            <a:prstGeom prst="rect">
              <a:avLst/>
            </a:prstGeom>
            <a:solidFill>
              <a:srgbClr val="849FDC"/>
            </a:solidFill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Путин</a:t>
              </a:r>
            </a:p>
            <a:p>
              <a:r>
                <a:rPr lang="ru-RU" dirty="0" smtClean="0">
                  <a:solidFill>
                    <a:schemeClr val="bg1"/>
                  </a:solidFill>
                </a:rPr>
                <a:t>Владимир</a:t>
              </a:r>
            </a:p>
            <a:p>
              <a:r>
                <a:rPr lang="ru-RU" sz="1750" dirty="0" smtClean="0">
                  <a:solidFill>
                    <a:schemeClr val="bg1"/>
                  </a:solidFill>
                </a:rPr>
                <a:t>Владимирович</a:t>
              </a:r>
              <a:endParaRPr lang="ru-RU" sz="175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850310" y="5905761"/>
            <a:ext cx="648072" cy="338554"/>
          </a:xfrm>
          <a:prstGeom prst="rect">
            <a:avLst/>
          </a:prstGeom>
          <a:solidFill>
            <a:srgbClr val="B3B3EB"/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2024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5014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"/>
          <a:stretch/>
        </p:blipFill>
        <p:spPr>
          <a:xfrm>
            <a:off x="-2" y="481563"/>
            <a:ext cx="9144001" cy="1512168"/>
          </a:xfrm>
          <a:prstGeom prst="rect">
            <a:avLst/>
          </a:prstGeom>
        </p:spPr>
      </p:pic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2286000" y="-66975038"/>
            <a:ext cx="4572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Наш проект, относящийся к общественным дисциплинам, имеет отношение к одной из важнейших составляющих государства – Конституции или Основному закону страны. Это понятие имеет глубокие исторические корни.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 Слово «конституция» происходит от латинского constitutio — установление, учреждение, устройство. В Древнем Риме отдельные акты императорской власти, которыми учреждались новые порядки, именовались конституциями. Однако современное значение этому термину стали придавать лишь в период возникновения буржуазных государств, когда с помощью конституции учреждались буржуазные порядки в той или иной стране.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Первой писаной конституцией (т. с. представляющей единый основной закон с внутренней структурой, которому должны были соответствовать все другие правовые акты в стране) можно назвать Конституцию США, принятую в 1787 г. и действующую до сих пор.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000">
                <a:latin typeface="Arial" pitchFamily="34" charset="0"/>
              </a:rPr>
              <a:t>В Европе первыми писаными конституциями были Конституции Франции 1791 г. и Конституция Польши 1791 г. В настоящее время конституция — не только правовой акт. В ее содержании присутствуют ориентиры справедливости для всего общества.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kern="0" spc="-1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ECF5FE"/>
                </a:solidFill>
                <a:latin typeface="+mn-lt"/>
              </a:rPr>
              <a:t>ЗАКОНОДАТЕЛЬНАЯ        ВЛАСТЬ</a:t>
            </a:r>
            <a:endParaRPr lang="ru-RU" sz="6000" kern="0" spc="-10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ECF5FE"/>
              </a:solidFill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485" y="5965213"/>
            <a:ext cx="8586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Главная задача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законотворчество,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но помимо этого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другие функции, например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контроль исполнительной власти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818" y="4306386"/>
            <a:ext cx="2338364" cy="17771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5"/>
          <a:stretch/>
        </p:blipFill>
        <p:spPr>
          <a:xfrm>
            <a:off x="611560" y="4941168"/>
            <a:ext cx="4424769" cy="1142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70" y="1993731"/>
            <a:ext cx="8315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Законодательная власть в Российской федерации представлена двухпалатным парламентом</a:t>
            </a:r>
            <a:endParaRPr lang="ru-RU" sz="20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47070" y="5965213"/>
            <a:ext cx="8315029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610445" y="3789040"/>
            <a:ext cx="4049787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610445" y="3789040"/>
            <a:ext cx="1" cy="36004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77"/>
          <a:stretch/>
        </p:blipFill>
        <p:spPr>
          <a:xfrm>
            <a:off x="1979712" y="3933056"/>
            <a:ext cx="1261467" cy="1319712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6660232" y="3789040"/>
            <a:ext cx="1" cy="36004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576" y="398908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 smtClean="0"/>
              <a:t>Верхняя палата</a:t>
            </a:r>
            <a:endParaRPr lang="ru-RU" sz="1400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7415114" y="3987193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Нижняя палата</a:t>
            </a:r>
            <a:endParaRPr lang="ru-RU" sz="1400" i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4635338" y="3429000"/>
            <a:ext cx="1" cy="36004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1570052" y="2636912"/>
            <a:ext cx="584506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ФЕДЕРАЛЬНОЕ СОБРАНИЕ</a:t>
            </a:r>
          </a:p>
          <a:p>
            <a:pPr algn="ctr"/>
            <a:r>
              <a:rPr lang="ru-RU" sz="3200" b="1" cap="all" dirty="0" smtClean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РОССИЙСКОЙ ФЕДЕРАЦИИ</a:t>
            </a:r>
            <a:endParaRPr lang="ru-RU" sz="3200" b="1" cap="all" spc="0" dirty="0">
              <a:ln w="0">
                <a:solidFill>
                  <a:srgbClr val="FF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784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4BDBD27-F282-4E08-8B04-F5D262F4293A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LAYERS_CUSTOMIZATION" val="UEsDBBQAAgAIAOmogknfwbQZ2AUAAFUWAAAdAAAAdW5pdmVyc2FsL2NvbW1vbl9tZXNzYWdlcy5sbmfNWF1PG0cUfY+U/7CyFKmVGpJUShRVfGhtD2aV9S7ZXQPph1aoIIQERorbKo82pA0VbaAoCEoDaWnVl/RhC3Yw+IO/MPMX+kt6751de22IdheE2gcj7+I5c++Zc8/cmcGRZ4sLyjezT0vzS8Wh1L2Buylltvjl0sx8cW4oVXBGbz9MKaWvposz0wtLxdmhVHEppYwM37wxuDBdnPt6em4Wvt+8oSiDi7OlEjyWhvGp+6zMzwylxtNuxsyPq8YTVzdzppvWcqlh/gtv8yPeFsu8zs8UfgqPTX7GPd6CF/XPn37w8YOHz+7df/Dh4B0fLA62nVd1PRJdIfD7d2NgG45l6i5MwHTXYFMOYL/iG4C/xbeSjTYLjq4ZDAB+g+Eb/GcAepsMYtxiEzB+D0Zvw+dV5OiCZTHDcW1dyzJXs13DdIgvnTksS6k0xLrCz0QZCKrCp8Hf8RqShK9b8LXN/xbf0j/rwGDb/62o4INYhu81+PuDAi8awO4JryqIIxlvie+4FxVj1syrmuFazHYsLeNopgFxbfBDWLq2KCv8GGDP5DwQQuNcAPJFDX4HccNvPJgUlxii9xTxI8LwJgUFIzC12kBkSJY6qRk51zFN3XaZkQ3eQGTbEM4hBFMWq0ASpV6GLxWAP/TlVUuIb6k2s0iznqhQlqeXQHCl8PfFCwwHYSg6ILKSNKIxLTemw8ehsF5DWGVYT8g5Gcw4w6X8A4SB1MvcYoCAYJkFgrftSdNCkW4i4ShAHK9gFZNcG5hdNSTgkCi996giam7NyJhQMhknPP8eYNCSA9IaP+mJIAowz2xbzTE3bU5B8RHYFj9IMsp8hKvKd5OMecJs6VNRgwx1QsupWHToDkENkjVsijUF+URD8Im/uPKXJRNY8UgN/qImvqdSQ75qIW8QawPJIrLZ4wLoQVN1ss0OTBBZq9eRPIqrjpV4cWwywLJYB+GcipXIaMBwMyyLkn5c0D51R1VNZ1kXNJ41J11HbgdEVKtL0CqEWVdI66B434c6FMDvbvl2bGTZ1C1FWlUtHtcIA6UgVsRLoLielNy+dHp2g76sgp2BdF/ztwBPZoPf/NU96XH+CzeM4/OOGZOby+SDdXt9yQDxFYJZDUmPn6DbXkdWdoYZqqWZEcKTOoF+h4TXF+J5+ikbj2z56H8qz07il5XoJVSZhJbLppJYnUkFef1p2XJ/Tmu4m/0E2ICLO654jk1jfAAGbR+4Oru9OD2/EH+YZoyaxFkbTB3TqGLDE90xdREMMwDZQ92CwqH4n+O2QDuI3z22ZcvYM0d0H9WdZQJYNal5qSPPF+N58fEmWdrWHHl68NBxooaSI8rF7ZXbXjKT/ihopd6RXiDyGvbTvlp97/OdFIav4LGrx0kjRRVq/Xu6GEdzdEbNDwmMTiUv5OkEPahFIddhvpjNHcxTyLOAU9ljnHdU5EV2zzjJISRzjHRheeF0sqZinkFEpUseVu8RUt2UvHJv5CoB+9y86Tm5haLrC0a8jJqs41NX0EzYa65fNzZTrcyYm1GNDJNHn2X/iOfFHApWgBzrju3qaprJJhOXGW8Kqr7UTvwNsBV4Jkoh5gTy2J5loypMEpD5BqbAE+PpP+U/Y+L0R/krnCK2+e9wZPyLH8Bp+YC/VQB3n+9AArt845NEuOCHuDuxDv5ndMxt0m5/yutfRKE5aroXgK4nXuNRB6LZiTPcvx0JrUPsOxJHgyLpvT/YpOWiMmuLdTqNYDGT8poXHBg7XSBp8P03CjWFnOiYNupV/L8iob3gwgLPugPREUP1+uJQHUfNjOWhwG1aWDSHFSiIilhLApNXrUewTdDJG3B2IPIKZgaF1ZR5oLf1XVVE79fhKWiF/SuQjjaSAHRvwPapWUX7aASGngTo6u0A8uRo466azdLFIWDsYvsMKK3A+/27hSrZfyhWfNkI3y+ih/XdMMadPzOmGrDd/RchUIcS+Dw4oXwO6s/vjQ6D9qUXrfNUogvgwTuh++B/AVBLAwQUAAIACADpqIJJcmsy4ewEAABuFAAAJwAAAHVuaXZlcnNhbC9mbGFzaF9wdWJsaXNoaW5nX3NldHRpbmdzLnhtbNVY3U4bRxS+91OMtspd44WUFILWRghsBZW/xlspVVWhsXewp+yPtTsuoVcQ1IaKKEFVUNtEDW0q9Sa9cMHbmB+TV5h9hT5Jz+zs2hgMXRJAVNYa78w533znzDdnD6uNPLBM9DVxPerYGaU/3acgYpccg9rljPKZnr85pCCPYdvApmOTjGI7ChrJprRqrWhSr1IgjIGphwDG9oarLKNUGKsOq+ri4mKaelVXzDpmjQG+ly45llp1iUdsRly1auIl+MOWqsRTIoQEAHBZjh25ZVMphDSJNOUYNZMgagBzm4qgsJk3sVdRVGlWxKWFsuvUbGPMMR0XueViRvlgaFR8YhsJNU4tYouceFkYFMNsGBsGFSywWaDfEFQhtFwBuoMDClqkBqtklFsDAgWs1ZMoIbYMHQuUMQdyYLMI3iIMG5hheSvXY+QB8+IBOWQs2diiJR1mkIg/o4zrc4XJifHc3PSMnivM3dWnJiWHczjpufv6OZz0CX0ydx77pPB3P5/N3ZucmP5kTp+ZmdQnZjtekNGuhGhqd8Y0yKxTc0uknTCNVWpW0cbUBI0eS6NHGKjcxG6Z6E6ewibOY9MjCvqqSsqf1rBJ2RIchj44DAuEVEe9Kimxe2LbMgpza0TpwElAIAZ72ZbE7TttSQwOdYWuytU7YfVkqWHGcKkC4oGxkJqmHh2KzeYduys0cY+Kjmm0AyJWkRjT2CJHjkRhgdp5sOxX0DxsggmhjroUmwqiDEIvtZ29WtFjlIVHL3/UEgEW1AiCpgonUlGqYNfryng760L4pewX/Ede5wfcDx7yPd78UuZEzp3mw38I1lHwLT8EnyZcPuLb/JC/gesv3oLvbTEcPEb8bbAMViuAD7bBshzwwdLnLXCsB9/xJm+iYCWe+Rv8fb7DD1HIaUUYjSTi9Av4wfqCFm8A6oHAeAOxbQPOcrAWURJ0BeyHnRUbEEDwCH4ewJgwhp+7IjQEZOqIN8B9VXDiu8CU7wPmLm+kE7F6xveDp23YiFw9BgakFiRivQsYhSk4HkqwChYCZk1kOMpsRDOOScJ2kCCuG/LQT0yP5+7fuGLKZ2T/YpgKGYqVY52tAVzybCC5wb5Q2iHIwJdKPiZZMSyICxgfpLAaPAm+hwD9I8jBevoiJRrO1QH8kO9cA5meV5lnB3T5Gn0HWV48wbY0pZJgW0JpXmiqrl7AcdrD2tOAa18sCxyaYrhnss9gE+1RQ5jtgU8Lngb15NlNEvRDwTF4LOCFWoSFD9H7UQ17lxz81nGIObS6A62HDJqws/XeLCSV5eApxL4XrCZat6//1kcDtz8eHLoznFb/Wf7j5plOUUM3a2Jqxx3d2KkdYzKvY33jfzid0T2e8M07rgUNFTFOLNq7I446t5O9jaaKnqt3CxZ2itexA+O/8k1own7nL/if/BXfgOs14lv8Jf8JxPacbwwn1KXou96CNhvySMJjQFaHVlw+hFATYr0AHj/DeX+d8MG2ARFs8GcJq8gG4G/yzaTWCTls8leJLF/y54nstrrK3JGO9lgDGzxJuOwO+NbDavko2qJod6BfhidE1A3/L6rBaQfz/QvJlRSD9/p/TFaSSyoGWyC3JjxG9mBXL00J177gXmaKr1PG5F37LUrXaxNN7fmCSsxY1KYW5NGkBmm/1creHujT1N5TqRSgdb8jzKb+BVBLAwQUAAIACADpqIJJPSs3v7gCAABaCgAAIQAAAHVuaXZlcnNhbC9mbGFzaF9za2luX3NldHRpbmdzLnhtbJVWbU/bMBD+vl9Rdd8b9lomhUqldBISG2ggvjvJNbHq2JF9Keu/n+3YxG6bNssJCd89j+/VB6naUr74MJmkuWBCPgMi5aUyGq+b0OJmmrWIgs9ywRE4zriQNWHTxcef9ksTi7zEEjuQYzkbkkPvZm6/MRTn49vcyBAhF3VD+P5BlGKWkXxbStHy4mJo1b4BySjfauTVj/lqPeiAUYX3CHUU0/rayDhKI0EpMCF9Xxu5yGIkA+Y9XdlvJKd3dT77A9qOKoqWtvxkZIjWkBLiIl8vjQzjub497srcyHkCwl/U0C+fjQxCGdmDjC+/+2pkkCGatvmfGWmkKE1BY875Jr5zmCCFfn4mqisjFwkmIePoYhdceWyudwHI/Rq++9Q8VynYk6nrwUIwTc8YLFC2kCb+1NlUJd4eW9Tvw9tDTY950jE/kVaFqF7X4/7AG+VFAHKKHvEqWFvDqgs3AMb6Hr9a3dpNsdgQphz2XRcEKGHnlEGEvbJH/tZVPUIGyh75zGgBj5ztj+CHlo7jO3xLXC/PF19bgRN99PXyJ281nh7Mu1WBa6fwmFoUsDDbQO9qglTwF1qDaV6aWFMXWXIUWsrJjpaW8cvgsr3NSaXJgcHN2+npSpEig1NDZ0PVqzpsmz3HM+ms8VB2fxr6HLvzBPUmv5kSRJJXtU5XTSeOp5+Krs80Oc1w1QF5zzci4FjfQ6SayC3IFyHYWDdcIKix14vuhQ3B0ySoQZqcrnLqLjlVft7WGci17hoF5ascKztgRcuK6R98pfAGxQFjwNpRsdL3cULfxzNQuCEAIvPKD2936Cx1y5Ay2IFfAYHCpjyUW6r0lA4N3BIfYIPhyDnNqJl0G6OflXiTBPoT+FcdVnTxgWXE2CPJlM0sWgB+FwdXR+vZbzUzfeFCs2c3TNHN2n5cQq00/1P+A1BLAwQUAAIACADpqIJJXVHppL0EAAB/EwAAJgAAAHVuaXZlcnNhbC9odG1sX3B1Ymxpc2hpbmdfc2V0dGluZ3MueG1s1VhvT9tGHH6fT3Hy1HdrDB0dFCUgBEGgUWDFkzpNEzLxkXh17Mi+jNJXULSViaqNpqJtrVa2Ttqb7kUG8Rr+hH6F81fYJ9lzOTshEDLTpqwTMsTn3++55/fcc5cfTo3eLVjka+p6pmOnlf5kn0KonXUM086llc+0yatDCvGYbhu65dg0rdiOQkZHEqliackyvfwCZQyhHgGM7Q0XWVrJM1YcVtWVlZWk6RVd8dSxSgz4XjLrFNSiSz1qM+qqRUtfxR+2WqSeEiLEAMBVcOwwbSSRICQlkW46RsmixDTA3DZFUbo1xQqWosqoJT17J+c6JdsYdyzHJW5uKa18MDQmfqIYiTRhFqgtJPFGMCiG2bBuGKYgoVsL5j1K8tTM5cF2cEAhK6bB8mnl2oBAQbR6FqWBLSvXBcq4AwlsFsIXKNMNnenyVs7H6F3mRQNyyFi19YKZ1fCEiPLTyoS2uDAzPZFZnJ3TMguLU9rNGcnhAkla5rZ2gSRtWpvJXCQ+LvzU5/OZWzPTs58sanNzM9r0fCsLirYJklLbFUtBWafkZmlTsBTLlwpLtm5asOgpGT3KYHJLd3NUcyZNLOKybnlUIV8Vae7Tkm6ZbBV7oQ974Q6lxTGvSLPslli2tMLcElVacBIQxLCWTUtcv9G0xOBQW+mqnL1VVkeWKZ0xPZuHeTDWoJZSTw5FYcuO3VaauCdLjmU0C1qGyhZqGXNN3VKIyVBbtvmUCQXYpGlBf5Hbn1y22Znisnnd9do0bOoorJwd+YL/wCv8iPvBfX7Aa1/KKuWz83L498EWCb7hx8ip4fIJ3+XH/BWuP3kdv3fFcPCQ8NfBGqLWgY/YYE0O+Ij0eR2JleBbXuM1EqxHT/5Cvs/3+DFpcFoXQaOxOP2MPMwvaPEqUI8ExivUtguctWAzpCToCtgPWzNWUUDwAB+PMCaC8XFflEZApkJ4FekbghPfB1N+CMx9Xk3GYvWEHwaPm7AhuUoEDKQ6hNhqAyYNCU6XEmwgQsBsCoVDZUOaUU0StoWEuq7IbTw9O5G5feWSKXdRvzdMhQ3FzJHPNgEXXw0iF9gXTjuGDXzp5FOWFcOCuIDxYYWN4FHwHQr0TyAHW8leWrTxrALwY773Htj0os7sXtC79+gb2LL3BJvWlE7CsjSs2VOpLt/AkeyNs6eK61BMCw41MdxR7C5swjWqirAD5NTxbVCJr26cou8LjsFDAS/cIiJ8VO+HZ9ibaPBrKyHiUG8vtNJgUMPKVjqzkFTWgseo/SDYiDVvX/+1jwaufzw4dGM4qf699vvVrklhizZv6aYd9Wjj5/aA8bJOdYL/ktSlHzyTO+m4BbRI1DgzaeceN+zFzvY2KVV0Qp2bqkbvdzk9Ff+Fb6Ot+o0/43/wF7yM6yXhO/w5/xH2ecrLwzGdJjqp13BbVW4yHOxyv9ejA0FYLybWM/D4CTv4ZcyvqjIqKPMnMc+FMvC3+Xbc6JgctvmLWJHP+dNYcTttB9eJHvVUSxo8ijntHnIrjfPvQbhE4eqgA8aZH/a3/4v9fd5We/uj4VK2d/f/meTm79X23oGBajjqD7BO72xt//tDsaeivU8ayLvm24i21w8pteOLngTG21+ajST+AVBLAwQUAAIACADpqIJJAfyRX5wBAAAkBgAAHwAAAHVuaXZlcnNhbC9odG1sX3NraW5fc2V0dGluZ3MuanONlMtuwjAQRfd8ReRuK0Sf0O5QoVIlFpXKrurCCUOIcDyW41Ao4t+bMa/YcUo9G3x1dOcRxttOVB2WsOg52trf9v7u3q0GpBldwrWrixY9J50pDQVIw02GcprlIDIJzCNXR4eTvDsTIX8mrXe8+RDZDIqaH8MArQKaDmhFQFsFtO+AtiZtzkVRF3+cxg5N7RuqDTsujUHZTVCaalJdiTrnlmFXr/bU+/NgXIG+gM55Ao5p35428uz40KeocwnmisvNBFPsxjxZphpLOWvLv9go0NX3Xu6B3lP/ZezYiawwbwZyP/F4QNFO0n+qgEPexzFFEBY8BlHz7dnzB+oYNxvy6FVWZOZID28o6rTiKTSmNBhSuJisvBrT7FM0OQNrsyfubikcQvAN6IbV6J7CAVGV6h8fUGlMaSINtDnzEyqQzzKZHlL3KIIcFUu2bdM7N2rLHzFnhdBboUVo+/K2h8MHQ3tvgqtbeHknITsREmUgB4ZA1fYIWdCpxvgPCd0/I8aN4ckir96H6mms5sD1EvQUUVTlf10q1M/V2f0CUEsDBBQAAgAIAOmogk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OmogkkYzwyThwAAAIkAAAAcAAAAdW5pdmVyc2FsL2xvY2FsX3NldHRpbmdzLnhtbLOxr8jNUShLLSrOzM+zVTLUM1BSSM1Lzk/JzEu3VQoNcdO1UFIoLknMS0nMyc9LtVXKy1dSsLfjssnJT07MCU4tKQEqLFYoyEmsTC0KSc0FMkpS/RJzgSovzL/YcGHfxcaLTRf2XdipcGHXxeaLDRcbFXQVLsy4sP3CngtbL+wF431K+nZcAFBLAwQUAAIACAA7n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DpqIJJPiyyk3IBAAD8AgAAKQAAAHVuaXZlcnNhbC9za2luX2N1c3RvbWl6YXRpb25fc2V0dGluZ3MueG1sjVLbatwwEH3vV4j8wEoa3QzOgm4uhpaGbkIfg7tWi2kiF0uhoejjK6ddNttsSTVPM+fMGWZ02vRtivYh5fl++jnkaY67kPMUv6btG4Ta/Xw3L1dLSCGnzbHyaYrj/KOPX+a1VqspD3EcltGuaNpi1D09pKRWTtWMGUaRZJ56hZzntmINuAZsxRwltt38JfFbdwn7EPN51XZzgr5s6GMKS+7jGB63cMp+Dp1u8HYZxqny0lawNcphanFsDcQIl9wXqgFAIMsdcbhI2UhNkMeMYyhGUaCACOekEYVIyqFmXSOqCvONQEwyRl2hntZupLVx1BYJDSG6TvOqsaXrjMQYEUKAucIFdAajyoaqoUGtBwQHBkTRRhMFqLOd6VjxzgvLkaJeYFyYMYDx8bjH7Z6f61j973UO53xF8OwXnEVXb23OmKvdPyxLJV+H++93Qw7o85BCP15e7Pr3V+/8rf1w83HnL/6Y88nIB+rq2Lr6Pw3+C1BLAwQUAAIACADsqIJJMmJBJXoWAACPXgAAFwAAAHVuaXZlcnNhbC91bml2ZXJzYWwucG5n7dz5X5LZvwBwG1OLRCxNzbXGsd09l9QwbbEylUknTS0zG00RMHFXMDWkxtSmRU1zGyeXTM1SUEkpqajJXVwCkcySXABNBQWBi/O9r3unvvfef+A+vF6s5zzneZ/DeT7nPOeHcx3m7gIGaYPk5OTAx48dPiUnt1ZdTk7eZZ2i7Jf0P1RcZW9r0KdcnOVqu3QnZV/Whji5OcnJ1WdvWAlUkH1fH3HsDFpOToWy+lxDRVVelJM799Pxw05ecec4zM7qPbF61DmRzbLSklLTZv9rOpPuh70JJSWVdwZxXqUw9RPTD/+49rH82nnN3b+o7n4A+7OB6bUhlVPra3BNrL98NjmWezIYeu+ke+RXu4gmyL2fbt/zDrbgxb9pPSuYf6FkMDMazy5k+qFao+dFdHjdshVY6/yVNYr/eGk6JV8D8dpTGdwjHYFLl94FSH54c/eHjVlXLRW/yZpipPhQr6G4oGR2NJF3ff2FH+SVzZ7L/fOlQ7syHeYogK7MUt6n5HqBKJVnvs/ij08JWy+YclhnuWIX3LQcDrX8Nl2XcrDxamKysL94rQK+4buDzZ4/vyA/sImrV3YyThmXseY737TF1p07YRkb7uAo0ca6Haj5gn/m4G9RVV+r4JTy/VHDV0rk3G4cfeC1a8u3DSPL7AT7rq3Ob7XeuvOgWtnPP9499m05a2SZVdW/b9tr4HWgnpeX7hwzuvVtOQdhq5rvilC8IJ/6wz5zbaNT1y9+W87/Sb/u9SNAB+gAHaADdIAO0AE6QAfoAB2gA3SADtABOkAH6AAdoAN0gA7QATpAB+gAHaADdIAO0AE6QAfoAB2gA3SADtABOkAH6AAdoAN0gA7QATpAB+gAHaADdIAO0AE6QAfoAB2gA3SADtABOkAH6AAdoAP0/0f0EZGIJW2bh2v/2zY9By/I/F5rjf5nf/6fPltOj31bA275/9lAtFekM5qd3vN3/5m4ST41tWTrzu/Prqqjql5yvfenV389Bu34JiXCRlaa7Jh/44YfhF3ZfrTMZLSz5VJbft0/E2/+b2373MlpTCxgsVqXPmaQQorigwUv1Txm9BNnzMlKJ9PyY6zAcN/BfW4nevIDTQMlzMGGM5Znmd6dv/73vktgeTFbBB+2rkZUCsWTHsnaCJeBqIeiBlHAuwZ6ZKKlCojXJuJy4QGi/CsRBw8OKxHKQ90YNZoHc22l7lYIQhFfn6Wk/N+kIJ04EYdYl7ADhdhD25dXUGvVYYWiDqowjPpDkXYqqOy09g2mz7Zu192/vaEH1m9dmDI5m2snJeRbOy6/9YhZJF20w37eE/C+dXHQDwIWMViSGMFCvwdrBSpdmc/Qh7+d3xIskadW17UlJNOlHzXJcefpgvkH6QX5RVbd9BXRdIBU+DxiMqnQIvIGO087F6tNM/Nr3s//3Q2vj7voMMHS9Nsy21R+YPWfwCqGhZQavjZgHBCMoJ8Wp4TlwW1/DGTB9+6hjl7XU8LBa+385B+FkhZThafYLI3+cuuvUH59NjP8pMk9brbD1zeHKL/cqJTWZQ4JxS93QC/Ps29RLTuEdyPdRKD1Vp3kpVemoyut5XBcirXpFMEDM+V527yS602hYeBN1gF/vbrtAY1H+4lEIw46ln2vEZ3ok5muCrUJhZ8fH+g+1Y2ue0DGTBsW5Ky6B8kht5aRPv2ru0nZouQ3vy9OmKqqZh1DMi6hzxFHc0h3qKaWVAcmVAWUa1FqEu3AHl0HR5Fpk6fGW/mNAkFd5ht63CPH3PArA+l+CH8Vain/mGBNKecIdKIp4dHc3fgNCgghrUhIb6pNhsgffFWW7x3tx1iqJRO39uqXOTQYnt5tveiyN2ll3MAgcxOnzfOoCiYrAcy5lld1uWpowGCzZ//FvWGPrKJ+k4F1ZeAuURrHN4SLkljIevC9FDtTyS1HhkHiCHtFV7Rssjz3V9fIgm8CqeRx7+QG/A9+duMqetyeOTu8SE+YT+UOqaQEaMuFlSHijomHx+2ct/ltrL1XwdmXKjEPo5AkB5QPiNNjcKUa4N2bFgQo/bBD2KbA0azD97TZuwzxUJcDAfvdXj84J9CoYN7/+KbcyGXbluz+VvLgMxvmUNIFWU8l2MDY7cUU9jxaG78/lr2vlnjAxLXO3tzGbTpGFgKa8nC9m3omzVzTnDnN+kUBjkm19Dx44ov+ObOkto96BbHGO5VtJBX8EeIYYwGVvd96xR+WZ/GEvz8ny/XILcmdzKB8u4ETKOT9TBcJ9F5BOdLGTRb8Ut5ZwvDVJGQ7hWVhG7LsVWxo8jl+ioZvDiV84tsbqGMXygw4U8Tgme5kyTwTgp1Nezp65ZxF/6Ayetdz6mt053RRC6+v5DHP7CsIHE3Ki6Bv/tqsgNtlWLEOFE07oqdnqdmqgoEUhjWb22DZDvqk68UEyf6LI+xyPMOD1GHe6oaSdR5NeROTpYiTPpEJC9umP5KwxUJQZ2MtLwlWCaEbJM2+6HRpdZQud4foqeU82zjYNeuK9XyE4QQJAjapT3nhq6b30hT9OZv1SW3tGuPT5lJpYDn/jWBjBTndWZws5eiJrdSFoT46Y2Kb2Ab4zoYMPT6FS0pvhxrCi4OQ/lONpzuGd2+n7fN5MlLps7oXHGc0ab5TtDH2rVgYOJFUkR37ZRZ/g+rj4aOm5l4PzUssRBLnXspi4P3ilNwAbHxvwnJP9AcjFqpr2ohMMKaK73qfO7N5s7u+ehilOkt96bNpcryUKKlz+1OYmOwnFfAwvERIawqdQ7k+oh8SV8wfcS2qA3sagKbjhXO6UBYt7k/LZG7mYz4/Kqk83QAbx8UzYhn57AARHQIGWbEq2mIeW0/s3tmAiq90pLb5RmZcJvOpjyb9dZYRowsV9xsoUrgh6UixhpYww4IvqKJOljmJ+Ffzu6KLY15Q6yehIX/isj/tlyW6Z7pmemeiReUZX4m8PRYQq6c8jKiQl8TePsh3bHRw+NQKtcHiHSZoTbQl9wOj28bN/bl6duBbzy1sipCOZPCa+ZcOgVdSrBQJEkLZocGn7Kji5tBE9/EE9/EnCwxCeTnveJozYiRb/EwwmihwHHYDewp0sAerwWK+5YgaTb+C7CEdRmznJrZZn+Rcri6uL+lNDx2v16CO6ARyOHAqaimBek5gpICjb50WXMx2Y1Udes+oUolOlNoL4uDsUpFj3B3nwlMw8uYYYetC40YWstoQQo+aNv1r+MIhndriWMQ4GVmdyccEKNnFnjiZ6SfU5fxxw2rUc7wvy/2LGHG5oYMWWXb6YOMK0nFRUG+ovvvTIKLx/mhs4Kv9jLdfq4sqjElULjEaVmk4vpvw07iDbgwyoYmZvn41Up9VHEw6chGhlokwHZBCiJfpWe+rDDlhS9gKHk2IQVbM0Nw/YewvC2q82aMQ/KPbAs5MEb30gBWz/BxKB/s2a9Hajao/fXNoiPt0IgG0Awzi0NKEEWdUp4mYD3C1J4gPQ1Kipo9a+N6dtLFGToVBG9dGQ10IaaOU9ODxY3iY09jY/B3uXxtB6A36xICh3+gr+sUszz2VhHBdP6hAMJk7YDVjIJnF92ZymifJUUfOvJMS2rakp/F5NanOrQS+5/jjiYJdE7IL0bj4710CzWHsFtOzEHfcwhi/j2Z9mmyigxwZihkZ7p61i44m8z2zbazcg7IbUTu4VWnttwq7Eff5bkTt4KmKzlwj+0FR9znZEJX4ZVHdXUMddEasvG1I/37qe/6nvWAQOBQDQ1jWKTkqgzhgy5EyqIb+WtzchsIF1HmnsYTT56GP8oaC9vAk6+qrICBPl32Nn6mzlU/3w0XQwydrHzi2BDbNhO1ZrKLaX3SYWvbT4lW4FapEXvLK04EQE1Gr0Xwo8MPiUEDAZjV6AioU9qVsJeIsk0CiE/z82GADEgTimYJpQgwThrrMd84wlkegHjMFSAxMizusr4jDVLhx7YWRbhFhAmP4ZOTni06BD6+AA5b6Snpuanz84awjWbJYZ2AX/cdZUUlwBOaxTtdV/nafyKvOpOQjN7TbTC9TYJe/KLuFnLdbKR23elZcEqG35zEtd4xXnlH/+aj9VEnWCp34YuRCJHkIO5W/D40dXIsb+309FeocGBcXVJMb1vp0QhZxJ8f4pGWsZUCnt6KWlrbta6LdDc6wHgMKZxzlRL2S0BbqFyMwipXFY124loAaecZ4ZqFiRG5q+61J68Yg0f1U5zOuuU6aOurafYqk4MMBZKHsUlBiSdQzYsj8o1Pjz2kbQZibWtxANXVJshelHkIOnd/9ChG356JiVtB5VuBvmDd6OrWOK3U5YFEbIgSJLUTDtHSIv4HgtWVmNgdGsLqs8rLJN3LybOQHLfu1Ar23QzwfBMNtM4iuMjI2qSyO8WJAp4ZiKYWtCCpSakfvnQiqaC7u3whyjYEOTftaMHMUcfXxA+VvabsgFMPDg3nHWZAdG0DgT4/PbR6UOOu7ZsEuHaNu5w83agnDrG8oYMK/jB8mC8JmtEE1rxcTW/mcOV87z/4teSrkKIeJdNJVQ/XRuPFMpoAsFReg2F+Sp6VThCj6llGlLLjVY9OdHZgCJ/v8akfOTF6FdgOVLnCq0gu25bOHmzo62c2fx9sYtze4dWbKuv/tv7u/2ePg1v66HXBKGwFOR5Ha/P1yBRV3hsRhiRXMkHBduni6G2qn7JGhZX+3FDG/aL+9a+4O3si+ONed+MCp9OynlmJv4+EGTp+EIBSNqBS9hLX47z8D+2La0av5KPCSzybZH3P6JX0tR4Bd1Gz8ku2vpYiLqXV1/D3X/5ATLG52PNFRjBStw/2m8JmzIWCpnevHEg5ySSwxV56c7ShZ4qKLRSOdZu3t0Y+u9SuUjRlE1U+sw8WwfHs79d5a2TBNOetwY0uDLfAZ9WtVZVp/X9fkf1VsVjYBv/9JG+Sp6f9oUeClasB4PV1n1IPSXLDPYaBXa2K+c+/75WdRLcZgEDEejHuSY+Itu4in0n4RHXx/wrvad5HX7uOi2cCzNKAMSOq26RURGc4HMbbTae20SWVOc3pj7QGsfdSfB5AGZnQz3CPOYuTVdql7YlNnySyRLEYIHphiQr17SyZENN7Tbmii5Umwn+A4yzadnLW5aXmFvOxA2MbKyUCzTxNEhM8cROHXHl7pZLaX7cBGEOUN80dn0mD7tvEXFZ9VVwOvnuK5hMkHt9fiCIhBnhg5zSMoPbMuYvA9/GIbOX/4DjV6rk1PfI9noIJ0ptha6jkzSecsmK8Jmnj7Pmrb3vNLy+enMyxyGqOaI/tKYGoXfSJAocl3exSbshUUnkrIkvAhJ609No1zPpRGVGYlGeJRX2lzaINC45h9zLHjzNHzDaoWDo/+1PPte/2UWaTrHqljsHUoK0Ba+gyixJYFBb3M2dUBH3Xyi+Ghf9bSQU9diLLIs+eUks2CjIsrcg6h+xMnv8Kn/DDCm49N5QzgDunjDI+nMaUP6yG7OVj0+FjMu22y+5cPCcoO8x2W1X841wjS2e8Fmr+GV9yB4ENdfh0SPhz04BybI4AHeCU1gVRnJ3JQM1RpwcU4qzC1F2VgclYwFIHm4T/Vhw2vdtSTRO1y3BXo65MKuHpOv0ZUuXt8pTQAzSxPaP01HKmdxcR+LbnZ9cYYX2czSFMa4ysyvi4r4JbrKmYqenVnvQMwixNe6RiX7TeY/HvdScGCp8XicAHVUdLLw7mlGUiXqDYVhKXCIsXGyHuJvA4mtFE3fCya9aRhFI0oi5+Cl+UgD+54N+57nMfwIWeWwMZZLriqnaSohI5OG2JAd3p6POKcZYQA/EwqESklgy/XeL/uesqLpQ+mY8GWMWte000eMsKY9D+cpFtKFK601KTr6L+AdQe4lBELWxfZs+vmNDToR1e2aQbfTzT4qdiQ7n6tubDbtdxPJ9gW43fpUn2JODHMhd+mx4SnOXeSLKxtwAq4bDPBTfrPkKAmus5eHDFm6VDwhcjixvEhbnKW5q+PMowHrdTSe0s0UsnLnSgklqHwURjYJvvIbZMNCRnrNTXUfOU2qU2knXhyQ0snJqy5V2UI9S5NqArj1fMZ/FMNjIraTa1R8nZnsY0Q6yABqUZWawuH1Ath/oNdNgKySEdroj6+43n0ljjx4pC33oObtS5EbSzrdyaiTty8FodmLD8bcIj/fNdb5bf1jcotU4bqhPxtcP3Y6c2U/MskjqjLrWB1Ym7zuSFb4Ze1eBd9mnSRQhs7UCxZqFBQcBrr0p80E4zeI2FYiWS+bUPrek9WAyxxW06SmY+lPtUfitivT1n3lOd8V9bb+NP0m2bkTtl8fKe8advSx1cuOLqh42LNWoSpeBue193q0tcNYjfN78eAXdOTx3CaKlnrU9s/XMMZqSVNB06s3tuxElaISSvNQ5I3htkOUVHttFBlSpkWVHYTDVpdXpjtVbr7aR2Oj0WxfmEaSIZrf/Y00MrB/vJxJDHp3WdX6bBfJtXrZMTV1Myr+9HIkKtrFBPkPQ4s0mQS48FJNO+2cdF8n8HTtoGxHk89+kLM1fZ7R3DNNu10hukW8QhcU712XlvVPb6p1VM/q9XhXmK2gWi5XJ936nUQ0oGJlL+6urZQoDiKETB/GfK0HRAu0Lot2WLaOHp9t4DPQNXZ2b3YCArRUAMx/55/5sqJeiDLQRUOtHgPSpl6+tDPEX9RfsWvcwoUlZit/DZqnGO4qIt+ZzN+2cZRq7szlljAW92JmaI4dV9gPEjNXclDu5ssNyLMuabkla8zIXXNobt3rgNpNm7Nlz8bILWN+fl1gHjKW1DmLMbEtRw6e6e+DdpHdPAP9lFVJ0BA0Uimxp4nEvPc++QQh3Cvjhqlka518sr+t1M8H2kSz0kN5ufYE2Lz4uk+A/hbdm3zZPzsLkjF8KGoScsvPXMBT/DIyRuF2txTbNat0PnVcWRCd2kBbugoet/NxS5RDEAgzTgwjiWVCGL5LUpUkFE2VPhlSvhssfTuoqSWnefXtgWiA0If/ddZC1Ls+vg9iGxSFLlF4/nIs7pAbh8cutB4515z6N0R/YBDTusTZ6t3QAp/DxLYB+/Kd46omkdNNixPeZNbElfmqJouOG0C9/azUOVpyl9W2pXoGcJSz6nse6uVeyatnROzrdDdcvKeioQsDnVk8P3X+pzwPf5TMT3mFYy+Qtu3FjtUQD1INXVCXnOQqslliVH/RGHs6PuBRvW2uUzUTCaoGyqa6TSzCmfuiO/XGjxR+F9LUh/8lb3CybSym9n19c+i/MY2EdOyzDH0IFrUiZiPexf1lHAJH2r4qnro1LN9QQ8Sv+R0jVSNmYRK9CwQu1Vpi+pTMJ4QHQd6KRvIOAWUT9PW5i/wKY28HYKQa/95DiTjuRGmzXEixrel5rydnrQ1AQZr4tjcYDtCr5Js3QJkoxXztge0ubru9szfsxTSUn7rdh74nytntnfXOI2VGZq4W9UfyA7t/HYhLsJb+e/1ufb/eX0O7R2WP1Sq/O2O4XidJkF28gpF8UHl98t6cvIZYC/XJoEsdKDn9O4UUN5lhobQzb/NNrJ5dUdxMdtRulHda+f3C5ZaPuElvu2tTBfHrFOwt9wTRvN2PsHf5CBYwcClWGSqs3hlOkDq6/9jx31ESNYkXGjx7Xnul6WEKXHYWFildEk2lWsVzVIgOAV8879vcY6RHwA93LLgKFXwuz7mVj+t+rOc7HH8iPvhWufzqf8BUEsDBBQAAgAIAOyogkmBbxhSSwAAAGsAAAAbAAAAdW5pdmVyc2FsL3VuaXZlcnNhbC5wbmcueG1ss7GvyM1RKEstKs7Mz7NVMtQzULK34+WyKShKLctMLVeoAIoBBSFASaESyDVCcMszU0oygEIGRgYIwYzUzPSMElslczNTuKA+0EwAUEsBAgAAFAACAAgA6aiCSd/BtBnYBQAAVRYAAB0AAAAAAAAAAQAAAAAAAAAAAHVuaXZlcnNhbC9jb21tb25fbWVzc2FnZXMubG5nUEsBAgAAFAACAAgA6aiCSXJrMuHsBAAAbhQAACcAAAAAAAAAAQAAAAAAEwYAAHVuaXZlcnNhbC9mbGFzaF9wdWJsaXNoaW5nX3NldHRpbmdzLnhtbFBLAQIAABQAAgAIAOmogkk9Kze/uAIAAFoKAAAhAAAAAAAAAAEAAAAAAEQLAAB1bml2ZXJzYWwvZmxhc2hfc2tpbl9zZXR0aW5ncy54bWxQSwECAAAUAAIACADpqIJJXVHppL0EAAB/EwAAJgAAAAAAAAABAAAAAAA7DgAAdW5pdmVyc2FsL2h0bWxfcHVibGlzaGluZ19zZXR0aW5ncy54bWxQSwECAAAUAAIACADpqIJJAfyRX5wBAAAkBgAAHwAAAAAAAAABAAAAAAA8EwAAdW5pdmVyc2FsL2h0bWxfc2tpbl9zZXR0aW5ncy5qc1BLAQIAABQAAgAIAOmogkk9PC/RwQAAAOUBAAAaAAAAAAAAAAEAAAAAABUVAAB1bml2ZXJzYWwvaTE4bl9wcmVzZXRzLnhtbFBLAQIAABQAAgAIAOmogkkYzwyThwAAAIkAAAAcAAAAAAAAAAEAAAAAAA4WAAB1bml2ZXJzYWwvbG9jYWxfc2V0dGluZ3MueG1sUEsBAgAAFAACAAgAO5xXRyO0Tvv7AgAAsAgAABQAAAAAAAAAAQAAAAAAzxYAAHVuaXZlcnNhbC9wbGF5ZXIueG1sUEsBAgAAFAACAAgA6aiCST4sspNyAQAA/AIAACkAAAAAAAAAAQAAAAAA/BkAAHVuaXZlcnNhbC9za2luX2N1c3RvbWl6YXRpb25fc2V0dGluZ3MueG1sUEsBAgAAFAACAAgA7KiCSTJiQSV6FgAAj14AABcAAAAAAAAAAAAAAAAAtRsAAHVuaXZlcnNhbC91bml2ZXJzYWwucG5nUEsBAgAAFAACAAgA7KiCSYFvGFJLAAAAawAAABsAAAAAAAAAAQAAAAAAZDIAAHVuaXZlcnNhbC91bml2ZXJzYWwucG5nLnhtbFBLBQYAAAAACwALAEkDAADoMgAAAAA="/>
  <p:tag name="ISPRING_RESOURCE_PATHS_HASH_PRESENTER" val="ad7701976b7308dbf80f7e5dd541b936aed0a6"/>
  <p:tag name="ISPRING_PRESENTATION_TITLE" val="pofk_0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Титульный лист"/>
  <p:tag name="ISPRING_SLIDE_INDENT_LEVEL" val="0"/>
  <p:tag name="ISPRING_SLIDE_ID" val="{33DF5308-BF2F-48D1-8D46-D9BC3828CD9D}"/>
  <p:tag name="GENSWF_ADVANCE_TIME" val="22.733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75A2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1552</TotalTime>
  <Words>1896</Words>
  <Application>Microsoft Office PowerPoint</Application>
  <PresentationFormat>Экран (4:3)</PresentationFormat>
  <Paragraphs>196</Paragraphs>
  <Slides>20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pofk_03</dc:title>
  <dc:creator>Dmitrochenkov</dc:creator>
  <cp:lastModifiedBy>Мама</cp:lastModifiedBy>
  <cp:revision>129</cp:revision>
  <dcterms:created xsi:type="dcterms:W3CDTF">2008-01-16T09:13:18Z</dcterms:created>
  <dcterms:modified xsi:type="dcterms:W3CDTF">2020-02-06T17:20:03Z</dcterms:modified>
</cp:coreProperties>
</file>