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02" r:id="rId2"/>
    <p:sldId id="285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328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4D7"/>
    <a:srgbClr val="DDFFDD"/>
    <a:srgbClr val="CCFFCC"/>
    <a:srgbClr val="E7FFE7"/>
    <a:srgbClr val="D4ECE1"/>
    <a:srgbClr val="FFCC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90" d="100"/>
          <a:sy n="90" d="100"/>
        </p:scale>
        <p:origin x="-57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76E3ACB-5F5E-437A-9C39-87ED630DAD15}" type="datetimeFigureOut">
              <a:rPr lang="ru-RU"/>
              <a:pPr>
                <a:defRPr/>
              </a:pPr>
              <a:t>02.01.2018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C6C9AFD-CDA8-437C-A9F9-ACF0B2CD2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82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47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15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06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86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4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6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8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9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5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5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8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9AFD-CDA8-437C-A9F9-ACF0B2CD202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9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E77D-8F7B-4BEE-AF8A-8C7DE9A26595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328E-DA8A-411A-889D-080CEA06D1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69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5602-1C07-4917-9662-A6CEF760920F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96809-9034-4EFC-A481-0919506B0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746254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F191-6E81-4F79-93BA-01F835427B24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6C47-44A3-49EF-B3C5-C06F925D9C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596336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B637-53FC-410C-A55D-9D9799343F52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B5B6-311E-4BB3-85B2-26CFD68DB7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92478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DDF9-73CB-4DF6-9537-0A9D01DA47CD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46BA-9262-48E9-9523-C52844CD9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97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41E0-292E-4CB4-A7F0-F6A64370C104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A0B4-63B8-4D75-B70E-E26B9CA11A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18362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C499-6284-4ACB-9092-668D83C29097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2928-FC10-40C1-A3C4-787635F6E4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269491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A1F3-856B-4440-B4BA-E520B2B0D5C1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0157-D029-4AD5-824B-22A2EB6A2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996135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D6CD-98F2-4C82-AE84-9282BEE1608E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7730-3F2B-4497-A519-29EC9C059C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358076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CC43-05C9-4B31-B0BB-D6B2B7100444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3BF5-5D05-4306-9599-BFB7BE2344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04961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0324-620A-4D55-B71C-2D1ACD505CBD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7294-8EDD-44D2-B73D-B3A6A8354C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701160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97404A3-A8C7-41B7-A7FD-4F7F67A04712}" type="datetimeFigureOut">
              <a:rPr lang="ru-RU"/>
              <a:pPr>
                <a:defRPr/>
              </a:pPr>
              <a:t>02.01.2018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018605F-27AF-41CB-8B28-69A0606B68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2069808"/>
            <a:ext cx="9144000" cy="1182589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ВТОРАЯ ПОЛОВИНА</a:t>
              </a:r>
              <a:endParaRPr lang="ru-RU" sz="40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XX </a:t>
              </a:r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ВЕКА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pic>
        <p:nvPicPr>
          <p:cNvPr id="1026" name="Picture 2" descr="share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8" b="92152" l="4462" r="96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16" y="3368989"/>
            <a:ext cx="2661154" cy="27522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резерва    201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ИСТОРИЯ</a:t>
            </a:r>
            <a:endParaRPr lang="ru-RU" sz="96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материалы по дисциплине</a:t>
            </a:r>
            <a:endParaRPr lang="ru-RU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9954" y="3263408"/>
            <a:ext cx="30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Занятие </a:t>
            </a:r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1.6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е 128"/>
          <p:cNvSpPr txBox="1">
            <a:spLocks noChangeArrowheads="1"/>
          </p:cNvSpPr>
          <p:nvPr/>
        </p:nvSpPr>
        <p:spPr bwMode="auto">
          <a:xfrm>
            <a:off x="7786370" y="7194550"/>
            <a:ext cx="444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>
                <a:effectLst/>
                <a:latin typeface="Calibri"/>
                <a:ea typeface="Calibri"/>
                <a:cs typeface="Times New Roman"/>
              </a:rPr>
              <a:t>-10-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Надь</a:t>
            </a:r>
            <a:r>
              <a:rPr lang="ru-RU" sz="2000" dirty="0"/>
              <a:t> уже мало что мог сделать. </a:t>
            </a:r>
            <a:r>
              <a:rPr lang="ru-RU" sz="2000" dirty="0" smtClean="0"/>
              <a:t>В </a:t>
            </a:r>
            <a:r>
              <a:rPr lang="ru-RU" sz="2000" dirty="0"/>
              <a:t>стране быстро наступил хаос.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9" r="13009" b="4680"/>
          <a:stretch/>
        </p:blipFill>
        <p:spPr bwMode="auto">
          <a:xfrm>
            <a:off x="323528" y="1268760"/>
            <a:ext cx="5616624" cy="4834083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6237312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Фотографии </a:t>
            </a:r>
            <a:r>
              <a:rPr lang="ru-RU" sz="1400" i="1" dirty="0"/>
              <a:t>повешенных коммунистов со следами пыток, с лицами, обезображенными </a:t>
            </a:r>
            <a:r>
              <a:rPr lang="ru-RU" sz="1400" i="1" dirty="0" smtClean="0"/>
              <a:t>кислотой, </a:t>
            </a:r>
            <a:r>
              <a:rPr lang="ru-RU" sz="1400" i="1" dirty="0"/>
              <a:t>обошли весь мир.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События в Венгрии 1956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84168" y="1124744"/>
            <a:ext cx="29523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Прервалось железнодорожное сообщение, прекратили работу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аэропорты</a:t>
            </a:r>
            <a:r>
              <a:rPr lang="ru-RU" sz="2000" dirty="0">
                <a:solidFill>
                  <a:prstClr val="black"/>
                </a:solidFill>
              </a:rPr>
              <a:t>, закрылись, магазины и банки.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Люди отлавливали </a:t>
            </a:r>
            <a:r>
              <a:rPr lang="ru-RU" sz="2000" dirty="0">
                <a:solidFill>
                  <a:prstClr val="black"/>
                </a:solidFill>
              </a:rPr>
              <a:t>сотрудников госбезопасности, их вешали за ноги, </a:t>
            </a:r>
            <a:r>
              <a:rPr lang="ru-RU" sz="2000" dirty="0" smtClean="0">
                <a:solidFill>
                  <a:prstClr val="black"/>
                </a:solidFill>
              </a:rPr>
              <a:t>пытали.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Пойманных </a:t>
            </a:r>
            <a:r>
              <a:rPr lang="ru-RU" sz="2000" dirty="0">
                <a:solidFill>
                  <a:prstClr val="black"/>
                </a:solidFill>
              </a:rPr>
              <a:t>партийных руководителей гвоздями прибивали к полу, вложив в их руки портреты Ленина…</a:t>
            </a:r>
          </a:p>
        </p:txBody>
      </p:sp>
    </p:spTree>
    <p:extLst>
      <p:ext uri="{BB962C8B-B14F-4D97-AF65-F5344CB8AC3E}">
        <p14:creationId xmlns:p14="http://schemas.microsoft.com/office/powerpoint/2010/main" val="29339061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608512" cy="61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332656"/>
            <a:ext cx="3923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31 октября Хрущёв </a:t>
            </a:r>
            <a:r>
              <a:rPr lang="ru-RU" sz="2000" dirty="0" smtClean="0"/>
              <a:t>заявил</a:t>
            </a:r>
            <a:r>
              <a:rPr lang="ru-RU" sz="2000" dirty="0"/>
              <a:t>: «Если мы уйдём из Венгрии, </a:t>
            </a:r>
            <a:r>
              <a:rPr lang="ru-RU" sz="2000" dirty="0" smtClean="0"/>
              <a:t>империалисты поймут </a:t>
            </a:r>
            <a:r>
              <a:rPr lang="ru-RU" sz="2000" dirty="0"/>
              <a:t>это как нашу слабость и будут наступать». </a:t>
            </a:r>
            <a:endParaRPr lang="ru-RU" sz="2000" dirty="0" smtClean="0"/>
          </a:p>
          <a:p>
            <a:r>
              <a:rPr lang="ru-RU" sz="2000" dirty="0" smtClean="0"/>
              <a:t>Было </a:t>
            </a:r>
            <a:r>
              <a:rPr lang="ru-RU" sz="2000" dirty="0"/>
              <a:t>принято решение провести военную операцию </a:t>
            </a:r>
            <a:r>
              <a:rPr lang="ru-RU" sz="2000" dirty="0" smtClean="0"/>
              <a:t>по свержению </a:t>
            </a:r>
            <a:r>
              <a:rPr lang="ru-RU" sz="2000" dirty="0"/>
              <a:t>правительства </a:t>
            </a:r>
            <a:r>
              <a:rPr lang="ru-RU" sz="2000" dirty="0" err="1"/>
              <a:t>Имре</a:t>
            </a:r>
            <a:r>
              <a:rPr lang="ru-RU" sz="2000" dirty="0"/>
              <a:t> Надя.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3212976"/>
            <a:ext cx="3851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 8 </a:t>
            </a:r>
            <a:r>
              <a:rPr lang="ru-RU" sz="2000" dirty="0" smtClean="0"/>
              <a:t>ноября были </a:t>
            </a:r>
            <a:r>
              <a:rPr lang="ru-RU" sz="2000" dirty="0"/>
              <a:t>уничтожены последние очаги сопротивления восставших. Члены правительства </a:t>
            </a:r>
            <a:r>
              <a:rPr lang="ru-RU" sz="2000" dirty="0" err="1"/>
              <a:t>Имре</a:t>
            </a:r>
            <a:r>
              <a:rPr lang="ru-RU" sz="2000" dirty="0"/>
              <a:t> Надя укрылись в посольстве Югославии.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085184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10 </a:t>
            </a:r>
            <a:r>
              <a:rPr lang="ru-RU" sz="2000" dirty="0"/>
              <a:t>ноября </a:t>
            </a:r>
            <a:r>
              <a:rPr lang="ru-RU" sz="2000" dirty="0" smtClean="0"/>
              <a:t>восставшие обратились с </a:t>
            </a:r>
            <a:r>
              <a:rPr lang="ru-RU" sz="2000" dirty="0"/>
              <a:t>предложением о прекращении огня. Вооруженное сопротивление прекратилось.</a:t>
            </a:r>
          </a:p>
        </p:txBody>
      </p:sp>
    </p:spTree>
    <p:extLst>
      <p:ext uri="{BB962C8B-B14F-4D97-AF65-F5344CB8AC3E}">
        <p14:creationId xmlns:p14="http://schemas.microsoft.com/office/powerpoint/2010/main" val="33784281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764704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Премьер-министр </a:t>
            </a:r>
            <a:r>
              <a:rPr lang="ru-RU" sz="2000" dirty="0" err="1"/>
              <a:t>Имре</a:t>
            </a:r>
            <a:r>
              <a:rPr lang="ru-RU" sz="2000" dirty="0"/>
              <a:t> Надь и члены его правительства 22 ноября 1956 </a:t>
            </a:r>
            <a:r>
              <a:rPr lang="ru-RU" sz="2000" dirty="0" smtClean="0"/>
              <a:t>г. были </a:t>
            </a:r>
            <a:r>
              <a:rPr lang="ru-RU" sz="2000" dirty="0"/>
              <a:t>обманным путём выманены из посольства Югославии, где они укрывались, и заключены под </a:t>
            </a:r>
            <a:r>
              <a:rPr lang="ru-RU" sz="2000" dirty="0" smtClean="0"/>
              <a:t>стражу. Над </a:t>
            </a:r>
            <a:r>
              <a:rPr lang="ru-RU" sz="2000" dirty="0"/>
              <a:t>ними состоялся суд. </a:t>
            </a:r>
            <a:r>
              <a:rPr lang="ru-RU" sz="2000" dirty="0" err="1"/>
              <a:t>Имре</a:t>
            </a:r>
            <a:r>
              <a:rPr lang="ru-RU" sz="2000" dirty="0"/>
              <a:t> Надь </a:t>
            </a:r>
            <a:r>
              <a:rPr lang="ru-RU" sz="2000" dirty="0" smtClean="0"/>
              <a:t>был приговорен </a:t>
            </a:r>
            <a:r>
              <a:rPr lang="ru-RU" sz="2000" dirty="0"/>
              <a:t>к смертной </a:t>
            </a:r>
            <a:r>
              <a:rPr lang="ru-RU" sz="2000" dirty="0" smtClean="0"/>
              <a:t>казни. </a:t>
            </a:r>
          </a:p>
          <a:p>
            <a:endParaRPr lang="ru-RU" sz="2000" dirty="0" smtClean="0"/>
          </a:p>
          <a:p>
            <a:r>
              <a:rPr lang="ru-RU" sz="2000" dirty="0" smtClean="0"/>
              <a:t>Он был </a:t>
            </a:r>
            <a:r>
              <a:rPr lang="ru-RU" sz="2000" dirty="0"/>
              <a:t>повешен 16 июня 1958. Всего было </a:t>
            </a:r>
            <a:r>
              <a:rPr lang="ru-RU" sz="2000" dirty="0" smtClean="0"/>
              <a:t>казнено около </a:t>
            </a:r>
            <a:r>
              <a:rPr lang="ru-RU" sz="2000" dirty="0"/>
              <a:t>350 человек.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3645024"/>
            <a:ext cx="8688212" cy="1944216"/>
            <a:chOff x="107505" y="1772816"/>
            <a:chExt cx="7920879" cy="177250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643"/>
            <a:stretch/>
          </p:blipFill>
          <p:spPr bwMode="auto">
            <a:xfrm>
              <a:off x="107505" y="1818966"/>
              <a:ext cx="6768752" cy="172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772816"/>
              <a:ext cx="1152128" cy="177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События в Венгрии 1956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9444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625" r="97969">
                        <a14:foregroundMark x1="15625" y1="51250" x2="15625" y2="51250"/>
                        <a14:foregroundMark x1="32656" y1="42250" x2="32656" y2="42250"/>
                        <a14:foregroundMark x1="24531" y1="61500" x2="24531" y2="61500"/>
                        <a14:foregroundMark x1="31250" y1="57750" x2="31250" y2="57750"/>
                        <a14:foregroundMark x1="42188" y1="44250" x2="42188" y2="44250"/>
                        <a14:foregroundMark x1="51719" y1="32000" x2="51719" y2="32000"/>
                        <a14:foregroundMark x1="41094" y1="59750" x2="41094" y2="59750"/>
                        <a14:foregroundMark x1="32031" y1="66750" x2="32031" y2="66750"/>
                        <a14:foregroundMark x1="48594" y1="55250" x2="48594" y2="55250"/>
                        <a14:foregroundMark x1="75000" y1="83750" x2="75000" y2="83750"/>
                        <a14:foregroundMark x1="81406" y1="84250" x2="81406" y2="84250"/>
                        <a14:foregroundMark x1="42813" y1="56000" x2="42813" y2="56000"/>
                        <a14:backgroundMark x1="31406" y1="96500" x2="31406" y2="96500"/>
                        <a14:backgroundMark x1="50313" y1="92500" x2="50313" y2="92500"/>
                        <a14:backgroundMark x1="40156" y1="90000" x2="40156" y2="90000"/>
                        <a14:backgroundMark x1="10469" y1="88500" x2="10469" y2="88500"/>
                        <a14:backgroundMark x1="82188" y1="92500" x2="82188" y2="92500"/>
                        <a14:backgroundMark x1="72344" y1="94750" x2="72344" y2="94750"/>
                        <a14:backgroundMark x1="71250" y1="90500" x2="71250" y2="90500"/>
                        <a14:backgroundMark x1="30312" y1="43750" x2="30312" y2="43750"/>
                        <a14:backgroundMark x1="24688" y1="44750" x2="24688" y2="44750"/>
                        <a14:backgroundMark x1="37500" y1="61250" x2="37500" y2="61250"/>
                        <a14:backgroundMark x1="76406" y1="85500" x2="76406" y2="85500"/>
                        <a14:backgroundMark x1="82813" y1="85500" x2="82813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6959"/>
            <a:ext cx="8568952" cy="53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Венгерские события оказали значительное влияние на внутреннюю жизнь СССР. </a:t>
            </a:r>
            <a:endParaRPr lang="ru-RU" sz="2000" dirty="0" smtClean="0"/>
          </a:p>
          <a:p>
            <a:r>
              <a:rPr lang="ru-RU" sz="2000" dirty="0" smtClean="0"/>
              <a:t>Партийное </a:t>
            </a:r>
            <a:r>
              <a:rPr lang="ru-RU" sz="2000" dirty="0"/>
              <a:t>руководство было напугано тем, что </a:t>
            </a:r>
            <a:r>
              <a:rPr lang="ru-RU" sz="2000" dirty="0" smtClean="0"/>
              <a:t>попытка населения получить свободу в </a:t>
            </a:r>
            <a:r>
              <a:rPr lang="ru-RU" sz="2000" dirty="0"/>
              <a:t>Венгрии привела к </a:t>
            </a:r>
            <a:r>
              <a:rPr lang="ru-RU" sz="2000" dirty="0" smtClean="0"/>
              <a:t>антикоммунистическим выступлениям.</a:t>
            </a:r>
          </a:p>
          <a:p>
            <a:r>
              <a:rPr lang="ru-RU" sz="2000" dirty="0" smtClean="0"/>
              <a:t>И, если только у руководства СССР были планы по значительному ослаблению сталинского режима в стране, то после венгерских событий от этих идей руководство отказалось, так как считало, что установление «излишних» свобод в </a:t>
            </a:r>
            <a:r>
              <a:rPr lang="ru-RU" sz="2000" dirty="0"/>
              <a:t>СССР может привести к тем же последствиям.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5436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События в Венгрии 1956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42121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ДОМАШНЕЕ ЗАДАНИЕ</a:t>
            </a:r>
          </a:p>
        </p:txBody>
      </p:sp>
      <p:sp>
        <p:nvSpPr>
          <p:cNvPr id="43011" name="TextBox 8"/>
          <p:cNvSpPr txBox="1">
            <a:spLocks noChangeArrowheads="1"/>
          </p:cNvSpPr>
          <p:nvPr/>
        </p:nvSpPr>
        <p:spPr bwMode="auto">
          <a:xfrm>
            <a:off x="2500313" y="5786438"/>
            <a:ext cx="521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Конспект (повторение)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012" name="Прямоугольник 11"/>
          <p:cNvSpPr>
            <a:spLocks noChangeArrowheads="1"/>
          </p:cNvSpPr>
          <p:nvPr/>
        </p:nvSpPr>
        <p:spPr bwMode="auto">
          <a:xfrm>
            <a:off x="428625" y="1000125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800"/>
              <a:t>Сайт</a:t>
            </a:r>
            <a:r>
              <a:rPr lang="en-US" sz="4800"/>
              <a:t>:</a:t>
            </a:r>
            <a:r>
              <a:rPr lang="ru-RU" sz="4800"/>
              <a:t> </a:t>
            </a:r>
            <a:r>
              <a:rPr lang="en-US" sz="4800">
                <a:solidFill>
                  <a:srgbClr val="0070C0"/>
                </a:solidFill>
              </a:rPr>
              <a:t>www.coldwar.ru</a:t>
            </a:r>
            <a:endParaRPr lang="ru-RU" sz="4800">
              <a:solidFill>
                <a:srgbClr val="0070C0"/>
              </a:solidFill>
            </a:endParaRPr>
          </a:p>
        </p:txBody>
      </p:sp>
      <p:sp>
        <p:nvSpPr>
          <p:cNvPr id="43013" name="Прямоугольник 13"/>
          <p:cNvSpPr>
            <a:spLocks noChangeArrowheads="1"/>
          </p:cNvSpPr>
          <p:nvPr/>
        </p:nvSpPr>
        <p:spPr bwMode="auto">
          <a:xfrm>
            <a:off x="2195513" y="1844675"/>
            <a:ext cx="6357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rgbClr val="0070C0"/>
                </a:solidFill>
              </a:rPr>
              <a:t>www.ae-dmit.ru</a:t>
            </a:r>
            <a:endParaRPr lang="ru-RU" sz="4800">
              <a:solidFill>
                <a:srgbClr val="0070C0"/>
              </a:solidFill>
            </a:endParaRPr>
          </a:p>
        </p:txBody>
      </p:sp>
      <p:pic>
        <p:nvPicPr>
          <p:cNvPr id="43014" name="Рисунок 5" descr="teacher_lef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86125"/>
            <a:ext cx="2092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"/>
          <p:cNvSpPr txBox="1">
            <a:spLocks noChangeArrowheads="1"/>
          </p:cNvSpPr>
          <p:nvPr/>
        </p:nvSpPr>
        <p:spPr bwMode="auto">
          <a:xfrm>
            <a:off x="2195513" y="2997200"/>
            <a:ext cx="66976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МЕТОДИЧЕСКАЯ РАЗРАБОТКА </a:t>
            </a:r>
          </a:p>
          <a:p>
            <a:pPr eaLnBrk="1" hangingPunct="1"/>
            <a:r>
              <a:rPr lang="ru-RU" sz="1600" dirty="0">
                <a:solidFill>
                  <a:srgbClr val="0070C0"/>
                </a:solidFill>
              </a:rPr>
              <a:t>ИСТОРИЯ</a:t>
            </a:r>
          </a:p>
          <a:p>
            <a:pPr eaLnBrk="1" hangingPunct="1"/>
            <a:r>
              <a:rPr lang="ru-RU" sz="1600" dirty="0">
                <a:solidFill>
                  <a:srgbClr val="0070C0"/>
                </a:solidFill>
              </a:rPr>
              <a:t>ДВУХПОЛЮСНЫЙ МИР</a:t>
            </a:r>
          </a:p>
          <a:p>
            <a:pPr eaLnBrk="1" hangingPunct="1"/>
            <a:r>
              <a:rPr lang="ru-RU" sz="1600" dirty="0">
                <a:solidFill>
                  <a:srgbClr val="0070C0"/>
                </a:solidFill>
              </a:rPr>
              <a:t>КОНФЛИКТЫ ХОЛОДНОЙ ВОЙНЫ</a:t>
            </a:r>
          </a:p>
          <a:p>
            <a:pPr eaLnBrk="1" hangingPunct="1"/>
            <a:endParaRPr lang="ru-RU" sz="1000" dirty="0"/>
          </a:p>
          <a:p>
            <a:pPr eaLnBrk="1" hangingPunct="1"/>
            <a:r>
              <a:rPr lang="ru-RU" dirty="0"/>
              <a:t>Тема 1.1. Прочесть, пересказать. Задания к теме 1.1  на стр. 7 выполнить письменно в тетради</a:t>
            </a:r>
          </a:p>
        </p:txBody>
      </p:sp>
      <p:sp>
        <p:nvSpPr>
          <p:cNvPr id="43016" name="Прямоугольник 7"/>
          <p:cNvSpPr>
            <a:spLocks noChangeArrowheads="1"/>
          </p:cNvSpPr>
          <p:nvPr/>
        </p:nvSpPr>
        <p:spPr bwMode="auto">
          <a:xfrm>
            <a:off x="4006850" y="6248400"/>
            <a:ext cx="4479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http://www.coldwar.ru/truman/doctrine.php</a:t>
            </a:r>
            <a:endParaRPr lang="ru-RU"/>
          </a:p>
        </p:txBody>
      </p:sp>
      <p:sp>
        <p:nvSpPr>
          <p:cNvPr id="43017" name="Прямоугольник 9"/>
          <p:cNvSpPr>
            <a:spLocks noChangeArrowheads="1"/>
          </p:cNvSpPr>
          <p:nvPr/>
        </p:nvSpPr>
        <p:spPr bwMode="auto">
          <a:xfrm>
            <a:off x="3981450" y="478155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http://stalinism.ru/elektronnaya-biblioteka/diplomaticheskie-poedinki-stalina.html?start=5</a:t>
            </a: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431540" y="3645024"/>
            <a:ext cx="84249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i="1" dirty="0"/>
              <a:t>Доклад Н. Хрущева «О культе личности и его последствиях»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/>
              <a:t>Венгерское восстание 1956 г.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/>
              <a:t>Последствия подавления восстания.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/>
              <a:t>Восстание рабочих в Польше.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401" y="148478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Венгерское и польское восстания 1956 г.</a:t>
            </a:r>
            <a:endParaRPr lang="ru-RU" sz="4800" cap="all" dirty="0">
              <a:ln w="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1" b="6353"/>
          <a:stretch/>
        </p:blipFill>
        <p:spPr bwMode="auto">
          <a:xfrm>
            <a:off x="971600" y="1988840"/>
            <a:ext cx="7272808" cy="46291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5946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События в Венгрии 1956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83671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Венгерское восстание </a:t>
            </a:r>
            <a:r>
              <a:rPr lang="ru-RU" sz="2000" dirty="0" smtClean="0"/>
              <a:t>1956 г. стало </a:t>
            </a:r>
            <a:r>
              <a:rPr lang="ru-RU" sz="2000" dirty="0"/>
              <a:t>одним из важных событий периода холодной войны, </a:t>
            </a:r>
            <a:r>
              <a:rPr lang="ru-RU" sz="2000" dirty="0" smtClean="0"/>
              <a:t>показавшим, </a:t>
            </a:r>
            <a:r>
              <a:rPr lang="ru-RU" sz="2000" dirty="0"/>
              <a:t>что СССР готов военной силой поддерживать коммунистические режимы в странах </a:t>
            </a:r>
            <a:r>
              <a:rPr lang="ru-RU" sz="2000" dirty="0" smtClean="0"/>
              <a:t>Восточной Европы.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232796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События в Венгрии 1956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436510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Рис. Первый секретарь ЦК КПСС</a:t>
            </a:r>
            <a:r>
              <a:rPr lang="ru-RU" sz="1400" i="1" dirty="0" smtClean="0"/>
              <a:t> </a:t>
            </a:r>
            <a:r>
              <a:rPr lang="ru-RU" sz="1400" b="1" i="1" dirty="0" err="1" smtClean="0"/>
              <a:t>Н.С.Хрущёв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феврале 1956 г. в Москве прошел </a:t>
            </a:r>
            <a:endParaRPr lang="ru-RU" sz="2000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X</a:t>
            </a:r>
            <a:r>
              <a:rPr lang="ru-RU" sz="2000" b="1" dirty="0">
                <a:solidFill>
                  <a:srgbClr val="C00000"/>
                </a:solidFill>
              </a:rPr>
              <a:t>Х съезд </a:t>
            </a:r>
            <a:r>
              <a:rPr lang="ru-RU" sz="2000" b="1" dirty="0" smtClean="0">
                <a:solidFill>
                  <a:srgbClr val="C00000"/>
                </a:solidFill>
              </a:rPr>
              <a:t>КПСС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Глава </a:t>
            </a:r>
            <a:r>
              <a:rPr lang="ru-RU" sz="2000" dirty="0"/>
              <a:t>советского государства </a:t>
            </a:r>
            <a:r>
              <a:rPr lang="ru-RU" sz="2000" dirty="0" err="1">
                <a:solidFill>
                  <a:srgbClr val="0070C0"/>
                </a:solidFill>
              </a:rPr>
              <a:t>Н.С.Хрущев</a:t>
            </a:r>
            <a:r>
              <a:rPr lang="ru-RU" sz="2000" dirty="0"/>
              <a:t> прочел свой доклад </a:t>
            </a:r>
            <a:r>
              <a:rPr lang="ru-RU" sz="2000" dirty="0">
                <a:solidFill>
                  <a:srgbClr val="0070C0"/>
                </a:solidFill>
              </a:rPr>
              <a:t>«О культе личности и его последствиях», </a:t>
            </a:r>
            <a:r>
              <a:rPr lang="ru-RU" sz="2000" dirty="0"/>
              <a:t>в котором подверг уничтожающей критике роль И. В. Сталина в советской истории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Фактически </a:t>
            </a:r>
            <a:r>
              <a:rPr lang="ru-RU" sz="2000" dirty="0"/>
              <a:t>Хрущев показал, что вся история партии с того времени, как Сталин стал во главе ее, была историей преступлений, беззаконий, массовых убийств, некомпетентности руководства.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211" r="95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18" r="6451"/>
          <a:stretch/>
        </p:blipFill>
        <p:spPr bwMode="auto">
          <a:xfrm>
            <a:off x="5220072" y="908720"/>
            <a:ext cx="3648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231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" b="90260" l="513" r="100000">
                        <a14:foregroundMark x1="3077" y1="77273" x2="96410" y2="79221"/>
                        <a14:backgroundMark x1="96923" y1="47403" x2="96923" y2="47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94"/>
          <a:stretch/>
        </p:blipFill>
        <p:spPr bwMode="auto">
          <a:xfrm flipH="1">
            <a:off x="395536" y="3068960"/>
            <a:ext cx="2232248" cy="319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87500" l="562" r="98315">
                        <a14:foregroundMark x1="24719" y1="35417" x2="24719" y2="35417"/>
                        <a14:foregroundMark x1="26404" y1="26667" x2="26404" y2="26667"/>
                        <a14:foregroundMark x1="26404" y1="24583" x2="26404" y2="24583"/>
                        <a14:foregroundMark x1="24719" y1="26250" x2="24719" y2="26250"/>
                        <a14:foregroundMark x1="24157" y1="43333" x2="24157" y2="43333"/>
                        <a14:foregroundMark x1="23034" y1="52917" x2="23034" y2="52917"/>
                        <a14:foregroundMark x1="22472" y1="58750" x2="22472" y2="58750"/>
                        <a14:foregroundMark x1="96629" y1="66250" x2="562" y2="70000"/>
                        <a14:foregroundMark x1="92697" y1="59583" x2="92697" y2="59583"/>
                        <a14:foregroundMark x1="92697" y1="80833" x2="92697" y2="80833"/>
                        <a14:foregroundMark x1="90449" y1="85833" x2="6180" y2="83333"/>
                        <a14:foregroundMark x1="5618" y1="86667" x2="5618" y2="86667"/>
                        <a14:backgroundMark x1="90449" y1="7917" x2="90449" y2="7917"/>
                        <a14:backgroundMark x1="89888" y1="12500" x2="89888" y2="12500"/>
                        <a14:backgroundMark x1="92135" y1="28750" x2="92135" y2="28750"/>
                        <a14:backgroundMark x1="93258" y1="42917" x2="93258" y2="42917"/>
                        <a14:backgroundMark x1="96067" y1="19583" x2="84270" y2="2083"/>
                        <a14:backgroundMark x1="85393" y1="7500" x2="85393" y2="7500"/>
                        <a14:backgroundMark x1="19663" y1="10000" x2="19663" y2="10000"/>
                        <a14:backgroundMark x1="37640" y1="5000" x2="6742" y2="7917"/>
                        <a14:backgroundMark x1="9551" y1="28333" x2="9551" y2="28333"/>
                        <a14:backgroundMark x1="11798" y1="38750" x2="11798" y2="38750"/>
                        <a14:backgroundMark x1="20787" y1="53333" x2="20787" y2="53333"/>
                        <a14:backgroundMark x1="21348" y1="52083" x2="21348" y2="52083"/>
                        <a14:backgroundMark x1="20787" y1="40833" x2="20787" y2="4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39" b="13768"/>
          <a:stretch/>
        </p:blipFill>
        <p:spPr bwMode="auto">
          <a:xfrm>
            <a:off x="6516216" y="188640"/>
            <a:ext cx="2505100" cy="31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События в Венгрии 1956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149080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После смерти Сталина в Москве решили, что </a:t>
            </a:r>
            <a:r>
              <a:rPr lang="ru-RU" sz="2000" dirty="0" err="1"/>
              <a:t>Ракоши</a:t>
            </a:r>
            <a:r>
              <a:rPr lang="ru-RU" sz="2000" dirty="0"/>
              <a:t> не способствует </a:t>
            </a:r>
            <a:r>
              <a:rPr lang="ru-RU" sz="2000" dirty="0" smtClean="0"/>
              <a:t>популярности коммунистического режима </a:t>
            </a:r>
            <a:r>
              <a:rPr lang="ru-RU" sz="2000" dirty="0"/>
              <a:t>в народе. </a:t>
            </a:r>
            <a:endParaRPr lang="ru-RU" sz="2000" dirty="0" smtClean="0"/>
          </a:p>
          <a:p>
            <a:pPr algn="r"/>
            <a:r>
              <a:rPr lang="ru-RU" sz="2000" dirty="0" smtClean="0"/>
              <a:t>В </a:t>
            </a:r>
            <a:r>
              <a:rPr lang="ru-RU" sz="2000" dirty="0"/>
              <a:t>июле 1953 г. </a:t>
            </a:r>
            <a:r>
              <a:rPr lang="ru-RU" sz="2000" dirty="0" smtClean="0"/>
              <a:t>на посту руководителя страны его </a:t>
            </a:r>
            <a:r>
              <a:rPr lang="ru-RU" sz="2000" dirty="0"/>
              <a:t>сменил </a:t>
            </a:r>
            <a:r>
              <a:rPr lang="ru-RU" sz="2000" dirty="0" err="1">
                <a:solidFill>
                  <a:srgbClr val="0070C0"/>
                </a:solidFill>
              </a:rPr>
              <a:t>Имре</a:t>
            </a:r>
            <a:r>
              <a:rPr lang="ru-RU" sz="2000" dirty="0">
                <a:solidFill>
                  <a:srgbClr val="0070C0"/>
                </a:solidFill>
              </a:rPr>
              <a:t> Надь.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Венгрия вышла из войны страной, прочно взявшей курс на строительство социализма. Глава </a:t>
            </a:r>
            <a:r>
              <a:rPr lang="ru-RU" sz="2000" dirty="0"/>
              <a:t>правительства </a:t>
            </a:r>
            <a:r>
              <a:rPr lang="ru-RU" sz="2000" dirty="0" smtClean="0"/>
              <a:t>Венгрии </a:t>
            </a:r>
            <a:r>
              <a:rPr lang="ru-RU" sz="2000" dirty="0" err="1" smtClean="0">
                <a:solidFill>
                  <a:srgbClr val="0070C0"/>
                </a:solidFill>
              </a:rPr>
              <a:t>Матьяш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Ракоши</a:t>
            </a:r>
            <a:r>
              <a:rPr lang="ru-RU" sz="2000" dirty="0"/>
              <a:t>, прозванный «лучшим </a:t>
            </a:r>
            <a:endParaRPr lang="ru-RU" sz="2000" dirty="0" smtClean="0"/>
          </a:p>
          <a:p>
            <a:r>
              <a:rPr lang="ru-RU" sz="2000" dirty="0" smtClean="0"/>
              <a:t>учеником </a:t>
            </a:r>
            <a:r>
              <a:rPr lang="ru-RU" sz="2000" dirty="0"/>
              <a:t>Сталина», установил </a:t>
            </a:r>
            <a:r>
              <a:rPr lang="ru-RU" sz="2000" dirty="0" smtClean="0"/>
              <a:t>в стране копию сталинского режима </a:t>
            </a:r>
            <a:r>
              <a:rPr lang="ru-RU" sz="2000" dirty="0"/>
              <a:t>в СССР: проводил </a:t>
            </a:r>
            <a:endParaRPr lang="ru-RU" sz="2000" dirty="0" smtClean="0"/>
          </a:p>
          <a:p>
            <a:r>
              <a:rPr lang="ru-RU" sz="2000" dirty="0" smtClean="0"/>
              <a:t>насильственные индустриализацию </a:t>
            </a:r>
            <a:r>
              <a:rPr lang="ru-RU" sz="2000" dirty="0"/>
              <a:t>и коллективиза</a:t>
            </a:r>
            <a:r>
              <a:rPr lang="ru-RU" sz="2000" dirty="0">
                <a:solidFill>
                  <a:schemeClr val="bg1"/>
                </a:solidFill>
              </a:rPr>
              <a:t>цию</a:t>
            </a:r>
            <a:r>
              <a:rPr lang="ru-RU" sz="2000" dirty="0"/>
              <a:t>, подавлял любое </a:t>
            </a:r>
            <a:r>
              <a:rPr lang="ru-RU" sz="2000" dirty="0" smtClean="0"/>
              <a:t>инакомыслие в обществе.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342900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Рис. </a:t>
            </a:r>
            <a:r>
              <a:rPr lang="ru-RU" sz="1400" b="1" i="1" dirty="0" err="1" smtClean="0"/>
              <a:t>М.Ракоши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631111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Рис. </a:t>
            </a:r>
            <a:r>
              <a:rPr lang="ru-RU" sz="1400" b="1" i="1" dirty="0" err="1" smtClean="0"/>
              <a:t>Имре</a:t>
            </a:r>
            <a:r>
              <a:rPr lang="ru-RU" sz="1400" b="1" i="1" dirty="0" smtClean="0"/>
              <a:t> Надь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6269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8677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Надь</a:t>
            </a:r>
            <a:r>
              <a:rPr lang="ru-RU" sz="2000" dirty="0" smtClean="0"/>
              <a:t> провёл </a:t>
            </a:r>
            <a:r>
              <a:rPr lang="ru-RU" sz="2000" dirty="0"/>
              <a:t>ряд мер, направленных на улучшение жизни народа </a:t>
            </a:r>
            <a:r>
              <a:rPr lang="ru-RU" sz="2000" dirty="0" smtClean="0"/>
              <a:t>(уменьшены </a:t>
            </a:r>
            <a:r>
              <a:rPr lang="ru-RU" sz="2000" dirty="0"/>
              <a:t>налоги, увеличены </a:t>
            </a:r>
            <a:r>
              <a:rPr lang="ru-RU" sz="2000" dirty="0" smtClean="0"/>
              <a:t>зарплаты, прекращены репрессии). </a:t>
            </a:r>
          </a:p>
          <a:p>
            <a:endParaRPr lang="ru-RU" sz="800" dirty="0"/>
          </a:p>
          <a:p>
            <a:r>
              <a:rPr lang="ru-RU" sz="2000" dirty="0" smtClean="0">
                <a:solidFill>
                  <a:srgbClr val="C00000"/>
                </a:solidFill>
              </a:rPr>
              <a:t>Это </a:t>
            </a:r>
            <a:r>
              <a:rPr lang="ru-RU" sz="2000" dirty="0">
                <a:solidFill>
                  <a:srgbClr val="C00000"/>
                </a:solidFill>
              </a:rPr>
              <a:t>сделало его популярным среди </a:t>
            </a:r>
            <a:r>
              <a:rPr lang="ru-RU" sz="2000" dirty="0" smtClean="0">
                <a:solidFill>
                  <a:srgbClr val="C00000"/>
                </a:solidFill>
              </a:rPr>
              <a:t>народа, но и неожиданно опасным </a:t>
            </a:r>
            <a:r>
              <a:rPr lang="ru-RU" sz="2000" dirty="0">
                <a:solidFill>
                  <a:srgbClr val="C00000"/>
                </a:solidFill>
              </a:rPr>
              <a:t>для Москвы, увидевшей в Наде излишне самостоятельную политическую фигуру. </a:t>
            </a:r>
            <a:r>
              <a:rPr lang="ru-RU" sz="2000" dirty="0" smtClean="0">
                <a:solidFill>
                  <a:srgbClr val="C00000"/>
                </a:solidFill>
              </a:rPr>
              <a:t>Поэтому его быстро сняли с руководящего поста и исключили из партии.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2924944"/>
            <a:ext cx="47525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Новый назначенный руководитель </a:t>
            </a:r>
            <a:r>
              <a:rPr lang="ru-RU" sz="2000" dirty="0" err="1" smtClean="0">
                <a:solidFill>
                  <a:srgbClr val="0070C0"/>
                </a:solidFill>
              </a:rPr>
              <a:t>Ерне</a:t>
            </a:r>
            <a:r>
              <a:rPr lang="ru-RU" sz="2000" dirty="0" smtClean="0">
                <a:solidFill>
                  <a:srgbClr val="0070C0"/>
                </a:solidFill>
              </a:rPr>
              <a:t> Гере </a:t>
            </a:r>
            <a:r>
              <a:rPr lang="ru-RU" sz="2000" dirty="0" smtClean="0"/>
              <a:t>возрождает сталинский </a:t>
            </a:r>
          </a:p>
          <a:p>
            <a:pPr algn="r"/>
            <a:r>
              <a:rPr lang="ru-RU" sz="2000" dirty="0" smtClean="0"/>
              <a:t>курс, </a:t>
            </a:r>
            <a:r>
              <a:rPr lang="ru-RU" sz="2000" dirty="0"/>
              <a:t>который предпочитали </a:t>
            </a:r>
            <a:endParaRPr lang="ru-RU" sz="2000" dirty="0" smtClean="0"/>
          </a:p>
          <a:p>
            <a:pPr algn="r"/>
            <a:r>
              <a:rPr lang="ru-RU" sz="2000" dirty="0" smtClean="0"/>
              <a:t>остальные </a:t>
            </a:r>
            <a:r>
              <a:rPr lang="ru-RU" sz="2000" dirty="0"/>
              <a:t>члены руководства </a:t>
            </a:r>
            <a:endParaRPr lang="ru-RU" sz="2000" dirty="0" smtClean="0"/>
          </a:p>
          <a:p>
            <a:pPr algn="r"/>
            <a:r>
              <a:rPr lang="ru-RU" sz="2000" dirty="0" smtClean="0"/>
              <a:t>Венгрии</a:t>
            </a:r>
            <a:r>
              <a:rPr lang="ru-RU" sz="2000" dirty="0"/>
              <a:t>. </a:t>
            </a:r>
            <a:endParaRPr lang="ru-RU" sz="2000" dirty="0" smtClean="0"/>
          </a:p>
          <a:p>
            <a:pPr algn="r"/>
            <a:endParaRPr lang="ru-RU" sz="800" dirty="0"/>
          </a:p>
          <a:p>
            <a:pPr algn="r"/>
            <a:r>
              <a:rPr lang="ru-RU" sz="2000" dirty="0" smtClean="0"/>
              <a:t>Это </a:t>
            </a:r>
            <a:r>
              <a:rPr lang="ru-RU" sz="2000" dirty="0"/>
              <a:t>вызвало резкий протест населения. </a:t>
            </a:r>
            <a:r>
              <a:rPr lang="ru-RU" sz="2000" dirty="0" smtClean="0"/>
              <a:t>Народ </a:t>
            </a:r>
            <a:r>
              <a:rPr lang="ru-RU" sz="2000" dirty="0"/>
              <a:t>требовал возвращения к власти </a:t>
            </a:r>
            <a:r>
              <a:rPr lang="ru-RU" sz="2000" dirty="0" err="1"/>
              <a:t>Имре</a:t>
            </a:r>
            <a:r>
              <a:rPr lang="ru-RU" sz="2000" dirty="0"/>
              <a:t> Надя, вывода из Венгрии советских войск. Многие считали социалистический курс своей страны ошибочным.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События в Венгрии 1956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11812" r="4217"/>
          <a:stretch/>
        </p:blipFill>
        <p:spPr bwMode="auto">
          <a:xfrm>
            <a:off x="323527" y="3284984"/>
            <a:ext cx="415942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6381328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Рис. </a:t>
            </a:r>
            <a:r>
              <a:rPr lang="ru-RU" sz="1400" b="1" i="1" dirty="0" err="1" smtClean="0"/>
              <a:t>Ерне</a:t>
            </a:r>
            <a:r>
              <a:rPr lang="ru-RU" sz="1400" b="1" i="1" dirty="0" smtClean="0"/>
              <a:t> Гере </a:t>
            </a:r>
            <a:r>
              <a:rPr lang="ru-RU" sz="1400" i="1" dirty="0" smtClean="0"/>
              <a:t>(бывший министр </a:t>
            </a:r>
            <a:r>
              <a:rPr lang="ru-RU" sz="1400" i="1" dirty="0"/>
              <a:t>госбезопасности</a:t>
            </a:r>
            <a:r>
              <a:rPr lang="ru-RU" sz="1400" i="1" dirty="0" smtClean="0"/>
              <a:t>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006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756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События в Венгрии 1956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9"/>
          <a:stretch/>
        </p:blipFill>
        <p:spPr bwMode="auto">
          <a:xfrm>
            <a:off x="5076056" y="836712"/>
            <a:ext cx="3810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26805" b="5313"/>
          <a:stretch/>
        </p:blipFill>
        <p:spPr bwMode="auto">
          <a:xfrm>
            <a:off x="400050" y="4048125"/>
            <a:ext cx="4541962" cy="261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836712"/>
            <a:ext cx="4680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23 октября </a:t>
            </a:r>
            <a:r>
              <a:rPr lang="ru-RU" sz="2000" dirty="0">
                <a:solidFill>
                  <a:srgbClr val="C00000"/>
                </a:solidFill>
              </a:rPr>
              <a:t>1956 г. </a:t>
            </a:r>
            <a:r>
              <a:rPr lang="ru-RU" sz="2000" dirty="0"/>
              <a:t>в Будапеште начались </a:t>
            </a:r>
            <a:r>
              <a:rPr lang="ru-RU" sz="2000" dirty="0" smtClean="0"/>
              <a:t>массовые демонстрации </a:t>
            </a:r>
            <a:r>
              <a:rPr lang="ru-RU" sz="2000" dirty="0"/>
              <a:t>с требованием </a:t>
            </a:r>
            <a:r>
              <a:rPr lang="ru-RU" sz="2000" dirty="0" smtClean="0"/>
              <a:t>вернуть в руководство </a:t>
            </a:r>
            <a:r>
              <a:rPr lang="ru-RU" sz="2000" dirty="0" err="1">
                <a:solidFill>
                  <a:srgbClr val="0070C0"/>
                </a:solidFill>
              </a:rPr>
              <a:t>Имре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Надя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  <a:p>
            <a:r>
              <a:rPr lang="ru-RU" sz="2000" dirty="0" smtClean="0"/>
              <a:t>Требование восставших было удовлетворено в целях избежания кровопролития, но одновременно началось выдвижение </a:t>
            </a:r>
            <a:r>
              <a:rPr lang="ru-RU" sz="2000" dirty="0"/>
              <a:t>в Будапешт </a:t>
            </a:r>
            <a:r>
              <a:rPr lang="ru-RU" sz="2000" dirty="0" smtClean="0"/>
              <a:t>советских воинских частей. </a:t>
            </a:r>
          </a:p>
        </p:txBody>
      </p:sp>
    </p:spTree>
    <p:extLst>
      <p:ext uri="{BB962C8B-B14F-4D97-AF65-F5344CB8AC3E}">
        <p14:creationId xmlns:p14="http://schemas.microsoft.com/office/powerpoint/2010/main" val="19776950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980728"/>
            <a:ext cx="47525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25 октября </a:t>
            </a:r>
            <a:r>
              <a:rPr lang="ru-RU" sz="2000" dirty="0" smtClean="0"/>
              <a:t>во </a:t>
            </a:r>
            <a:r>
              <a:rPr lang="ru-RU" sz="2000" dirty="0"/>
              <a:t>время митинга </a:t>
            </a:r>
            <a:r>
              <a:rPr lang="ru-RU" sz="2000" dirty="0" smtClean="0"/>
              <a:t>произошёл </a:t>
            </a:r>
            <a:r>
              <a:rPr lang="ru-RU" sz="2000" dirty="0"/>
              <a:t>инцидент: </a:t>
            </a:r>
            <a:endParaRPr lang="ru-RU" sz="2000" dirty="0" smtClean="0"/>
          </a:p>
          <a:p>
            <a:r>
              <a:rPr lang="ru-RU" sz="2000" dirty="0" smtClean="0"/>
              <a:t>с крыши здания был </a:t>
            </a:r>
            <a:r>
              <a:rPr lang="ru-RU" sz="2000" dirty="0"/>
              <a:t>открыт огонь, в результате чего погиб советский офицер и был сожжён танк.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В </a:t>
            </a:r>
            <a:r>
              <a:rPr lang="ru-RU" sz="2000" dirty="0"/>
              <a:t>ответ на это советские войска открыли огонь по </a:t>
            </a:r>
            <a:r>
              <a:rPr lang="ru-RU" sz="2000" dirty="0" smtClean="0"/>
              <a:t>толпе, </a:t>
            </a:r>
            <a:r>
              <a:rPr lang="ru-RU" sz="2000" dirty="0"/>
              <a:t>в результате с обеих сторон был убит 61 человек и </a:t>
            </a:r>
            <a:r>
              <a:rPr lang="ru-RU" sz="2000" dirty="0" smtClean="0"/>
              <a:t>около 300 </a:t>
            </a:r>
            <a:r>
              <a:rPr lang="ru-RU" sz="2000" dirty="0"/>
              <a:t>ранено. Столкновения продолжались целый день.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События в Венгрии 1956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560398" cy="547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9485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64288" y="28529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Рис.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Янош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Кадар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27 </a:t>
            </a:r>
            <a:r>
              <a:rPr lang="ru-RU" sz="2000" dirty="0" smtClean="0"/>
              <a:t>октября </a:t>
            </a:r>
            <a:r>
              <a:rPr lang="ru-RU" sz="2000" dirty="0" err="1" smtClean="0"/>
              <a:t>Эрнё</a:t>
            </a:r>
            <a:r>
              <a:rPr lang="ru-RU" sz="2000" dirty="0" smtClean="0"/>
              <a:t> Гере </a:t>
            </a:r>
            <a:r>
              <a:rPr lang="ru-RU" sz="2000" dirty="0"/>
              <a:t>был </a:t>
            </a:r>
            <a:r>
              <a:rPr lang="ru-RU" sz="2000" dirty="0" smtClean="0"/>
              <a:t>заменен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Яношем </a:t>
            </a:r>
            <a:r>
              <a:rPr lang="ru-RU" sz="2000" dirty="0" err="1" smtClean="0">
                <a:solidFill>
                  <a:srgbClr val="0070C0"/>
                </a:solidFill>
              </a:rPr>
              <a:t>Кадаром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Имре</a:t>
            </a:r>
            <a:r>
              <a:rPr lang="ru-RU" sz="2000" dirty="0" smtClean="0"/>
              <a:t> </a:t>
            </a:r>
            <a:r>
              <a:rPr lang="ru-RU" sz="2000" dirty="0"/>
              <a:t>Надь выступил по радио, обращаясь к воюющим сторонам с предложением прекратить огонь.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2286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42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События в Венгрии 1956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г.</a:t>
            </a:r>
            <a:endParaRPr lang="ru-RU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212976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30 </a:t>
            </a:r>
            <a:r>
              <a:rPr lang="ru-RU" sz="2000" dirty="0"/>
              <a:t>октября все советские войска ушли в места дислокации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Казалось, что восстание идет на спад. Однако вскоре из </a:t>
            </a:r>
            <a:r>
              <a:rPr lang="ru-RU" sz="2000" dirty="0"/>
              <a:t>тюрем были выпущены находившиеся там </a:t>
            </a:r>
            <a:r>
              <a:rPr lang="ru-RU" sz="2000" dirty="0" smtClean="0"/>
              <a:t>венгерские политзаключённые </a:t>
            </a:r>
            <a:r>
              <a:rPr lang="ru-RU" sz="2000" dirty="0"/>
              <a:t>и уголовники. </a:t>
            </a:r>
            <a:r>
              <a:rPr lang="ru-RU" sz="2000" dirty="0" smtClean="0"/>
              <a:t>Стихийно начали </a:t>
            </a:r>
            <a:r>
              <a:rPr lang="ru-RU" sz="2000" dirty="0"/>
              <a:t>создаваться рабочие </a:t>
            </a:r>
            <a:r>
              <a:rPr lang="ru-RU" sz="2000" dirty="0" smtClean="0"/>
              <a:t>советы</a:t>
            </a:r>
            <a:r>
              <a:rPr lang="ru-RU" sz="2000" dirty="0"/>
              <a:t>, не подчиняющиеся властям.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86916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Восстание вновь стало набирать силу — прямо на улицах казнили коммунистов, сотрудников госбезопасности Венгрии. </a:t>
            </a:r>
          </a:p>
        </p:txBody>
      </p:sp>
    </p:spTree>
    <p:extLst>
      <p:ext uri="{BB962C8B-B14F-4D97-AF65-F5344CB8AC3E}">
        <p14:creationId xmlns:p14="http://schemas.microsoft.com/office/powerpoint/2010/main" val="37599994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DB83098-2F69-4005-A09E-30EA573755D9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NhwWkr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YcFpK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YcFpK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NhwWkp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NhwWkq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2HBa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HBaSn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YcFpK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ZcFpK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2XBaSoFvGFJLAAAAawAAABsAAAB1bml2ZXJzYWwvdW5pdmVyc2FsLnBuZy54bWyzsa/IzVEoSy0qzszPs1Uy1DNQsrfj5bIpKEoty0wtV6gAigEFIUBJoRLINUJwyzNTSjKAQgZGBgjBjNTM9IwSWyVzM1O4oD7QTABQSwECAAAUAAIACADYcFpK38G0GdgFAABVFgAAHQAAAAAAAAABAAAAAAAAAAAAdW5pdmVyc2FsL2NvbW1vbl9tZXNzYWdlcy5sbmdQSwECAAAUAAIACADYcFpKcmsy4ewEAABuFAAAJwAAAAAAAAABAAAAAAATBgAAdW5pdmVyc2FsL2ZsYXNoX3B1Ymxpc2hpbmdfc2V0dGluZ3MueG1sUEsBAgAAFAACAAgA2HBaSjoqP066AgAAWAoAACEAAAAAAAAAAQAAAAAARAsAAHVuaXZlcnNhbC9mbGFzaF9za2luX3NldHRpbmdzLnhtbFBLAQIAABQAAgAIANhwWkpdUemkvQQAAH8TAAAmAAAAAAAAAAEAAAAAAD0OAAB1bml2ZXJzYWwvaHRtbF9wdWJsaXNoaW5nX3NldHRpbmdzLnhtbFBLAQIAABQAAgAIANhwWkqCE8d0lgEAACIGAAAfAAAAAAAAAAEAAAAAAD4TAAB1bml2ZXJzYWwvaHRtbF9za2luX3NldHRpbmdzLmpzUEsBAgAAFAACAAgA2HBaSj08L9HBAAAA5QEAABoAAAAAAAAAAQAAAAAAERUAAHVuaXZlcnNhbC9pMThuX3ByZXNldHMueG1sUEsBAgAAFAACAAgA2HBaSngJ4aR2AAAAdgAAABwAAAAAAAAAAQAAAAAAChYAAHVuaXZlcnNhbC9sb2NhbF9zZXR0aW5ncy54bWxQSwECAAAUAAIACAA7nFdHI7RO+/sCAACwCAAAFAAAAAAAAAABAAAAAAC6FgAAdW5pdmVyc2FsL3BsYXllci54bWxQSwECAAAUAAIACADYcFpKW9i1228BAAD4AgAAKQAAAAAAAAABAAAAAADnGQAAdW5pdmVyc2FsL3NraW5fY3VzdG9taXphdGlvbl9zZXR0aW5ncy54bWxQSwECAAAUAAIACADZcFpK+G/Aj0kNAADkVQAAFwAAAAAAAAAAAAAAAACdGwAAdW5pdmVyc2FsL3VuaXZlcnNhbC5wbmdQSwECAAAUAAIACADZcFpKgW8YUksAAABrAAAAGwAAAAAAAAABAAAAAAAbKQAAdW5pdmVyc2FsL3VuaXZlcnNhbC5wbmcueG1sUEsFBgAAAAALAAsASQMAAJ8pAAAAAA=="/>
  <p:tag name="ISPRING_PRESENTATION_TITLE" val="02 начало холодной войны (new)"/>
  <p:tag name="ISPRING_RESOURCE_PATHS_HASH_PRESENTER" val="f9d04cbad2ec9b3cb246278ec829fb3b77431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5381</TotalTime>
  <Words>900</Words>
  <Application>Microsoft Office PowerPoint</Application>
  <PresentationFormat>Экран (4:3)</PresentationFormat>
  <Paragraphs>105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События в Венгрии 1956 г.</vt:lpstr>
      <vt:lpstr>События в Венгрии 1956 г.</vt:lpstr>
      <vt:lpstr>События в Венгрии 1956 г.</vt:lpstr>
      <vt:lpstr>События в Венгрии 1956 г.</vt:lpstr>
      <vt:lpstr>События в Венгрии 1956 г.</vt:lpstr>
      <vt:lpstr>События в Венгрии 1956 г.</vt:lpstr>
      <vt:lpstr>События в Венгрии 1956 г.</vt:lpstr>
      <vt:lpstr>События в Венгрии 1956 г.</vt:lpstr>
      <vt:lpstr>Презентация PowerPoint</vt:lpstr>
      <vt:lpstr>События в Венгрии 1956 г.</vt:lpstr>
      <vt:lpstr>События в Венгрии 1956 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 начало холодной войны (new)</dc:title>
  <dc:creator>comp</dc:creator>
  <cp:lastModifiedBy>Admit</cp:lastModifiedBy>
  <cp:revision>508</cp:revision>
  <dcterms:created xsi:type="dcterms:W3CDTF">2008-05-02T14:16:22Z</dcterms:created>
  <dcterms:modified xsi:type="dcterms:W3CDTF">2018-01-02T20:11:58Z</dcterms:modified>
</cp:coreProperties>
</file>