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402" r:id="rId2"/>
    <p:sldId id="285" r:id="rId3"/>
    <p:sldId id="411" r:id="rId4"/>
    <p:sldId id="410" r:id="rId5"/>
    <p:sldId id="404" r:id="rId6"/>
    <p:sldId id="405" r:id="rId7"/>
    <p:sldId id="406" r:id="rId8"/>
    <p:sldId id="407" r:id="rId9"/>
    <p:sldId id="408" r:id="rId10"/>
    <p:sldId id="409" r:id="rId11"/>
    <p:sldId id="412" r:id="rId12"/>
    <p:sldId id="413" r:id="rId13"/>
    <p:sldId id="415" r:id="rId14"/>
    <p:sldId id="416" r:id="rId15"/>
    <p:sldId id="414" r:id="rId16"/>
    <p:sldId id="328" r:id="rId17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F4D7"/>
    <a:srgbClr val="DDFFDD"/>
    <a:srgbClr val="CCFFCC"/>
    <a:srgbClr val="E7FFE7"/>
    <a:srgbClr val="D4ECE1"/>
    <a:srgbClr val="FFCC99"/>
    <a:srgbClr val="FFFF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>
        <p:scale>
          <a:sx n="90" d="100"/>
          <a:sy n="90" d="100"/>
        </p:scale>
        <p:origin x="-588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76E3ACB-5F5E-437A-9C39-87ED630DAD15}" type="datetimeFigureOut">
              <a:rPr lang="ru-RU"/>
              <a:pPr>
                <a:defRPr/>
              </a:pPr>
              <a:t>08.01.2018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C6C9AFD-CDA8-437C-A9F9-ACF0B2CD2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1827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E039-59B7-40A8-ACE7-8F8A1861DB7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827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6C9AFD-CDA8-437C-A9F9-ACF0B2CD202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871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6C9AFD-CDA8-437C-A9F9-ACF0B2CD202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352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6C9AFD-CDA8-437C-A9F9-ACF0B2CD202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825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6C9AFD-CDA8-437C-A9F9-ACF0B2CD202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410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6C9AFD-CDA8-437C-A9F9-ACF0B2CD202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242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6C9AFD-CDA8-437C-A9F9-ACF0B2CD202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233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6C9AFD-CDA8-437C-A9F9-ACF0B2CD202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643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6C9AFD-CDA8-437C-A9F9-ACF0B2CD202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863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6C9AFD-CDA8-437C-A9F9-ACF0B2CD202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775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6C9AFD-CDA8-437C-A9F9-ACF0B2CD202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797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6C9AFD-CDA8-437C-A9F9-ACF0B2CD202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183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6C9AFD-CDA8-437C-A9F9-ACF0B2CD202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994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6C9AFD-CDA8-437C-A9F9-ACF0B2CD202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413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6C9AFD-CDA8-437C-A9F9-ACF0B2CD202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010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6C9AFD-CDA8-437C-A9F9-ACF0B2CD202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34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DE77D-8F7B-4BEE-AF8A-8C7DE9A26595}" type="datetimeFigureOut">
              <a:rPr lang="ru-RU"/>
              <a:pPr>
                <a:defRPr/>
              </a:pPr>
              <a:t>08.01.2018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8328E-DA8A-411A-889D-080CEA06D1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697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E5602-1C07-4917-9662-A6CEF760920F}" type="datetimeFigureOut">
              <a:rPr lang="ru-RU"/>
              <a:pPr>
                <a:defRPr/>
              </a:pPr>
              <a:t>08.01.2018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96809-9034-4EFC-A481-0919506B0D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1746254"/>
      </p:ext>
    </p:extLst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9F191-6E81-4F79-93BA-01F835427B24}" type="datetimeFigureOut">
              <a:rPr lang="ru-RU"/>
              <a:pPr>
                <a:defRPr/>
              </a:pPr>
              <a:t>08.01.2018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96C47-44A3-49EF-B3C5-C06F925D9C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8596336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DB637-53FC-410C-A55D-9D9799343F52}" type="datetimeFigureOut">
              <a:rPr lang="ru-RU"/>
              <a:pPr>
                <a:defRPr/>
              </a:pPr>
              <a:t>08.01.2018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6B5B6-311E-4BB3-85B2-26CFD68DB7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92478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6DDF9-73CB-4DF6-9537-0A9D01DA47CD}" type="datetimeFigureOut">
              <a:rPr lang="ru-RU"/>
              <a:pPr>
                <a:defRPr/>
              </a:pPr>
              <a:t>08.01.2018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946BA-9262-48E9-9523-C52844CD9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97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541E0-292E-4CB4-A7F0-F6A64370C104}" type="datetimeFigureOut">
              <a:rPr lang="ru-RU"/>
              <a:pPr>
                <a:defRPr/>
              </a:pPr>
              <a:t>08.01.2018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7A0B4-63B8-4D75-B70E-E26B9CA11A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183624"/>
      </p:ext>
    </p:extLst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BC499-6284-4ACB-9092-668D83C29097}" type="datetimeFigureOut">
              <a:rPr lang="ru-RU"/>
              <a:pPr>
                <a:defRPr/>
              </a:pPr>
              <a:t>08.01.2018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12928-FC10-40C1-A3C4-787635F6E4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2269491"/>
      </p:ext>
    </p:extLst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BA1F3-856B-4440-B4BA-E520B2B0D5C1}" type="datetimeFigureOut">
              <a:rPr lang="ru-RU"/>
              <a:pPr>
                <a:defRPr/>
              </a:pPr>
              <a:t>08.01.2018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30157-D029-4AD5-824B-22A2EB6A28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996135"/>
      </p:ext>
    </p:extLst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ED6CD-98F2-4C82-AE84-9282BEE1608E}" type="datetimeFigureOut">
              <a:rPr lang="ru-RU"/>
              <a:pPr>
                <a:defRPr/>
              </a:pPr>
              <a:t>08.01.2018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D7730-3F2B-4497-A519-29EC9C059C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358076"/>
      </p:ext>
    </p:extLst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6CC43-05C9-4B31-B0BB-D6B2B7100444}" type="datetimeFigureOut">
              <a:rPr lang="ru-RU"/>
              <a:pPr>
                <a:defRPr/>
              </a:pPr>
              <a:t>08.01.2018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33BF5-5D05-4306-9599-BFB7BE2344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804961"/>
      </p:ext>
    </p:extLst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90324-620A-4D55-B71C-2D1ACD505CBD}" type="datetimeFigureOut">
              <a:rPr lang="ru-RU"/>
              <a:pPr>
                <a:defRPr/>
              </a:pPr>
              <a:t>08.01.2018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77294-8EDD-44D2-B73D-B3A6A8354C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0701160"/>
      </p:ext>
    </p:extLst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97404A3-A8C7-41B7-A7FD-4F7F67A04712}" type="datetimeFigureOut">
              <a:rPr lang="ru-RU"/>
              <a:pPr>
                <a:defRPr/>
              </a:pPr>
              <a:t>08.01.2018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018605F-27AF-41CB-8B28-69A0606B68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1" r:id="rId2"/>
    <p:sldLayoutId id="2147483740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41" r:id="rId9"/>
    <p:sldLayoutId id="2147483737" r:id="rId10"/>
    <p:sldLayoutId id="2147483738" r:id="rId11"/>
  </p:sldLayoutIdLst>
  <p:transition spd="med"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1497" y="5877272"/>
            <a:ext cx="8033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ntino script" pitchFamily="2" charset="0"/>
              </a:rPr>
              <a:t>Автор: Дмитроченков А.Е.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0" y="2069808"/>
            <a:ext cx="9144000" cy="1182589"/>
            <a:chOff x="0" y="2334364"/>
            <a:chExt cx="9144000" cy="1182589"/>
          </a:xfrm>
        </p:grpSpPr>
        <p:sp>
          <p:nvSpPr>
            <p:cNvPr id="11" name="TextBox 10"/>
            <p:cNvSpPr txBox="1"/>
            <p:nvPr/>
          </p:nvSpPr>
          <p:spPr>
            <a:xfrm>
              <a:off x="0" y="2334364"/>
              <a:ext cx="914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ln w="18000">
                    <a:solidFill>
                      <a:schemeClr val="accent1">
                        <a:lumMod val="75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Malgun Gothic" pitchFamily="34" charset="-127"/>
                  <a:ea typeface="Malgun Gothic" pitchFamily="34" charset="-127"/>
                </a:rPr>
                <a:t>ВТОРАЯ ПОЛОВИНА</a:t>
              </a:r>
              <a:endParaRPr lang="ru-RU" sz="4000" b="1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0" y="2809067"/>
              <a:ext cx="914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smtClean="0">
                  <a:ln w="18000">
                    <a:solidFill>
                      <a:schemeClr val="accent1">
                        <a:lumMod val="75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Malgun Gothic" pitchFamily="34" charset="-127"/>
                  <a:ea typeface="Malgun Gothic" pitchFamily="34" charset="-127"/>
                </a:rPr>
                <a:t>XX </a:t>
              </a:r>
              <a:r>
                <a:rPr lang="ru-RU" sz="4000" b="1" dirty="0" smtClean="0">
                  <a:ln w="18000">
                    <a:solidFill>
                      <a:schemeClr val="accent1">
                        <a:lumMod val="75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Malgun Gothic" pitchFamily="34" charset="-127"/>
                  <a:ea typeface="Malgun Gothic" pitchFamily="34" charset="-127"/>
                </a:rPr>
                <a:t>ВЕКА</a:t>
              </a:r>
              <a:endParaRPr lang="ru-RU" sz="4000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latin typeface="Malgun Gothic" pitchFamily="34" charset="-127"/>
                <a:ea typeface="Malgun Gothic" pitchFamily="34" charset="-127"/>
              </a:endParaRPr>
            </a:p>
          </p:txBody>
        </p:sp>
      </p:grpSp>
      <p:pic>
        <p:nvPicPr>
          <p:cNvPr id="1026" name="Picture 2" descr="share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8" b="92152" l="4462" r="96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316" y="3368989"/>
            <a:ext cx="2661154" cy="275225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8342" y="6237312"/>
            <a:ext cx="8211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Брянское государственное училище олимпийского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резерва    201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7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г.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92696"/>
            <a:ext cx="9144000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tx1"/>
                    </a:gs>
                    <a:gs pos="86000">
                      <a:schemeClr val="accent1">
                        <a:lumMod val="66000"/>
                        <a:lumOff val="34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0"/>
                </a:gradFill>
                <a:effectLst>
                  <a:reflection blurRad="25400" stA="60000" endPos="45000" dist="12700" dir="5400000" sy="-100000" algn="bl" rotWithShape="0"/>
                </a:effectLst>
                <a:latin typeface="Malgun Gothic" pitchFamily="34" charset="-127"/>
                <a:ea typeface="Malgun Gothic" pitchFamily="34" charset="-127"/>
              </a:rPr>
              <a:t>ИСТОРИЯ</a:t>
            </a:r>
            <a:endParaRPr lang="ru-RU" sz="9600" b="1" dirty="0">
              <a:ln>
                <a:solidFill>
                  <a:schemeClr val="accent1">
                    <a:lumMod val="75000"/>
                  </a:schemeClr>
                </a:solidFill>
              </a:ln>
              <a:gradFill>
                <a:gsLst>
                  <a:gs pos="0">
                    <a:schemeClr val="tx1"/>
                  </a:gs>
                  <a:gs pos="86000">
                    <a:schemeClr val="accent1">
                      <a:lumMod val="66000"/>
                      <a:lumOff val="34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  <a:effectLst>
                <a:reflection blurRad="25400" stA="60000" endPos="45000" dist="12700" dir="5400000" sy="-100000" algn="bl" rotWithShape="0"/>
              </a:effectLst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667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spc="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учебные материалы по дисциплине</a:t>
            </a:r>
            <a:endParaRPr lang="ru-RU" sz="2000" spc="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9954" y="3263408"/>
            <a:ext cx="3011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Занятие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</a:t>
            </a:r>
            <a:r>
              <a:rPr 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07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19872" y="5589240"/>
            <a:ext cx="576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</a:rPr>
              <a:t>низшая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19872" y="3429000"/>
            <a:ext cx="576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</a:rPr>
              <a:t>низшая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47864" y="2924944"/>
            <a:ext cx="648072" cy="21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</a:rPr>
              <a:t>средняя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19872" y="2420888"/>
            <a:ext cx="576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</a:rPr>
              <a:t>высшая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512" y="321297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(земледелие, скотоводство, частная собственность)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1520" y="105273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(появление государства, классового общества)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2"/>
          <a:stretch/>
        </p:blipFill>
        <p:spPr bwMode="auto">
          <a:xfrm>
            <a:off x="323528" y="908720"/>
            <a:ext cx="2592288" cy="5223370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642937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36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Times New Roman" pitchFamily="18" charset="0"/>
              </a:rPr>
              <a:t>Последствия войны</a:t>
            </a:r>
            <a:endParaRPr lang="ru-RU" sz="2400" b="1" cap="all" dirty="0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836712"/>
            <a:ext cx="58143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Экономика </a:t>
            </a:r>
            <a:r>
              <a:rPr lang="ru-RU" sz="2000" dirty="0" smtClean="0"/>
              <a:t>КНДР </a:t>
            </a:r>
            <a:r>
              <a:rPr lang="ru-RU" sz="2000" dirty="0"/>
              <a:t>плановая, командного </a:t>
            </a:r>
            <a:r>
              <a:rPr lang="ru-RU" sz="2000" dirty="0" smtClean="0"/>
              <a:t>типа. </a:t>
            </a:r>
            <a:r>
              <a:rPr lang="ru-RU" sz="2000" dirty="0"/>
              <a:t>Особенностью является изолированность от остального </a:t>
            </a:r>
            <a:r>
              <a:rPr lang="ru-RU" sz="2000" dirty="0" smtClean="0"/>
              <a:t>мира.</a:t>
            </a:r>
            <a:endParaRPr lang="ru-RU" sz="2000" dirty="0"/>
          </a:p>
          <a:p>
            <a:r>
              <a:rPr lang="ru-RU" sz="2000" dirty="0" smtClean="0"/>
              <a:t>Экономика </a:t>
            </a:r>
            <a:r>
              <a:rPr lang="ru-RU" sz="2000" dirty="0"/>
              <a:t>страны опиралась на </a:t>
            </a:r>
            <a:r>
              <a:rPr lang="ru-RU" sz="2000" dirty="0" smtClean="0"/>
              <a:t>помощь СССР </a:t>
            </a:r>
            <a:r>
              <a:rPr lang="ru-RU" sz="2000" dirty="0"/>
              <a:t>и </a:t>
            </a:r>
            <a:r>
              <a:rPr lang="ru-RU" sz="2000" dirty="0" smtClean="0"/>
              <a:t>с его распадом в начале 1990-х негативные тенденции усилились. В </a:t>
            </a:r>
            <a:r>
              <a:rPr lang="ru-RU" sz="2000" dirty="0"/>
              <a:t>том числе в связи со стихийными бедствиями</a:t>
            </a:r>
            <a:r>
              <a:rPr lang="ru-RU" sz="2000" dirty="0" smtClean="0"/>
              <a:t>, что привело </a:t>
            </a:r>
            <a:r>
              <a:rPr lang="ru-RU" sz="2000" dirty="0"/>
              <a:t>к масштабному голоду в середине </a:t>
            </a:r>
            <a:r>
              <a:rPr lang="ru-RU" sz="2000" dirty="0" smtClean="0"/>
              <a:t>90-х (1,5 – 2 млн. человек).</a:t>
            </a:r>
          </a:p>
          <a:p>
            <a:endParaRPr lang="ru-RU" sz="2000" dirty="0" smtClean="0"/>
          </a:p>
          <a:p>
            <a:r>
              <a:rPr lang="ru-RU" sz="2000" dirty="0" smtClean="0"/>
              <a:t>Большинство населения </a:t>
            </a:r>
            <a:r>
              <a:rPr lang="ru-RU" sz="2000" dirty="0"/>
              <a:t>КНДР неофициально зарабатывает в частном секторе из-за низкой оплаты труда на государственных предприятиях. </a:t>
            </a:r>
          </a:p>
        </p:txBody>
      </p:sp>
    </p:spTree>
    <p:extLst>
      <p:ext uri="{BB962C8B-B14F-4D97-AF65-F5344CB8AC3E}">
        <p14:creationId xmlns:p14="http://schemas.microsoft.com/office/powerpoint/2010/main" val="5702705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052736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/>
              <a:t>Корейская война была первым вооружённым конфликтом времён холодной войны и явилась прообразом многих последующих конфликтов. </a:t>
            </a: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Она </a:t>
            </a:r>
            <a:r>
              <a:rPr lang="ru-RU" sz="2400" dirty="0"/>
              <a:t>создала модель локальной войны, когда две сверхдержавы воюют на ограниченной территории без применения ядерного оружия. </a:t>
            </a: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Корейская </a:t>
            </a:r>
            <a:r>
              <a:rPr lang="ru-RU" sz="2400" dirty="0"/>
              <a:t>война вывела холодную войну, в то время больше связывавшуюся с конфронтацией между СССР и некоторыми странами Европы, в новую, более острую фазу противостояния.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642937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36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Times New Roman" pitchFamily="18" charset="0"/>
              </a:rPr>
              <a:t>Последствия войны</a:t>
            </a:r>
            <a:endParaRPr lang="ru-RU" sz="2400" b="1" cap="all" dirty="0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725203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td2.mycdn.me/image?id=858972011398&amp;t=20&amp;plc=WEB&amp;tkn=*8AiUrbfsJYScZMZydvXI3UNQFp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8" r="4405"/>
          <a:stretch/>
        </p:blipFill>
        <p:spPr bwMode="auto">
          <a:xfrm>
            <a:off x="4427984" y="161772"/>
            <a:ext cx="4603898" cy="456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им Чен И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438" y="2471039"/>
            <a:ext cx="2543175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им Ир Се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31" y="2852936"/>
            <a:ext cx="2543175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4630" y="6062862"/>
            <a:ext cx="2543175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Ким-Ир-Сен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(1948 – 1994)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6439" y="5738115"/>
            <a:ext cx="2543175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Ким-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Чен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-Ир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(1994 – 2011)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561194"/>
            <a:ext cx="2543175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Ким-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Чен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Ын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 2011 г.)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884359"/>
            <a:ext cx="38524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ДИНАСТИЯ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КИМОВ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AutoShape 8" descr="https://www.geopolitica.ru/sites/default/files/kndr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s://www.geopolitica.ru/sites/default/files/kndr_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7" r="6768"/>
          <a:stretch/>
        </p:blipFill>
        <p:spPr>
          <a:xfrm>
            <a:off x="-1" y="160336"/>
            <a:ext cx="9144001" cy="650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0031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0.rbk.ru/v6_top_pics/media/img/9/76/7550196635927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10256"/>
            <a:ext cx="8503196" cy="526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642937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36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Times New Roman" pitchFamily="18" charset="0"/>
              </a:rPr>
              <a:t>Северная Корея сегодня</a:t>
            </a:r>
            <a:endParaRPr lang="ru-RU" sz="2400" b="1" cap="all" dirty="0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723357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tert.am/news_images/838/2513341_2/f59e5a829b21e9_59e5a829b2226.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08" y="908720"/>
            <a:ext cx="8565929" cy="568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642937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36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Times New Roman" pitchFamily="18" charset="0"/>
              </a:rPr>
              <a:t>Северная Корея сегодня</a:t>
            </a:r>
            <a:endParaRPr lang="ru-RU" sz="2400" b="1" cap="all" dirty="0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22" y="110589"/>
            <a:ext cx="7272808" cy="663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9038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img.sputnik.ru/?key=01c376da037561c3479008c55ef613a91c644da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9"/>
          <a:stretch/>
        </p:blipFill>
        <p:spPr bwMode="auto">
          <a:xfrm>
            <a:off x="155575" y="946298"/>
            <a:ext cx="8847348" cy="564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642937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36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Times New Roman" pitchFamily="18" charset="0"/>
              </a:rPr>
              <a:t>Северная Корея сегодня</a:t>
            </a:r>
            <a:endParaRPr lang="ru-RU" sz="2400" b="1" cap="all" dirty="0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675286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0"/>
            <a:ext cx="802020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ДОМАШНЕЕ ЗАДАНИЕ</a:t>
            </a:r>
          </a:p>
        </p:txBody>
      </p:sp>
      <p:sp>
        <p:nvSpPr>
          <p:cNvPr id="43012" name="Прямоугольник 11"/>
          <p:cNvSpPr>
            <a:spLocks noChangeArrowheads="1"/>
          </p:cNvSpPr>
          <p:nvPr/>
        </p:nvSpPr>
        <p:spPr bwMode="auto">
          <a:xfrm>
            <a:off x="428625" y="1000125"/>
            <a:ext cx="8429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4800"/>
              <a:t>Сайт</a:t>
            </a:r>
            <a:r>
              <a:rPr lang="en-US" sz="4800"/>
              <a:t>:</a:t>
            </a:r>
            <a:r>
              <a:rPr lang="ru-RU" sz="4800"/>
              <a:t> </a:t>
            </a:r>
            <a:r>
              <a:rPr lang="en-US" sz="4800">
                <a:solidFill>
                  <a:srgbClr val="0070C0"/>
                </a:solidFill>
              </a:rPr>
              <a:t>www.coldwar.ru</a:t>
            </a:r>
            <a:endParaRPr lang="ru-RU" sz="4800">
              <a:solidFill>
                <a:srgbClr val="0070C0"/>
              </a:solidFill>
            </a:endParaRPr>
          </a:p>
        </p:txBody>
      </p:sp>
      <p:sp>
        <p:nvSpPr>
          <p:cNvPr id="43013" name="Прямоугольник 13"/>
          <p:cNvSpPr>
            <a:spLocks noChangeArrowheads="1"/>
          </p:cNvSpPr>
          <p:nvPr/>
        </p:nvSpPr>
        <p:spPr bwMode="auto">
          <a:xfrm>
            <a:off x="2195513" y="1844675"/>
            <a:ext cx="63579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800">
                <a:solidFill>
                  <a:srgbClr val="0070C0"/>
                </a:solidFill>
              </a:rPr>
              <a:t>www.ae-dmit.ru</a:t>
            </a:r>
            <a:endParaRPr lang="ru-RU" sz="4800">
              <a:solidFill>
                <a:srgbClr val="0070C0"/>
              </a:solidFill>
            </a:endParaRPr>
          </a:p>
        </p:txBody>
      </p:sp>
      <p:pic>
        <p:nvPicPr>
          <p:cNvPr id="43014" name="Рисунок 5" descr="teacher_lef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286125"/>
            <a:ext cx="20923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Box 1"/>
          <p:cNvSpPr txBox="1">
            <a:spLocks noChangeArrowheads="1"/>
          </p:cNvSpPr>
          <p:nvPr/>
        </p:nvSpPr>
        <p:spPr bwMode="auto">
          <a:xfrm>
            <a:off x="2195513" y="2997200"/>
            <a:ext cx="669766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dirty="0"/>
              <a:t>МЕТОДИЧЕСКАЯ РАЗРАБОТКА </a:t>
            </a:r>
          </a:p>
          <a:p>
            <a:pPr eaLnBrk="1" hangingPunct="1"/>
            <a:r>
              <a:rPr lang="ru-RU" sz="1600" dirty="0">
                <a:solidFill>
                  <a:srgbClr val="0070C0"/>
                </a:solidFill>
              </a:rPr>
              <a:t>ИСТОРИЯ</a:t>
            </a:r>
          </a:p>
          <a:p>
            <a:pPr eaLnBrk="1" hangingPunct="1"/>
            <a:r>
              <a:rPr lang="ru-RU" sz="1600" dirty="0">
                <a:solidFill>
                  <a:srgbClr val="0070C0"/>
                </a:solidFill>
              </a:rPr>
              <a:t>ДВУХПОЛЮСНЫЙ МИР</a:t>
            </a:r>
          </a:p>
          <a:p>
            <a:pPr eaLnBrk="1" hangingPunct="1"/>
            <a:r>
              <a:rPr lang="ru-RU" sz="1600" dirty="0">
                <a:solidFill>
                  <a:srgbClr val="0070C0"/>
                </a:solidFill>
              </a:rPr>
              <a:t>КОНФЛИКТЫ ХОЛОДНОЙ ВОЙНЫ</a:t>
            </a:r>
          </a:p>
          <a:p>
            <a:pPr eaLnBrk="1" hangingPunct="1"/>
            <a:endParaRPr lang="ru-RU" sz="1000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4"/>
          <p:cNvSpPr>
            <a:spLocks noChangeArrowheads="1"/>
          </p:cNvSpPr>
          <p:nvPr/>
        </p:nvSpPr>
        <p:spPr bwMode="auto">
          <a:xfrm>
            <a:off x="569618" y="2708920"/>
            <a:ext cx="8424936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800" i="1" dirty="0"/>
              <a:t>Предпосылки кризиса. Состав сил.</a:t>
            </a:r>
            <a:endParaRPr lang="ru-RU" sz="2800" dirty="0"/>
          </a:p>
          <a:p>
            <a:pPr marL="514350" lvl="0" indent="-514350">
              <a:buFont typeface="+mj-lt"/>
              <a:buAutoNum type="arabicPeriod"/>
            </a:pPr>
            <a:r>
              <a:rPr lang="ru-RU" sz="2800" i="1" dirty="0"/>
              <a:t>Начало боевых действий. Наступление Северокорейской армии</a:t>
            </a:r>
            <a:endParaRPr lang="ru-RU" sz="2800" dirty="0"/>
          </a:p>
          <a:p>
            <a:pPr marL="514350" lvl="0" indent="-514350">
              <a:buFont typeface="+mj-lt"/>
              <a:buAutoNum type="arabicPeriod"/>
            </a:pPr>
            <a:r>
              <a:rPr lang="ru-RU" sz="2800" i="1" dirty="0"/>
              <a:t>Контрнаступление армии Южной Кореи.</a:t>
            </a:r>
            <a:endParaRPr lang="ru-RU" sz="2800" dirty="0"/>
          </a:p>
          <a:p>
            <a:pPr marL="514350" lvl="0" indent="-514350">
              <a:buFont typeface="+mj-lt"/>
              <a:buAutoNum type="arabicPeriod"/>
            </a:pPr>
            <a:r>
              <a:rPr lang="ru-RU" sz="2800" i="1" dirty="0"/>
              <a:t>Вступление в боевые действия китайских добровольцев.</a:t>
            </a:r>
            <a:endParaRPr lang="ru-RU" sz="2800" dirty="0"/>
          </a:p>
          <a:p>
            <a:pPr marL="514350" lvl="0" indent="-514350">
              <a:buFont typeface="+mj-lt"/>
              <a:buAutoNum type="arabicPeriod"/>
            </a:pPr>
            <a:r>
              <a:rPr lang="ru-RU" sz="2800" i="1" dirty="0"/>
              <a:t>Заморозка конфликта на рубеже 38 параллели. Последствия войны.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9578" y="980728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4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Гражданская война в Корее</a:t>
            </a:r>
          </a:p>
          <a:p>
            <a:pPr algn="ctr" eaLnBrk="0" hangingPunct="0">
              <a:defRPr/>
            </a:pPr>
            <a:r>
              <a:rPr lang="ru-RU" sz="4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1950-1953 </a:t>
            </a:r>
            <a:r>
              <a:rPr lang="ru-RU" sz="4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гг.</a:t>
            </a:r>
            <a:endParaRPr lang="ru-RU" sz="4800" cap="all" dirty="0">
              <a:ln w="0">
                <a:solidFill>
                  <a:schemeClr val="bg1"/>
                </a:solidFill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anparty.ru/fanclubs/korea/articles/248419/340113_tribune_kor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7716"/>
            <a:ext cx="8496944" cy="650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67280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r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6" r="10651"/>
          <a:stretch>
            <a:fillRect/>
          </a:stretch>
        </p:blipFill>
        <p:spPr bwMode="auto">
          <a:xfrm>
            <a:off x="235203" y="1196751"/>
            <a:ext cx="3600003" cy="544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642937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36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Times New Roman" pitchFamily="18" charset="0"/>
              </a:rPr>
              <a:t>Корейская война 1950-1953 </a:t>
            </a:r>
            <a:r>
              <a:rPr lang="ru-RU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Times New Roman" pitchFamily="18" charset="0"/>
              </a:rPr>
              <a:t>гг.</a:t>
            </a:r>
            <a:endParaRPr lang="ru-RU" sz="2400" b="1" cap="all" dirty="0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1050330"/>
            <a:ext cx="489654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Корейская война</a:t>
            </a:r>
            <a:r>
              <a:rPr lang="ru-RU" sz="2400" dirty="0"/>
              <a:t> - конфликт между Северной Кореей и Южной Кореей, длившийся с </a:t>
            </a:r>
            <a:endParaRPr lang="en-US" sz="2400" dirty="0" smtClean="0"/>
          </a:p>
          <a:p>
            <a:r>
              <a:rPr lang="ru-RU" sz="2400" dirty="0" smtClean="0"/>
              <a:t>25 </a:t>
            </a:r>
            <a:r>
              <a:rPr lang="ru-RU" sz="2400" dirty="0"/>
              <a:t>июня 1950 по 27 июля 1953 </a:t>
            </a:r>
            <a:r>
              <a:rPr lang="ru-RU" sz="2400" dirty="0" smtClean="0"/>
              <a:t>г. </a:t>
            </a:r>
            <a:endParaRPr lang="en-US" sz="2400" dirty="0" smtClean="0"/>
          </a:p>
          <a:p>
            <a:endParaRPr lang="en-US" sz="1000" dirty="0"/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Часто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этот конфликт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рассматривается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как война между США c их союзниками и силами КНР и СССР.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2904668"/>
            <a:ext cx="19275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10 августа 1945 г.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035204" y="3243222"/>
            <a:ext cx="16727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1907704" y="3243222"/>
            <a:ext cx="127500" cy="677457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трелка влево 12"/>
          <p:cNvSpPr/>
          <p:nvPr/>
        </p:nvSpPr>
        <p:spPr>
          <a:xfrm>
            <a:off x="3275856" y="3831645"/>
            <a:ext cx="5868144" cy="3024336"/>
          </a:xfrm>
          <a:prstGeom prst="leftArrow">
            <a:avLst>
              <a:gd name="adj1" fmla="val 74083"/>
              <a:gd name="adj2" fmla="val 35059"/>
            </a:avLst>
          </a:prstGeom>
          <a:solidFill>
            <a:schemeClr val="accent1">
              <a:lumMod val="7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4251206"/>
            <a:ext cx="5184576" cy="2185214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RU" i="1" dirty="0"/>
              <a:t>На севере граничит с Китаем и СССР. Основное население </a:t>
            </a:r>
            <a:r>
              <a:rPr lang="ru-RU" i="1" dirty="0" smtClean="0"/>
              <a:t>- корейцы</a:t>
            </a:r>
            <a:r>
              <a:rPr lang="ru-RU" i="1" dirty="0"/>
              <a:t>. </a:t>
            </a:r>
            <a:endParaRPr lang="ru-RU" i="1" dirty="0" smtClean="0"/>
          </a:p>
          <a:p>
            <a:pPr algn="r"/>
            <a:r>
              <a:rPr lang="ru-RU" i="1" dirty="0" smtClean="0"/>
              <a:t>Ведущая </a:t>
            </a:r>
            <a:r>
              <a:rPr lang="ru-RU" i="1" dirty="0"/>
              <a:t>религия – буддизм. </a:t>
            </a:r>
            <a:endParaRPr lang="ru-RU" i="1" dirty="0" smtClean="0"/>
          </a:p>
          <a:p>
            <a:pPr algn="r"/>
            <a:endParaRPr lang="ru-RU" sz="1000" i="1" dirty="0" smtClean="0"/>
          </a:p>
          <a:p>
            <a:pPr algn="r"/>
            <a:r>
              <a:rPr lang="ru-RU" i="1" dirty="0" smtClean="0"/>
              <a:t>Во </a:t>
            </a:r>
            <a:r>
              <a:rPr lang="ru-RU" i="1" dirty="0"/>
              <a:t>время Русско-японской войны (1904-1905) </a:t>
            </a:r>
            <a:r>
              <a:rPr lang="ru-RU" i="1" dirty="0" smtClean="0"/>
              <a:t>была </a:t>
            </a:r>
            <a:r>
              <a:rPr lang="ru-RU" i="1" dirty="0"/>
              <a:t>оккупирована японцами. </a:t>
            </a:r>
            <a:endParaRPr lang="ru-RU" i="1" dirty="0" smtClean="0"/>
          </a:p>
          <a:p>
            <a:pPr algn="r"/>
            <a:r>
              <a:rPr lang="ru-RU" i="1" dirty="0" smtClean="0"/>
              <a:t>В </a:t>
            </a:r>
            <a:r>
              <a:rPr lang="ru-RU" i="1" dirty="0"/>
              <a:t>августе 1945 г. была оккупирована войсками СССР и США. </a:t>
            </a:r>
          </a:p>
        </p:txBody>
      </p:sp>
    </p:spTree>
    <p:extLst>
      <p:ext uri="{BB962C8B-B14F-4D97-AF65-F5344CB8AC3E}">
        <p14:creationId xmlns:p14="http://schemas.microsoft.com/office/powerpoint/2010/main" val="343245722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642937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36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Times New Roman" pitchFamily="18" charset="0"/>
              </a:rPr>
              <a:t>Корейская война 1950-1953 </a:t>
            </a:r>
            <a:r>
              <a:rPr lang="ru-RU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Times New Roman" pitchFamily="18" charset="0"/>
              </a:rPr>
              <a:t>гг.</a:t>
            </a:r>
            <a:endParaRPr lang="ru-RU" sz="2400" b="1" cap="all" dirty="0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30765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76" b="85475" l="6786" r="97500">
                        <a14:foregroundMark x1="42500" y1="4469" x2="35714" y2="53073"/>
                        <a14:foregroundMark x1="28929" y1="39944" x2="35357" y2="38547"/>
                        <a14:foregroundMark x1="28214" y1="34358" x2="28214" y2="34358"/>
                        <a14:foregroundMark x1="27857" y1="32402" x2="27857" y2="32402"/>
                        <a14:foregroundMark x1="27857" y1="30447" x2="27857" y2="30447"/>
                        <a14:foregroundMark x1="68214" y1="13687" x2="68214" y2="13687"/>
                        <a14:foregroundMark x1="72143" y1="15642" x2="70000" y2="11173"/>
                        <a14:foregroundMark x1="73214" y1="18436" x2="73214" y2="18436"/>
                        <a14:foregroundMark x1="73929" y1="17877" x2="73929" y2="17877"/>
                        <a14:foregroundMark x1="65357" y1="10894" x2="65357" y2="10894"/>
                        <a14:foregroundMark x1="62143" y1="9218" x2="62143" y2="9218"/>
                        <a14:foregroundMark x1="90357" y1="74022" x2="11429" y2="80447"/>
                        <a14:foregroundMark x1="23214" y1="72626" x2="23214" y2="72626"/>
                        <a14:foregroundMark x1="95000" y1="81285" x2="65357" y2="81285"/>
                        <a14:foregroundMark x1="38929" y1="83240" x2="38929" y2="83240"/>
                        <a14:foregroundMark x1="56786" y1="70391" x2="56786" y2="70391"/>
                        <a14:foregroundMark x1="28929" y1="74022" x2="28929" y2="74022"/>
                        <a14:foregroundMark x1="30000" y1="70112" x2="30000" y2="70112"/>
                        <a14:foregroundMark x1="34286" y1="68156" x2="34286" y2="68156"/>
                        <a14:foregroundMark x1="18214" y1="71788" x2="28214" y2="68156"/>
                        <a14:foregroundMark x1="35000" y1="65922" x2="35000" y2="65922"/>
                        <a14:foregroundMark x1="32857" y1="82682" x2="32857" y2="82682"/>
                        <a14:foregroundMark x1="13214" y1="83799" x2="13214" y2="83799"/>
                        <a14:foregroundMark x1="93571" y1="83799" x2="93571" y2="83799"/>
                        <a14:foregroundMark x1="61071" y1="7821" x2="59286" y2="7821"/>
                        <a14:foregroundMark x1="51071" y1="81285" x2="51071" y2="81285"/>
                        <a14:foregroundMark x1="49286" y1="84078" x2="49286" y2="84078"/>
                        <a14:backgroundMark x1="64286" y1="4469" x2="64286" y2="4469"/>
                        <a14:backgroundMark x1="55714" y1="4190" x2="55714" y2="4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53" b="14956"/>
          <a:stretch/>
        </p:blipFill>
        <p:spPr bwMode="auto">
          <a:xfrm flipH="1">
            <a:off x="179512" y="4293096"/>
            <a:ext cx="2016224" cy="234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324" l="9778" r="96000">
                        <a14:foregroundMark x1="77333" y1="44964" x2="77333" y2="44964"/>
                        <a14:foregroundMark x1="76000" y1="67986" x2="76000" y2="67986"/>
                        <a14:foregroundMark x1="17778" y1="74820" x2="89778" y2="85971"/>
                        <a14:foregroundMark x1="12889" y1="88129" x2="90222" y2="91727"/>
                        <a14:foregroundMark x1="15556" y1="93885" x2="15556" y2="93885"/>
                        <a14:foregroundMark x1="10667" y1="93885" x2="10667" y2="93885"/>
                        <a14:foregroundMark x1="78667" y1="43165" x2="78667" y2="43165"/>
                        <a14:foregroundMark x1="80444" y1="41007" x2="80444" y2="41007"/>
                        <a14:foregroundMark x1="81778" y1="38489" x2="81778" y2="384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14" t="-1" r="5630" b="4917"/>
          <a:stretch/>
        </p:blipFill>
        <p:spPr bwMode="auto">
          <a:xfrm>
            <a:off x="2123728" y="836712"/>
            <a:ext cx="1524000" cy="211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96141" y="5071342"/>
            <a:ext cx="5328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/>
              <a:t>Главой Южной Кореи </a:t>
            </a:r>
            <a:r>
              <a:rPr lang="ru-RU" sz="2400" dirty="0" smtClean="0"/>
              <a:t>становится ставленник США  </a:t>
            </a:r>
            <a:r>
              <a:rPr lang="ru-RU" sz="2400" dirty="0" smtClean="0">
                <a:solidFill>
                  <a:srgbClr val="0070C0"/>
                </a:solidFill>
              </a:rPr>
              <a:t>Ли </a:t>
            </a:r>
            <a:r>
              <a:rPr lang="ru-RU" sz="2400" dirty="0">
                <a:solidFill>
                  <a:srgbClr val="0070C0"/>
                </a:solidFill>
              </a:rPr>
              <a:t>Сын </a:t>
            </a:r>
            <a:r>
              <a:rPr lang="ru-RU" sz="2400" dirty="0" err="1" smtClean="0">
                <a:solidFill>
                  <a:srgbClr val="0070C0"/>
                </a:solidFill>
              </a:rPr>
              <a:t>Ман</a:t>
            </a:r>
            <a:r>
              <a:rPr lang="ru-RU" sz="2400" dirty="0" smtClean="0"/>
              <a:t>, объявивший создание государства – </a:t>
            </a:r>
            <a:r>
              <a:rPr lang="ru-RU" sz="2400" dirty="0" smtClean="0">
                <a:solidFill>
                  <a:srgbClr val="C00000"/>
                </a:solidFill>
              </a:rPr>
              <a:t>Республики Корея</a:t>
            </a:r>
            <a:r>
              <a:rPr lang="ru-RU" sz="2400" dirty="0" smtClean="0"/>
              <a:t>. 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26342" y="1196752"/>
            <a:ext cx="5256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/>
              <a:t>Главой Северной Кореи - </a:t>
            </a:r>
            <a:r>
              <a:rPr lang="ru-RU" sz="2400" dirty="0" smtClean="0">
                <a:solidFill>
                  <a:srgbClr val="C00000"/>
                </a:solidFill>
              </a:rPr>
              <a:t>Корейской </a:t>
            </a:r>
            <a:r>
              <a:rPr lang="ru-RU" sz="2400" dirty="0">
                <a:solidFill>
                  <a:srgbClr val="C00000"/>
                </a:solidFill>
              </a:rPr>
              <a:t>Народно-Демократической Республики </a:t>
            </a:r>
            <a:r>
              <a:rPr lang="ru-RU" sz="2400" dirty="0"/>
              <a:t>(КНДР) </a:t>
            </a:r>
            <a:r>
              <a:rPr lang="ru-RU" sz="2400" dirty="0" smtClean="0"/>
              <a:t>становится </a:t>
            </a:r>
            <a:r>
              <a:rPr lang="ru-RU" sz="2400" dirty="0" smtClean="0">
                <a:solidFill>
                  <a:srgbClr val="0070C0"/>
                </a:solidFill>
              </a:rPr>
              <a:t>Ким-Ир-Сен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733256"/>
            <a:ext cx="1285875" cy="8572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1285875" cy="6477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ятиугольник 3"/>
          <p:cNvSpPr/>
          <p:nvPr/>
        </p:nvSpPr>
        <p:spPr>
          <a:xfrm flipH="1">
            <a:off x="2889026" y="3011873"/>
            <a:ext cx="5839005" cy="1728192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dirty="0">
                <a:latin typeface="Arial" pitchFamily="34" charset="0"/>
                <a:cs typeface="Arial" pitchFamily="34" charset="0"/>
              </a:rPr>
              <a:t>в августе 1948 г.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вопреки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международным соглашениям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были созданы два государства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17443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3528" y="1124744"/>
            <a:ext cx="511256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Оба корейских государства претендовали на объединение Кореи под своей властью.</a:t>
            </a:r>
          </a:p>
        </p:txBody>
      </p:sp>
      <p:sp>
        <p:nvSpPr>
          <p:cNvPr id="8" name="Поле 128"/>
          <p:cNvSpPr txBox="1">
            <a:spLocks noChangeArrowheads="1"/>
          </p:cNvSpPr>
          <p:nvPr/>
        </p:nvSpPr>
        <p:spPr bwMode="auto">
          <a:xfrm>
            <a:off x="7786370" y="7194550"/>
            <a:ext cx="444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100">
                <a:effectLst/>
                <a:latin typeface="Calibri"/>
                <a:ea typeface="Calibri"/>
                <a:cs typeface="Times New Roman"/>
              </a:rPr>
              <a:t>-10-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642937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36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Times New Roman" pitchFamily="18" charset="0"/>
              </a:rPr>
              <a:t>Корейская война 1950-1953 </a:t>
            </a:r>
            <a:r>
              <a:rPr lang="ru-RU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Times New Roman" pitchFamily="18" charset="0"/>
              </a:rPr>
              <a:t>гг.</a:t>
            </a:r>
            <a:endParaRPr lang="ru-RU" sz="2400" b="1" cap="all" dirty="0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24744"/>
            <a:ext cx="3656112" cy="54006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4771018"/>
            <a:ext cx="5040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конце 1950 г.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войска США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потерпели сокрушительное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поражение,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что вызвало переполох в США. Президент 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Г. Трумэн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заявил о том, что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США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рассматривает вопрос об использовании в Корее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атомного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оружия.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6265" y="3645024"/>
            <a:ext cx="51125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Чтобы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спасти южнокорейский режим, США отдали приказ об оказании военной помощи войскам Южной Кореи.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323528" y="2325074"/>
            <a:ext cx="5904656" cy="1019902"/>
          </a:xfrm>
          <a:prstGeom prst="homePlate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25 июня 1950 г. 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северокорейские войска начали наступление на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южан </a:t>
            </a:r>
            <a:endParaRPr lang="ru-RU" sz="2400" dirty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04698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95936" y="1062608"/>
            <a:ext cx="489654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/>
            <a:r>
              <a:rPr lang="ru-RU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Осенью 1950 г. в ООН было принято решение о проведении военной операции против агрессора.</a:t>
            </a:r>
          </a:p>
          <a:p>
            <a:pPr lvl="0" algn="r"/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На </a:t>
            </a:r>
            <a:r>
              <a:rPr lang="ru-RU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стороне Южной Кореи в войне участвовали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США</a:t>
            </a:r>
            <a:r>
              <a:rPr lang="ru-RU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Великобритания</a:t>
            </a:r>
            <a:r>
              <a:rPr lang="ru-RU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 и ещё 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17 стран.</a:t>
            </a:r>
          </a:p>
        </p:txBody>
      </p:sp>
      <p:sp>
        <p:nvSpPr>
          <p:cNvPr id="8" name="Поле 128"/>
          <p:cNvSpPr txBox="1">
            <a:spLocks noChangeArrowheads="1"/>
          </p:cNvSpPr>
          <p:nvPr/>
        </p:nvSpPr>
        <p:spPr bwMode="auto">
          <a:xfrm>
            <a:off x="7786370" y="7194550"/>
            <a:ext cx="444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100">
                <a:effectLst/>
                <a:latin typeface="Calibri"/>
                <a:ea typeface="Calibri"/>
                <a:cs typeface="Times New Roman"/>
              </a:rPr>
              <a:t>-10-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642937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36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Times New Roman" pitchFamily="18" charset="0"/>
              </a:rPr>
              <a:t>Корейская война 1950-1953 </a:t>
            </a:r>
            <a:r>
              <a:rPr lang="ru-RU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Times New Roman" pitchFamily="18" charset="0"/>
              </a:rPr>
              <a:t>гг.</a:t>
            </a:r>
            <a:endParaRPr lang="ru-RU" sz="2400" b="1" cap="all" dirty="0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3672408" cy="542467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6309975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Рис. Действия вооруженных сил ООН против Северной Кореи осенью 1950 г.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139952" y="3212976"/>
            <a:ext cx="4752528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/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Во многом успешностью действий США и их союзники обязаны военному искусству американского генерала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Макартура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 В результате войска севера не только были отброшены, но даже взята столица северокорейцев – </a:t>
            </a:r>
            <a:r>
              <a:rPr lang="ru-RU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г.Пхеньян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 Казалось победа союзников уже близка. Однако в боевые действия на стороне КНДР вмешались 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Китай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и 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СССР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832095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е 128"/>
          <p:cNvSpPr txBox="1">
            <a:spLocks noChangeArrowheads="1"/>
          </p:cNvSpPr>
          <p:nvPr/>
        </p:nvSpPr>
        <p:spPr bwMode="auto">
          <a:xfrm>
            <a:off x="7786370" y="7194550"/>
            <a:ext cx="444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100">
                <a:effectLst/>
                <a:latin typeface="Calibri"/>
                <a:ea typeface="Calibri"/>
                <a:cs typeface="Times New Roman"/>
              </a:rPr>
              <a:t>-10-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642937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36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Times New Roman" pitchFamily="18" charset="0"/>
              </a:rPr>
              <a:t>Корейская война 1950-1953 </a:t>
            </a:r>
            <a:r>
              <a:rPr lang="ru-RU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Times New Roman" pitchFamily="18" charset="0"/>
              </a:rPr>
              <a:t>гг.</a:t>
            </a:r>
            <a:endParaRPr lang="ru-RU" sz="2400" b="1" cap="all" dirty="0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80728"/>
            <a:ext cx="3607364" cy="532859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95536" y="980728"/>
            <a:ext cx="48245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 оказываемой СССР военной помощи в США было хорошо известно, однако во избежание международного ядерного конфликта никаких ответных мер со стороны американцев не следовало. </a:t>
            </a:r>
            <a:r>
              <a:rPr lang="ru-RU" dirty="0" smtClean="0"/>
              <a:t>Советские </a:t>
            </a:r>
            <a:r>
              <a:rPr lang="ru-RU" dirty="0"/>
              <a:t>самолёты МиГ-15 </a:t>
            </a:r>
            <a:r>
              <a:rPr lang="ru-RU" dirty="0" smtClean="0"/>
              <a:t>ненамного превосходили американские истребители, однако потери были существенные с обеих сторон.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797152"/>
            <a:ext cx="489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4 января 1951 </a:t>
            </a:r>
            <a:r>
              <a:rPr lang="ru-RU" b="1" dirty="0" smtClean="0"/>
              <a:t>г. </a:t>
            </a:r>
            <a:r>
              <a:rPr lang="ru-RU" dirty="0"/>
              <a:t>КНДР в союзе с Китаем захватили Сеул. </a:t>
            </a:r>
            <a:r>
              <a:rPr lang="ru-RU" dirty="0" smtClean="0"/>
              <a:t>Американская </a:t>
            </a:r>
            <a:r>
              <a:rPr lang="ru-RU" dirty="0"/>
              <a:t>армия и </a:t>
            </a:r>
            <a:r>
              <a:rPr lang="ru-RU" dirty="0" smtClean="0"/>
              <a:t>войска Южной Кореи были </a:t>
            </a:r>
            <a:r>
              <a:rPr lang="ru-RU" dirty="0"/>
              <a:t>вынуждены отступить.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92080" y="6329025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Рис. Боевые действия  в Корейской войне конца1950 – начала 1951 г.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395536" y="3633167"/>
            <a:ext cx="5904656" cy="1019902"/>
          </a:xfrm>
          <a:prstGeom prst="homePlate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>
                <a:latin typeface="Arial" pitchFamily="34" charset="0"/>
                <a:ea typeface="Calibri" pitchFamily="34" charset="0"/>
                <a:cs typeface="Arial" pitchFamily="34" charset="0"/>
              </a:rPr>
              <a:t>25 октября 1950 г. </a:t>
            </a:r>
            <a:r>
              <a:rPr lang="ru-RU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в наступление перешел </a:t>
            </a:r>
            <a:r>
              <a:rPr lang="ru-RU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270-тыс. </a:t>
            </a:r>
            <a:r>
              <a:rPr lang="ru-RU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корпус </a:t>
            </a:r>
            <a:r>
              <a:rPr lang="ru-RU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китайцев</a:t>
            </a:r>
            <a:endParaRPr lang="ru-RU" sz="24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21596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Arial" pitchFamily="34" charset="0"/>
                <a:cs typeface="Arial" pitchFamily="34" charset="0"/>
              </a:rPr>
              <a:t>Рис. Окончание Корейской войны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980728"/>
            <a:ext cx="49685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11 </a:t>
            </a:r>
            <a:r>
              <a:rPr lang="ru-RU" sz="2000" dirty="0"/>
              <a:t>апреля 1951 </a:t>
            </a:r>
            <a:r>
              <a:rPr lang="ru-RU" sz="2000" dirty="0" smtClean="0"/>
              <a:t>г. генерал </a:t>
            </a:r>
            <a:r>
              <a:rPr lang="ru-RU" sz="2000" dirty="0" err="1"/>
              <a:t>Макартур</a:t>
            </a:r>
            <a:r>
              <a:rPr lang="ru-RU" sz="2000" dirty="0"/>
              <a:t> был отстранён от командования </a:t>
            </a:r>
            <a:r>
              <a:rPr lang="ru-RU" sz="2000" dirty="0" smtClean="0"/>
              <a:t>во избежание ядерного конфликта. К </a:t>
            </a:r>
            <a:r>
              <a:rPr lang="ru-RU" sz="2000" dirty="0"/>
              <a:t>лету </a:t>
            </a:r>
            <a:r>
              <a:rPr lang="ru-RU" sz="2000" dirty="0" smtClean="0"/>
              <a:t>фронт стабилизируется </a:t>
            </a:r>
            <a:r>
              <a:rPr lang="ru-RU" sz="2000" dirty="0"/>
              <a:t>в районе 38-й параллели. 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23 </a:t>
            </a:r>
            <a:r>
              <a:rPr lang="ru-RU" sz="2000" dirty="0">
                <a:solidFill>
                  <a:srgbClr val="0070C0"/>
                </a:solidFill>
              </a:rPr>
              <a:t>июня 1951 </a:t>
            </a:r>
            <a:r>
              <a:rPr lang="ru-RU" sz="2000" dirty="0"/>
              <a:t>года представитель </a:t>
            </a:r>
            <a:r>
              <a:rPr lang="ru-RU" sz="2000" dirty="0" smtClean="0"/>
              <a:t>СССР в </a:t>
            </a:r>
            <a:r>
              <a:rPr lang="ru-RU" sz="2000" dirty="0"/>
              <a:t>ООН внёс предложение о прекращении огня и мирном урегулировании корейского вопроса. </a:t>
            </a:r>
            <a:endParaRPr lang="ru-RU" sz="2000" dirty="0" smtClean="0"/>
          </a:p>
          <a:p>
            <a:endParaRPr lang="ru-RU" sz="1000" dirty="0"/>
          </a:p>
          <a:p>
            <a:r>
              <a:rPr lang="ru-RU" sz="2000" dirty="0" smtClean="0"/>
              <a:t>Под </a:t>
            </a:r>
            <a:r>
              <a:rPr lang="ru-RU" sz="2000" dirty="0"/>
              <a:t>давлением международного общественного мнения </a:t>
            </a:r>
            <a:r>
              <a:rPr lang="ru-RU" sz="2000" dirty="0" smtClean="0"/>
              <a:t>США были вынуждены </a:t>
            </a:r>
            <a:r>
              <a:rPr lang="ru-RU" sz="2000" dirty="0"/>
              <a:t>заявить о поддержке этого предложения. </a:t>
            </a:r>
          </a:p>
          <a:p>
            <a:endParaRPr lang="ru-RU" sz="1000" dirty="0" smtClean="0"/>
          </a:p>
          <a:p>
            <a:r>
              <a:rPr lang="ru-RU" sz="2000" dirty="0" smtClean="0"/>
              <a:t>Окончательно боевые действия прекратились лишь после смерти </a:t>
            </a:r>
            <a:r>
              <a:rPr lang="ru-RU" sz="2000" dirty="0" err="1" smtClean="0">
                <a:solidFill>
                  <a:srgbClr val="0070C0"/>
                </a:solidFill>
              </a:rPr>
              <a:t>И.Сталина</a:t>
            </a:r>
            <a:r>
              <a:rPr lang="ru-RU" sz="2000" dirty="0" smtClean="0"/>
              <a:t> в марте 1953 г.</a:t>
            </a:r>
            <a:endParaRPr lang="ru-RU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052736"/>
            <a:ext cx="3607364" cy="532859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642937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36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Times New Roman" pitchFamily="18" charset="0"/>
              </a:rPr>
              <a:t>Корейская война 1950-1953 </a:t>
            </a:r>
            <a:r>
              <a:rPr lang="ru-RU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Times New Roman" pitchFamily="18" charset="0"/>
              </a:rPr>
              <a:t>гг.</a:t>
            </a:r>
            <a:endParaRPr lang="ru-RU" sz="2400" b="1" cap="all" dirty="0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36040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7DB83098-2F69-4005-A09E-30EA573755D9"/>
  <p:tag name="ISPRING_SCORM_RATE_SLIDES" val="1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NhwWkrfwbQZ2AUAAFUWAAAdAAAAdW5pdmVyc2FsL2NvbW1vbl9tZXNzYWdlcy5sbmfNWF1PG0cUfY+U/7CyFKmVGpJUShRVfGhtD2aV9S7ZXQPph1aoIIQERorbKo82pA0VbaAoCEoDaWnVl/RhC3Yw+IO/MPMX+kt6751de22IdheE2gcj7+I5c++Zc8/cmcGRZ4sLyjezT0vzS8Wh1L2Buylltvjl0sx8cW4oVXBGbz9MKaWvposz0wtLxdmhVHEppYwM37wxuDBdnPt6em4Wvt+8oSiDi7OlEjyWhvGp+6zMzwylxtNuxsyPq8YTVzdzppvWcqlh/gtv8yPeFsu8zs8UfgqPTX7GPd6CF/XPn37w8YOHz+7df/Dh4B0fLA62nVd1PRJdIfD7d2NgG45l6i5MwHTXYFMOYL/iG4C/xbeSjTYLjq4ZDAB+g+Eb/GcAepsMYtxiEzB+D0Zvw+dV5OiCZTHDcW1dyzJXs13DdIgvnTksS6k0xLrCz0QZCKrCp8Hf8RqShK9b8LXN/xbf0j/rwGDb/62o4INYhu81+PuDAi8awO4JryqIIxlvie+4FxVj1syrmuFazHYsLeNopgFxbfBDWLq2KCv8GGDP5DwQQuNcAPJFDX4HccNvPJgUlxii9xTxI8LwJgUFIzC12kBkSJY6qRk51zFN3XaZkQ3eQGTbEM4hBFMWq0ASpV6GLxWAP/TlVUuIb6k2s0iznqhQlqeXQHCl8PfFCwwHYSg6ILKSNKIxLTemw8ehsF5DWGVYT8g5Gcw4w6X8A4SB1MvcYoCAYJkFgrftSdNCkW4i4ShAHK9gFZNcG5hdNSTgkCi996giam7NyJhQMhknPP8eYNCSA9IaP+mJIAowz2xbzTE3bU5B8RHYFj9IMsp8hKvKd5OMecJs6VNRgwx1QsupWHToDkENkjVsijUF+URD8Im/uPKXJRNY8UgN/qImvqdSQ75qIW8QawPJIrLZ4wLoQVN1ss0OTBBZq9eRPIqrjpV4cWwywLJYB+GcipXIaMBwMyyLkn5c0D51R1VNZ1kXNJ41J11HbgdEVKtL0CqEWVdI66B434c6FMDvbvl2bGTZ1C1FWlUtHtcIA6UgVsRLoLielNy+dHp2g76sgp2BdF/ztwBPZoPf/NU96XH+CzeM4/OOGZOby+SDdXt9yQDxFYJZDUmPn6DbXkdWdoYZqqWZEcKTOoF+h4TXF+J5+ikbj2z56H8qz07il5XoJVSZhJbLppJYnUkFef1p2XJ/Tmu4m/0E2ICLO654jk1jfAAGbR+4Oru9OD2/EH+YZoyaxFkbTB3TqGLDE90xdREMMwDZQ92CwqH4n+O2QDuI3z22ZcvYM0d0H9WdZQJYNal5qSPPF+N58fEmWdrWHHl68NBxooaSI8rF7ZXbXjKT/ihopd6RXiDyGvbTvlp97/OdFIav4LGrx0kjRRVq/Xu6GEdzdEbNDwmMTiUv5OkEPahFIddhvpjNHcxTyLOAU9ljnHdU5EV2zzjJISRzjHRheeF0sqZinkFEpUseVu8RUt2UvHJv5CoB+9y86Tm5haLrC0a8jJqs41NX0EzYa65fNzZTrcyYm1GNDJNHn2X/iOfFHApWgBzrju3qaprJJhOXGW8Kqr7UTvwNsBV4Jkoh5gTy2J5loypMEpD5BqbAE+PpP+U/Y+L0R/krnCK2+e9wZPyLH8Bp+YC/VQB3n+9AArt845NEuOCHuDuxDv5ndMxt0m5/yutfRKE5aroXgK4nXuNRB6LZiTPcvx0JrUPsOxJHgyLpvT/YpOWiMmuLdTqNYDGT8poXHBg7XSBp8P03CjWFnOiYNupV/L8iob3gwgLPugPREUP1+uJQHUfNjOWhwG1aWDSHFSiIilhLApNXrUewTdDJG3B2IPIKZgaF1ZR5oLf1XVVE79fhKWiF/SuQjjaSAHRvwPapWUX7aASGngTo6u0A8uRo466azdLFIWDsYvsMKK3A+/27hSrZfyhWfNkI3y+ih/XdMMadPzOmGrDd/RchUIcS+Dw4oXwO6s/vjQ6D9qUXrfNUogvgwTuh++B/AVBLAwQUAAIACADYcFpKcmsy4ewEAABuFAAAJwAAAHVuaXZlcnNhbC9mbGFzaF9wdWJsaXNoaW5nX3NldHRpbmdzLnhtbNVY3U4bRxS+91OMtspd44WUFILWRghsBZW/xlspVVWhsXewp+yPtTsuoVcQ1IaKKEFVUNtEDW0q9Sa9cMHbmB+TV5h9hT5Jz+zs2hgMXRJAVNYa78w533znzDdnD6uNPLBM9DVxPerYGaU/3acgYpccg9rljPKZnr85pCCPYdvApmOTjGI7ChrJprRqrWhSr1IgjIGphwDG9oarLKNUGKsOq+ri4mKaelVXzDpmjQG+ly45llp1iUdsRly1auIl+MOWqsRTIoQEAHBZjh25ZVMphDSJNOUYNZMgagBzm4qgsJk3sVdRVGlWxKWFsuvUbGPMMR0XueViRvlgaFR8YhsJNU4tYouceFkYFMNsGBsGFSywWaDfEFQhtFwBuoMDClqkBqtklFsDAgWs1ZMoIbYMHQuUMQdyYLMI3iIMG5hheSvXY+QB8+IBOWQs2diiJR1mkIg/o4zrc4XJifHc3PSMnivM3dWnJiWHczjpufv6OZz0CX0ydx77pPB3P5/N3ZucmP5kTp+ZmdQnZjtekNGuhGhqd8Y0yKxTc0uknTCNVWpW0cbUBI0eS6NHGKjcxG6Z6E6ewibOY9MjCvqqSsqf1rBJ2RIchj44DAuEVEe9Kimxe2LbMgpza0TpwElAIAZ72ZbE7TttSQwOdYWuytU7YfVkqWHGcKkC4oGxkJqmHh2KzeYduys0cY+Kjmm0AyJWkRjT2CJHjkRhgdp5sOxX0DxsggmhjroUmwqiDEIvtZ29WtFjlIVHL3/UEgEW1AiCpgonUlGqYNfryng760L4pewX/Ede5wfcDx7yPd78UuZEzp3mw38I1lHwLT8EnyZcPuLb/JC/gesv3oLvbTEcPEb8bbAMViuAD7bBshzwwdLnLXCsB9/xJm+iYCWe+Rv8fb7DD1HIaUUYjSTi9Av4wfqCFm8A6oHAeAOxbQPOcrAWURJ0BeyHnRUbEEDwCH4ewJgwhp+7IjQEZOqIN8B9VXDiu8CU7wPmLm+kE7F6xveDp23YiFw9BgakFiRivQsYhSk4HkqwChYCZk1kOMpsRDOOScJ2kCCuG/LQT0yP5+7fuGLKZ2T/YpgKGYqVY52tAVzybCC5wb5Q2iHIwJdKPiZZMSyICxgfpLAaPAm+hwD9I8jBevoiJRrO1QH8kO9cA5meV5lnB3T5Gn0HWV48wbY0pZJgW0JpXmiqrl7AcdrD2tOAa18sCxyaYrhnss9gE+1RQ5jtgU8Lngb15NlNEvRDwTF4LOCFWoSFD9H7UQ17lxz81nGIObS6A62HDJqws/XeLCSV5eApxL4XrCZat6//1kcDtz8eHLoznFb/Wf7j5plOUUM3a2Jqxx3d2KkdYzKvY33jfzid0T2e8M07rgUNFTFOLNq7I446t5O9jaaKnqt3CxZ2itexA+O/8k1own7nL/if/BXfgOs14lv8Jf8JxPacbwwn1KXou96CNhvySMJjQFaHVlw+hFATYr0AHj/DeX+d8MG2ARFs8GcJq8gG4G/yzaTWCTls8leJLF/y54nstrrK3JGO9lgDGzxJuOwO+NbDavko2qJod6BfhidE1A3/L6rBaQfz/QvJlRSD9/p/TFaSSyoGWyC3JjxG9mBXL00J177gXmaKr1PG5F37LUrXaxNN7fmCSsxY1KYW5NGkBmm/1creHujT1N5TqRSgdb8jzKb+BVBLAwQUAAIACADYcFpKOio/TroCAABYCgAAIQAAAHVuaXZlcnNhbC9mbGFzaF9za2luX3NldHRpbmdzLnhtbJVW207jMBB95yuq7nvDXstKphKUroTUXRAg3p1kmlh17MielO3fr+04xG4bmu0IqZ45x3P1FKK3TCwuJhOSSS7VMyAyUWir6XQTll9P0wZRilkmBYLAmZCqony6+PTLfUjikOdYcgdqLGdDM+jdzN1nDMX7+D63MkTIZFVTsV/LQs5Smm0LJRuRnw2t3NegOBNbg7z8OV+uBh1wpvEeoYpiWl1ZGUepFWgNNqQfKytnWZymwDtPl+4zktO7+jj7A9qOaYaOdvPZyhCtpgXERb66sTKMF+b2uCtzKx8TEP6igX79YmUQyukeVHz53TcrgwxZN/X/zEitZGELGnM+buI7h0uam+dno7q0cpZgE7KOznbBl8fleheA/Nfw3RP7XJXkj7auBwvBNj3lsEDVAEm6U2vTpXx7aNC8j84eanrMo4n5kTYaFhvKtYf1yh74BG9M5CHKa3rIq+RNBcs24BAZG3rCcnnrlkWIfdcFMSrYeWWfSqDskX9MYY+QgbJHPnOWw4Pg++MIDk0tqevyLfX9DBrgyVEHjBkENcfch9KdOqt1tbaPVwexekWHqWQOC23jeWEV2NaRxOnamJKjoIigO1ZQZFL8trh077LRJDkw+Gk7PVsEGXI4NXIuRrOow3q588XZgpD2h6FPrj1P0Ozx6ylFpFlZmR8mPZ14nnkopjDT5DTDbkoDB3UvNjLgON9DpIqqLagXKflYN0Ii6LHXy/Z9DcFJEtSAJKerTPwlp8ovmioFtTJdY6C7KsfKFliyouTmD18ZvEF+wBiwtlQszX2Csve5DBR+CICqrOymtj20lqrhyDjsgHtroHApD+VGtJnSoYG7wTVsMBw5rxk1k35Z9LMSL5FAfwL/asKKLj6wjBh7pKl2mUUvv9vEwdXRcu4Wmp2+cJe5sx+m6GZjPy6hUdr/KP8BUEsDBBQAAgAIANhwWkpdUemkvQQAAH8TAAAmAAAAdW5pdmVyc2FsL2h0bWxfcHVibGlzaGluZ19zZXR0aW5ncy54bWzVWG9P20Ycfp9PcfLUd2sMHR0UJSAEQaBRYMWTOk0TMvGReHXsyL6M0ldQtJWJqo2mom2tVrZO2pvuRQbxGv6EfoXzV9gn2XM5OyEQMtOmrBMyxOff77nn99xzlx9Ojd4tWORr6nqmY6eV/mSfQqiddQzTzqWVz7TJq0MK8ZhuG7rl2DSt2I5CRkcSqWJpyTK9/AJlDKEeAYztDRdZWskzVhxW1ZWVlaTpFV3x1LFKDPheMusU1KJLPWoz6qpFS1/FH7ZapJ4SIsQAwFVw7DBtJJEgJCWRbjpGyaLENMDcNkVRujXFCpaiyqglPXsn5zol2xh3LMclbm4prXwwNCZ+ohiJNGEWqC0k8UYwKIbZsG4YpiChWwvmPUry1MzlwXZwQCErpsHyaeXagEBBtHoWpYEtK9cFyrgDCWwWwhco0w2d6fJWzsfoXeZFA3LIWLX1gpnV8ISI8tPKhLa4MDM9kVmcndMyC4tT2s0ZyeECSVrmtnaBJG1am8lcJD4u/NTn85lbM9Oznyxqc3Mz2vR8KwuKtgmSUtsVS0FZp+RmaVOwFMuXCku2blqw6CkZPcpgckt3c1RzJk0s4rJueVQhXxVp7tOSbplsFXuhD3vhDqXFMa9Is+yWWLa0wtwSVVpwEhDEsJZNS1y/0bTE4FBb6aqcvVVWR5YpnTE9m4d5MNagllJPDkVhy47dVpq4J0uOZTQLWobKFmoZc03dUojJUFu2+ZQJBdikaUF/kdufXLbZmeKyed312jRs6iisnB35gv/AK/yI+8F9fsBrX8oq5bPzcvj3wRYJvuHHyKnh8gnf5cf8Fa4/eR2/d8Vw8JDw18EaotaBj9hgTQ74iPR5HYmV4Fte4zUSrEdP/kK+z/f4MWlwWhdBo7E4/Yw8zC9o8SpQjwTGK9S2C5y1YDOkJOgK2A9bM1ZRQPAAH48wJoLxcV+URkCmQngV6RuCE98HU34IzH1eTcZi9YQfBo+bsCG5SgQMpDqE2GoDJg0JTpcSbCBCwGwKhUNlQ5pRTRK2hYS6rshtPD07kbl95ZIpd1G/N0yFDcXMkc82ARdfDSIX2BdOO4YNfOnkU5YVw4K4gPFhhY3gUfAdCvRPIAdbyV5atPGsAvBjvvce2PSizuxe0Lv36BvYsvcEm9aUTsKyNKzZU6ku38CR7I2zp4rrUEwLDjUx3FHsLmzCNaqKsAPk1PFtUImvbpyi7wuOwUMBL9wiInxU74dn2Jto8GsrIeJQby+00mBQw8pWOrOQVNaCx6j9INiINW9f/7WPBq5/PDh0Yzip/r32+9WuSWGLNm/pph31aOPn9oDxsk51gv+S1KUfPJM76bgFtEjUODNp5x437MXO9jYpVXRCnZuqRu93OT0V/4Vvo636jT/jf/AXvIzrJeE7/Dn/EfZ5ysvDMZ0mOqnXcFtVbjIc7HK/16MDQVgvJtYz8PgJO/hlzK+qMioo8ycxz4Uy8Lf5dtzomBy2+YtYkc/501hxO20H14ke9VRLGjyKOe0eciuN8+9BuETh6qADxpkf9rf/i/193lZ7+6PhUrZ39/+Z5Obv1fbegYFqOOoPsE7vbG3/+0Oxp6K9TxrIu+bbiLbXDym144ueBMbbX5qNJP4BUEsDBBQAAgAIANhwWkqCE8d0lgEAACIGAAAfAAAAdW5pdmVyc2FsL2h0bWxfc2tpbl9zZXR0aW5ncy5qc42Uy27CMBBF93wFcrcVok9od6hQqRKLSmVXdWHCECIc27JNCkX8ezPmFTuTUs8mvjq684g821a7PCxh7ef21n/7+3t49xqg5swKrkNdNOg56syKbAaTLAeRSWARUiAy58LCSd+dEcqZSe863Xygr60YMkXQ+pSgIhoCtBRYEOA3Ba4p8Sds7tDYvqnKqKcr55TsJEo6kK4jlcm5Z9jVqz/VHiNYFWAuoHOeQGDa86eJPDs+9DCqXKJyzeVmrFLVmfJkmRq1krOm/IuNBlP+9OUe6D71XkaBncise3OQx4lHfYxmUhuwFg55H0cYJCz4FETFt+vPH2hgXG8ooovMZu5ID24wqrTmKdSm1B9ghJgsvWrT7GHUOQdrtyfubjECQvANmJrV8B4jAJVe6X/8QG1UihOpofWZn1Ch+CyT6SF1F4PksFi0bZreuVFf/pAFT0hFT2hBPb+8aXnEoCVAd9SCvDbKO6bsBCVKIoeiQE2ABb1IXLxI8P7ZZtw5nizycj+U67GcAzdLMBOlRFn+16VC41yt3S9QSwMEFAACAAgA2HBaSj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2HBaSngJ4aR2AAAAdgAAABwAAAB1bml2ZXJzYWwvbG9jYWxfc2V0dGluZ3MueG1ss7GvyM1RKEstKs7Mz7NVMtQzUFJIzUvOT8nMS7dVCg1x07VQUiguScxLSczJz0u1VcrLV1Kwt+OyyclPTswJTi0pASosVijISaxMLQpJzQUySlL9EnOBKi/Mv9hwYd/FxotNF/Zd2KlwYdfF5osNFxuV9O24AFBLAwQUAAIACAA7n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DYcFpKW9i1228BAAD4AgAAKQAAAHVuaXZlcnNhbC9za2luX2N1c3RvbWl6YXRpb25fc2V0dGluZ3MueG1sjVLbatwwEH3PV4j8wEoa3Qzugm4uCw0N3ZY+BrNWi0kiB0uhIejjK6dZNttsSDRPM+fMGWZ02nQ9Rnuf8nQ7PvZ5nOI25DzG32l9hlC7m26m+XIOKeS0OlR+jnGY/mzir2mp1WrKfRz6ebALmtYYdU8PKamVUzVjhlEkmadeIee5rVgDrgFbMUeJbVf/SfzTncMuxHxatV0doa8bNjGFOW/iEB7WcMx+CR1v8Hnuh7Hy0lqwJcp+anFsCcQIl9wXqgFAIMsdcbhI2UhNkMeMYyhGUaCACOekEYVIyqFmXSOqCvONQEwyRl2hntZupLVx1BYJDSG6TvOqsaXrjMQYEUKAucIFdAajyoaqoUEtBwQHBkTRRhMFqLOd6VjxzgvLkaJeYFyYMYDx4biH7V6e61D98Dr7c74jePILTqKLt1YnzNXu7ue5kr+H27ubPgc0Dp/Ot5uLyy/+yn798W3rz5+N+WTiPW1xa137TXP/BVBLAwQUAAIACADZcFpK+G/Aj0kNAADkVQAAFwAAAHVuaXZlcnNhbC91bml2ZXJzYWwucG5n7dz7W1LZ3gBwyrxkXk921LxVM5k1plAZXhAjK5uOqU3T2Ek0jdAu4y0SRQUVI+uNwKmOl7xONuPMm4JYXigVxcQKFauTlCiopFSohIR4hZdmnne8zDnnHzib52HxbNbms797rcVea/3yvRoU4GdsuN4QBAIZf31w3zcg0CoLEEjHz0BP+83lOyZ/036swHzjtxdE67J9rz1YFYU4jACBGNQ1cxG62uPVcQf/jgGBTFo/v1e0x/5yGgQ6hvt6H+LbpLCx/kdUm1et6YNz/K1bfS0fXjE8sv8O4s7XCATiB72th+9eWfki7v1BSwPLMerNwC23Yz/SJDWJN0NnGQ+etaHo+JH8mi6v3MZERn0jYX5mqLyE8HBK3u4gIninqftyIeHpK/SsFhUD/sYdcPCJljN6XEHjNPUkYVo3e6fuJtvVUUbgZpDOQhFiRMaCY2Mz2bGseUfHK6uXVRuBq/jNZwzEWFlnATTFUvjNVueySMiyU+Ls9Q78rR7alVnF5qFIIbyenUuqm5sTrKy2DwpVojRXJ/e7pKWRaovdNp+rE26t5v0Y9yc7TG+Vru45TMZE62ADwf24qAe6uB6J3hNkZrFKdzlZvQKx4jb5wE/fbrVeWrFKF4EIWt5aG2zMLEqfnrl1cPONpRX/Eb/67SYAB3AAB3AAB3AAB3AAB3AAB3AAB3AAB3AAB3AAB3AAB3AAB3AAB3AAB3AAB3AAB3AAB3AAB3AAB3AAB3AAB3AAB3AAB3AAB3AAB3AAB3AAB3AAB3AAB3AAB3AAB3AAB3AAB3AAB3AA/y/BM1JYGvUsyRW1LE2OtmhLL93wi8Gh5Ql8TusQV+6yPrz1u5xj7ksiyni5a4OTgSFx5XLoTXop6PCBMpfiyNAHYZXBi2Nw+o93cYhRXcF+uuTqhT+v0J5vZrHsPqyeaKEzO9YnyHdJ7yjPNe5YFMAeyL8JqxmBGHx1L9gysBjGTPr07nlbpr6py7iIJZOmQ6xQUE4cedjq5TdE53u2i7lmcFVhSVFr3/cdP3L4uScJ+SNHUIUc1IiYh66IudCUn8mms9TJ8ud+DqsN9FddutdMgdihpL4tWUsC+N7t48Qw977wqZf250aT1/nHRwolDFTUZE58L5QincUEJc1NMfLiOiERly9DahN0TwizjBcBkrPho9kXH0/NX+PBZ7+Xwc45Y0z8vkQq7bP+IRVeLcpkewQXFei5c3qyWnAEq+OyHq9F7QE2EaVNfRx8E3hDYhstet3/CTlOg2nAmKJygaQ0LljvA62pC29DnMV3L8m65O6qpnXhYoYSZALHmKEU4SuJLVYbec+sLsnGEz8YhAwJLhxOvbI42VKxHof5MasLGqCMn60lHcWLshrolfyi19CfxQRtP9bXetboFqK7FL685Drh/4+mDKk2wuDE/ksadU4LvskkP6lkAsX51XSW8z13fouDRdPU0LVrcjdwqvJVsGVJmnq6koYL+e42mibJYsTvoiw0UmJn+rU1aqgjmSlsUiY9ix/oVu0mkEaa4gWJmqf6JKqPempIKeVbiicVPB/Rh7wqtO/rur39Mt8flozqj5/evwzxKfG4eCFlVDyZ7zM5HaiU84q9vbZta1CVgh2nxAcztH0+08+fYjGJHFGuartG/b68RB2lc1tFD/6YWqxEjaiEE/MjO8QGWXJ8Dh0zP++SYrdO2GTcMl8+PRjeeIK+EHWwtRVrnBfbJ8BfZOfY3U8Iw7pwTY+2z217qlpvwXlL4I/ViQgploYuIZGwGP/e3K+w/p8k0cU9YFkJ735qxwSTzx1LDsXkOxCmBsf6HxE5yEi4+ngS/GBq9pLu7G2GsDZd6LiK7czlaOgSd0z7aPL08NxZ5stE57qvLo4Ktqa8CXh7DzsU5sbvreu03RH46FyUCu31wNWmjiuUIQlcitLj50fF0mwV1AHTobQQng/KK7cnl63S65O7bZFiNkjups1pUjNRzVhdkoRXwpKCuMPtYu2BuUvPWk0ot5P/pdMUokmmf3PWOuKPv3L9WR0xUoVyJKNMHhS7hu5unxl/JBN25vfcnIVQBQkhJ8tjYDFCjmIsecyr5AwvoE9lZ0HrfdNI2B58XXB8slqAdA3BVvBwH455tZomXHinDSwkyOoJFqF+ezNQWLwSokZeTscjIjbZHYmgNWyeSnDKsyGXDuirD2uaVXPkhYRhyNwMS9cw23VrR05jtbfmlZE41l2koHkkFviR6SUp1vbaGDyJEd7QQkXNPYqhJggRgfvnbLJEkXpYG8kOpwrqrZP6JOWRaa4q9Y0KvmtThQO04lidbLsT8rvmnthTUnPDte/3wPZQBdoOnS05umWkxpRjaG+JRtIvMc2RpNPwSDhhH5kxV/3YY7gl60D/lDPPaKH/4Dp8eYhdrf2PYMkBFM2NMh5WfLvp/AvPvS31ldS9VlQbBX069VGAjvtPpVXoPhcBA19AZFfV8sQzai8bC8cXw2dXc2dqYHsjitczYG2n8J5tO0yQ2GetOw76m+3cZ2AIN/rAicJFLjxkJ63rKY28XPtYjcyOa3cPI9y1t6Uv4xG8KMKDeltRhnvMro9tvJ84/jq0iYp7ME0rexH70twwBAunqmrQfbV6pFDpOcpTdDmsgmrmwemAUx2cnfyzpcluVS6ubxnDBqSrF/nhsod/ba2+XYlq2bG7gp4f98rNIvK6Da9RapbjG3wqNCNHtfHxojH8fr37xTBGal/effLV+bw1nXQcnmltkVN+i9pOme5K7aDxwQ4+auSBLOVZ80cB6DxM07D5SJ38Vtb0bVrvdEPC56ggxVzlLjU8s7OQS5OdpIgZYR94N1TYS+wJti2XWGNiHEJk7/O89tq2m3GDo9lObwNDi3HCLk+nDkwozROK5sfizCwCVFnY/ivOvIWHfPNh66SPAy0pzMtstCXSVvErl6Bg0zyEEydWcu2auXZcRcp2KqX+OiKC2yWpFNe6OaU+Oe9kdP6VPGWNIYoNf/a0mtL5v27dxmTxO6L5Kk60JW06be37mSF7zJAPsW1iW37uup+mG3tqYuAa2MXTeGOSXMbs2DNioOuwIaH1Pmzn4px8qYpOqGyzUwfzzQWZqtC103sANQGT+EivmVOm+bD94Y25eO80gdsR1u/hbBdjg12euVdEQ5jIkUZtE2VLiTuzXeh/8VzhimpJ91CnzXnQM6vu9ZHjwDkFLLdTc3j8/7S9top0sho8xd+4WaxejbqcrYzYLBaJmTl+cGQ786vPU5i++aIprDx64HmZn99+klLXrN02Cvd8DndoOhm+k/rMfq1Unoe7O1Xouz2xm4JOJBGHKcOQwAKvfMn5EyVERqFDTqtKFa0zzORUa4dXrHUdo6MP0UiGSL9QSFiJnYFR3czRW1nDZ82V+K7hLAYeVS9Vq+wtTPCZUHm98gczrgwCrSqYagr2lmz86jkqYFbn8UwN4Y/5R7H744dX94pYyfFSJHrcKNSF1XfWy3EGlR9qGW6ruBMvyvvYdQac2NR1tKv9Lq4PmhPi0AJukrivx4+PFvmlyHojvLbIs5B58aLd1QkVIxd+j5HZkZwadSaPEa6erbZ7Ezz2Dr7biZwAJY/Z+CIGT3ZIz28enVnniMpnZhxLandJe3LoU55Cnc5QV6b9kYTxk3FDknzolzILSlE5ki+WXMLxFZ2Nn+o2OyGx3pmmNYrphz0tM7hi7xRskL+VT2LXjAGp4MTGdhjdNPOlBlxFqUQtTGy+RjDcxNsuPxLDT10tOgRWvXB1HWIlxNTEwurgPGRM8QWWNN7hnASDNw3JSZubkrdAEEHH7RhV6ObY5Pzf1gdTi+f6Jj17eGqSpIx9uOPXyei1ULm3bAZDEX2Ie/erCabB7sc47h325wlPMjsY0R+iWhgI2qlTeoR/tF56c4AbpmmKFn8rUkFk0mFurp9d0YABKeSva/Uu/3a9JWsLoR7HQ9bu/2WgnDFbe/VoKq+9obw8sCSM26d96tQ5bxsVmPWlCR3se1hK3h+/AhuRMSJqflBxL0oVbVk+SaDifNrDoBEePR5O5JNb4zuuqV5rNAWOOWIIByu6PEBw2LB42Qg2giV/etI3KrJ7LD4B0l6WQWa+m6+LnLx+jOmjr7t5dGJDnHO31Hm/bgYav2FR7sk4lVF9MVvT2VnbUdaBkrEaJzna9ZYg2cSwW+gfVH/1HylFQTB+/2w6o6ti56L+Jq+RFimOvA2RHJHAqXbii3aWEUiN/1NEBKwlaaMJndlUBeZMOH5HM81+qQExlvQvpqjkFe5W/EN19HBp6UBWj5JugDrnv2wTMX5jBWJQ9IXL+AtDxYlK16X7gwzB79uGdf96TzKy+xaYjvgBvaQKXpGRkjYnz1r90y9/3lIUGJNz4mQ8H03fHEgpae1xEMfOLQsoJjPj+V/G57ULMiLRsO3fCEOigjILC5ogqL5Bz2TpJkQQG77rUnyKjQVnTLsm60VuqhgQsIiVX0ivLEto+tD4c6JSGZE9Rf28BRrqLICyia1Iqz9lPi3KeG54YOdxoVq/Ru8a3DtTH/T59fX+gH20veHE/wNQSwMEFAACAAgA2XBaSoFvGFJLAAAAawAAABsAAAB1bml2ZXJzYWwvdW5pdmVyc2FsLnBuZy54bWyzsa/IzVEoSy0qzszPs1Uy1DNQsrfj5bIpKEoty0wtV6gAigEFIUBJoRLINUJwyzNTSjKAQgZGBgjBjNTM9IwSWyVzM1O4oD7QTABQSwECAAAUAAIACADYcFpK38G0GdgFAABVFgAAHQAAAAAAAAABAAAAAAAAAAAAdW5pdmVyc2FsL2NvbW1vbl9tZXNzYWdlcy5sbmdQSwECAAAUAAIACADYcFpKcmsy4ewEAABuFAAAJwAAAAAAAAABAAAAAAATBgAAdW5pdmVyc2FsL2ZsYXNoX3B1Ymxpc2hpbmdfc2V0dGluZ3MueG1sUEsBAgAAFAACAAgA2HBaSjoqP066AgAAWAoAACEAAAAAAAAAAQAAAAAARAsAAHVuaXZlcnNhbC9mbGFzaF9za2luX3NldHRpbmdzLnhtbFBLAQIAABQAAgAIANhwWkpdUemkvQQAAH8TAAAmAAAAAAAAAAEAAAAAAD0OAAB1bml2ZXJzYWwvaHRtbF9wdWJsaXNoaW5nX3NldHRpbmdzLnhtbFBLAQIAABQAAgAIANhwWkqCE8d0lgEAACIGAAAfAAAAAAAAAAEAAAAAAD4TAAB1bml2ZXJzYWwvaHRtbF9za2luX3NldHRpbmdzLmpzUEsBAgAAFAACAAgA2HBaSj08L9HBAAAA5QEAABoAAAAAAAAAAQAAAAAAERUAAHVuaXZlcnNhbC9pMThuX3ByZXNldHMueG1sUEsBAgAAFAACAAgA2HBaSngJ4aR2AAAAdgAAABwAAAAAAAAAAQAAAAAAChYAAHVuaXZlcnNhbC9sb2NhbF9zZXR0aW5ncy54bWxQSwECAAAUAAIACAA7nFdHI7RO+/sCAACwCAAAFAAAAAAAAAABAAAAAAC6FgAAdW5pdmVyc2FsL3BsYXllci54bWxQSwECAAAUAAIACADYcFpKW9i1228BAAD4AgAAKQAAAAAAAAABAAAAAADnGQAAdW5pdmVyc2FsL3NraW5fY3VzdG9taXphdGlvbl9zZXR0aW5ncy54bWxQSwECAAAUAAIACADZcFpK+G/Aj0kNAADkVQAAFwAAAAAAAAAAAAAAAACdGwAAdW5pdmVyc2FsL3VuaXZlcnNhbC5wbmdQSwECAAAUAAIACADZcFpKgW8YUksAAABrAAAAGwAAAAAAAAABAAAAAAAbKQAAdW5pdmVyc2FsL3VuaXZlcnNhbC5wbmcueG1sUEsFBgAAAAALAAsASQMAAJ8pAAAAAA=="/>
  <p:tag name="ISPRING_PRESENTATION_TITLE" val="02 начало холодной войны (new)"/>
  <p:tag name="ISPRING_RESOURCE_PATHS_HASH_PRESENTER" val="eab54f6c8725452b4ccd674bd1e2b580d1229e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Титульный лист"/>
  <p:tag name="ISPRING_SLIDE_INDENT_LEVEL" val="0"/>
  <p:tag name="ISPRING_SLIDE_ID" val="{33DF5308-BF2F-48D1-8D46-D9BC3828CD9D}"/>
  <p:tag name="GENSWF_ADVANCE_TIME" val="22.733"/>
  <p:tag name="ISPRING_CUSTOM_TIMING_US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5120</TotalTime>
  <Words>740</Words>
  <Application>Microsoft Office PowerPoint</Application>
  <PresentationFormat>Экран (4:3)</PresentationFormat>
  <Paragraphs>105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Презентация PowerPoint</vt:lpstr>
      <vt:lpstr>Презентация PowerPoint</vt:lpstr>
      <vt:lpstr>Презентация PowerPoint</vt:lpstr>
      <vt:lpstr>Корейская война 1950-1953 гг.</vt:lpstr>
      <vt:lpstr>Корейская война 1950-1953 гг.</vt:lpstr>
      <vt:lpstr>Корейская война 1950-1953 гг.</vt:lpstr>
      <vt:lpstr>Корейская война 1950-1953 гг.</vt:lpstr>
      <vt:lpstr>Корейская война 1950-1953 гг.</vt:lpstr>
      <vt:lpstr>Корейская война 1950-1953 гг.</vt:lpstr>
      <vt:lpstr>Последствия войны</vt:lpstr>
      <vt:lpstr>Последствия войны</vt:lpstr>
      <vt:lpstr>Презентация PowerPoint</vt:lpstr>
      <vt:lpstr>Северная Корея сегодня</vt:lpstr>
      <vt:lpstr>Северная Корея сегодня</vt:lpstr>
      <vt:lpstr>Северная Корея сегодня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02 начало холодной войны (new)</dc:title>
  <dc:creator>comp</dc:creator>
  <cp:lastModifiedBy>Admit</cp:lastModifiedBy>
  <cp:revision>513</cp:revision>
  <dcterms:created xsi:type="dcterms:W3CDTF">2008-05-02T14:16:22Z</dcterms:created>
  <dcterms:modified xsi:type="dcterms:W3CDTF">2018-01-08T20:19:32Z</dcterms:modified>
</cp:coreProperties>
</file>