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258" r:id="rId3"/>
    <p:sldId id="448" r:id="rId4"/>
    <p:sldId id="468" r:id="rId5"/>
    <p:sldId id="470" r:id="rId6"/>
    <p:sldId id="469" r:id="rId7"/>
    <p:sldId id="463" r:id="rId8"/>
    <p:sldId id="464" r:id="rId9"/>
    <p:sldId id="465" r:id="rId10"/>
    <p:sldId id="471" r:id="rId11"/>
    <p:sldId id="472" r:id="rId12"/>
    <p:sldId id="473" r:id="rId13"/>
    <p:sldId id="474" r:id="rId14"/>
    <p:sldId id="475" r:id="rId15"/>
    <p:sldId id="477" r:id="rId16"/>
    <p:sldId id="476" r:id="rId17"/>
    <p:sldId id="466" r:id="rId18"/>
    <p:sldId id="467" r:id="rId19"/>
    <p:sldId id="26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FF5DF"/>
    <a:srgbClr val="CCCCFF"/>
    <a:srgbClr val="F20000"/>
    <a:srgbClr val="9C9A3C"/>
    <a:srgbClr val="8FAFBD"/>
    <a:srgbClr val="FFFFCC"/>
    <a:srgbClr val="EDF5FD"/>
    <a:srgbClr val="F2F7E5"/>
    <a:srgbClr val="E4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3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3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5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56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0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6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1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7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4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5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2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8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10/13/2016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67490"/>
            <a:ext cx="7344816" cy="459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71900"/>
            <a:ext cx="79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1726307"/>
            <a:ext cx="2991984" cy="515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14087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FrankRuehl" pitchFamily="34" charset="-79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50528" y="6131773"/>
            <a:ext cx="383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36" y="1216297"/>
            <a:ext cx="80648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Сбор и распространение достоверной экономической информации.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538" y="2008385"/>
            <a:ext cx="8068294" cy="707886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за использованием природных ресурсов, охрана окружающей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923" y="4869160"/>
            <a:ext cx="806829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Помощь бедным, решение социальных проблем.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537" y="3304529"/>
            <a:ext cx="8068295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качества товаров и услуг.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936" y="4365104"/>
            <a:ext cx="8056881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собственности граждан.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537" y="3827978"/>
            <a:ext cx="80602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конкуренции, недопущении монополий.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923" y="2780928"/>
            <a:ext cx="806028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законодательства по вопросам экономики.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522" y="5373216"/>
            <a:ext cx="8068295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Регуляция денежного обращения.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815" y="5877272"/>
            <a:ext cx="807400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Предотвращение экономических кризисов.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860" y="116632"/>
            <a:ext cx="8246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ФУНКЦИИ          ГОСУДАРСТВА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>
          <a:xfrm>
            <a:off x="6641901" y="2959036"/>
            <a:ext cx="2381465" cy="37560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7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3837404"/>
            <a:ext cx="356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налогообложение;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кредитно-денежная политика;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льготы и преференции;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таможенные пошлины.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МЕТОДЫ          ГОСУДАРСТВЕННОГО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07" y="692696"/>
            <a:ext cx="8246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ВОЗДЕЙСТВИЯ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520" y="1700808"/>
            <a:ext cx="834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Государство использует различные методы регулирования экономической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жизни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63313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антимонопольные законы;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поддержка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малого и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среднего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бизнеса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633136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ПРАВОВЫЕ МЕТОДЫ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798461"/>
            <a:ext cx="3600400" cy="123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ФИНАНСОВО-ЭКОНОМИЧЕСКИЕ МЕТОДЫ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" y="3085850"/>
            <a:ext cx="1955742" cy="36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ГОСУДАРСТВЕННЫЙ            БЮДЖЕТ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99" y="1401890"/>
            <a:ext cx="827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бюджет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финансовый план государства, отражающий его доходы и расходы на определенный период.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311" y="3430887"/>
            <a:ext cx="3600400" cy="7238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0767" y="3430887"/>
            <a:ext cx="3600400" cy="7238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304" y="4294982"/>
            <a:ext cx="4050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Неналоговые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поступления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Заимствования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6711" y="429498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Затраты на социальную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сферу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Затраты на хозяйственные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нужды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Оборона и внешняя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политика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Платы по государственному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долгу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0660" y="2350768"/>
            <a:ext cx="3600400" cy="79208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ГОСУДАРСТВЕННЫЙ БЮДЖЕТ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3728" y="2746812"/>
            <a:ext cx="0" cy="684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0" idx="1"/>
          </p:cNvCxnSpPr>
          <p:nvPr/>
        </p:nvCxnSpPr>
        <p:spPr>
          <a:xfrm>
            <a:off x="2123728" y="2746812"/>
            <a:ext cx="7069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31060" y="2746812"/>
            <a:ext cx="7069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37645" y="2746811"/>
            <a:ext cx="0" cy="684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ГОСУДАРСТВЕННЫЙ            БЮДЖЕТ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924944"/>
            <a:ext cx="3179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бюджетов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7938" y="4371310"/>
            <a:ext cx="3220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Доходы больше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расходов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(положительное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сальдо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профицит)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9881" y="3540996"/>
            <a:ext cx="276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равны расходам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1491" y="3494830"/>
            <a:ext cx="3107161" cy="660067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СБАЛАНСИРОВАННЫЙ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1491" y="4502941"/>
            <a:ext cx="3107161" cy="66006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ПРОФИЦИТНЫЙ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9881" y="5374429"/>
            <a:ext cx="317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Расходы больше доходов –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отрицательное сальдо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дефицит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6862"/>
            <a:ext cx="2088232" cy="50443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33514" y="5501067"/>
            <a:ext cx="3075138" cy="670054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ДЕФИЦИТНЫЙ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zebra-tv.ru/upload/iblock/87b/foto_moneys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3" b="98187" l="5763" r="95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747" r="4307" b="2390"/>
          <a:stretch/>
        </p:blipFill>
        <p:spPr bwMode="auto">
          <a:xfrm>
            <a:off x="4892352" y="940970"/>
            <a:ext cx="4016499" cy="23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392" y="118455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Налоги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это обязательные платежи физических и юридических лиц в государственный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9" y="2060848"/>
            <a:ext cx="8088009" cy="2709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2052" name="Picture 4" descr="http://img12.nnm.me/5/c/2/a/b/68ad7ee45be361509de37c7d3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956948"/>
            <a:ext cx="5004048" cy="28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9727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dialir.ru/userfiles/b-35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20339"/>
          <a:stretch/>
        </p:blipFill>
        <p:spPr bwMode="auto">
          <a:xfrm>
            <a:off x="4644008" y="3745070"/>
            <a:ext cx="2401512" cy="30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72458"/>
            <a:ext cx="259092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44824"/>
            <a:ext cx="6696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Прогрессивное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система, при которой существует гибкая шкала ставок налога: с большего дохода берется большая процентная ставка налога, а с меньшего – меньшая (способствует выравниванию разности в доходах между богатыми и бедными);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Регрессивное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это система, обратная прогрессивной (с большего дохода – меньшая процентная ставка налога, и наоборот);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Пропорциональное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независимо от величины дохода со всех лиц взимается один и тот же налог (в Росси 13%)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9313" y="1340768"/>
            <a:ext cx="401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 налогообложения: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8" b="4390"/>
          <a:stretch/>
        </p:blipFill>
        <p:spPr>
          <a:xfrm>
            <a:off x="6444209" y="1675479"/>
            <a:ext cx="2699792" cy="503012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1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6632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2636912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§ 13 стр. 89-96. Определения. Вопросы в конце параграфа.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4621" y="3501008"/>
            <a:ext cx="76347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Основные подходы к определению роли государства в экономике.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Функции государства и методы экономического регулирования.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Государственный бюджет и налоги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</a:t>
            </a:r>
          </a:p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ГОСУДАРСТВА </a:t>
            </a:r>
          </a:p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ЭКОНОМИКЕ</a:t>
            </a:r>
            <a:endParaRPr lang="ru-RU" sz="52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CC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01" y="1151370"/>
            <a:ext cx="8502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зависимости от того, какой тип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экономической системы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реализована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- от того будет зависеть и роль,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которую играет государство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 «игроков» на хозяйственном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РОЛЬ     ГОСУДАРСТВА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00561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539" y="3268266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539" y="3852689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РЫНОЧНАЯ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539" y="4428753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СМЕШАННАЯ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560"/>
            <a:ext cx="6282283" cy="4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318967" y="4725144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35735" y="2935028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3106" y="1772816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67189"/>
              </p:ext>
            </p:extLst>
          </p:nvPr>
        </p:nvGraphicFramePr>
        <p:xfrm>
          <a:off x="2196333" y="1412776"/>
          <a:ext cx="6751342" cy="509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46"/>
                <a:gridCol w="2250748"/>
                <a:gridCol w="2250748"/>
              </a:tblGrid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Рыночная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Продукция сельского хозяйства, охоты, рыболовства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Вся номенклатура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товаров и услуг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Вся номенклатура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товаров и услуг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архаичные методы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0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возможностями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Большинство людей живет на грани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выживания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определяют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чиновники.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Периодический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 отдельных товаров.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Первоочередное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снабжение элиты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определяют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своей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готовностью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покупать данные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товары и услуги.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Любой товар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наличии денег.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735" y="198448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</a:p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производится?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16" y="3146697"/>
            <a:ext cx="1673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endPara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производится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416" y="5013176"/>
            <a:ext cx="1673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каком </a:t>
            </a:r>
            <a:endPara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количестве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СТАВНИТЕЛЬНАЯ       ТАБЛИЦА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61462" y="3514672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8230" y="1724556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13984"/>
              </p:ext>
            </p:extLst>
          </p:nvPr>
        </p:nvGraphicFramePr>
        <p:xfrm>
          <a:off x="2175070" y="1132295"/>
          <a:ext cx="6751342" cy="3813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46"/>
                <a:gridCol w="2250748"/>
                <a:gridCol w="2250748"/>
              </a:tblGrid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Рыночная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Вожди и собственники земли, оставшаяся часть продукции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распределяется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согласно обычаям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Политики и чиновники.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Они определяют, кто и сколько будет получать товаров и услуг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Производители – в виде прибыли.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получают столько, на сколько хватает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 связаны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слабо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– главный распорядитель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регулирует отдельные отрасли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7792" y="181311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получает набольшую выгоду?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52" y="3724583"/>
            <a:ext cx="15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Какова роль 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государства?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СТАВНИТЕЛЬНАЯ       ТАБЛИЦА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231" y="5157192"/>
            <a:ext cx="8686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Смешанная экономика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экономическая система,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земля и капитал находятся в частной собственности, а распределение ограниченных ресурсов осуществляется как рынками, так и при значительном участии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3933056"/>
            <a:ext cx="3240360" cy="2401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240360" cy="2401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411" y="69269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вопрос, какую же роль должно играть государство в экономике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сложилось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несколько точек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зрения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59211"/>
              </p:ext>
            </p:extLst>
          </p:nvPr>
        </p:nvGraphicFramePr>
        <p:xfrm>
          <a:off x="492882" y="1556792"/>
          <a:ext cx="820891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350"/>
                <a:gridCol w="3104211"/>
                <a:gridCol w="2552351"/>
              </a:tblGrid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можно меньше вмешиваться 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экономику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поддерживать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рынке, ограничивая власть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монополий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решать проблему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распределения ресурсов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45224"/>
              </p:ext>
            </p:extLst>
          </p:nvPr>
        </p:nvGraphicFramePr>
        <p:xfrm>
          <a:off x="2411760" y="3933056"/>
          <a:ext cx="4248472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Преобладающая на сегодняшний день точка зрения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вмешиваться в экономику лишь тогда, когда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механизмов саморегуляции рынка не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достаточно для обеспечения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благополучия общественной жизни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5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4354" y="940039"/>
            <a:ext cx="69127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июне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1918 г. был издан декрет о национализации крупной промышленности, а в ноябре 1920 г. — мелкой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декрету 11 января 1919 г. у крестьян изымались все излишки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хлеба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Повсеместно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господствовали безденежные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расчеты. Оплата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труд осуществлялась продовольствием, предметами первой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необходимости. 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1919 г. введено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бесплатное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питание для детей,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затем и для рабочих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8"/>
          <a:stretch/>
        </p:blipFill>
        <p:spPr>
          <a:xfrm>
            <a:off x="30138" y="458313"/>
            <a:ext cx="2885678" cy="63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399835"/>
            <a:ext cx="7524329" cy="4458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2209" y="965563"/>
            <a:ext cx="8502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октябре 1922 г. в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СССР был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принят новый Земельный кодекс, согласно которому крестьяне получали право свободного выхода из сельской общины, выбора форм землепользования.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Строгая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централизация в снабжении промышленных предприятий сырьем и в распределении готовой продукции была отменена.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Заводы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самостоятельно решали вопросы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заготовки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сырья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готовой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продукции»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60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522"/>
            <a:ext cx="5364088" cy="3876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2860" y="947629"/>
            <a:ext cx="84356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«...Чтобы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препятствовать тому, чтобы продукция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могла бы уйти из-под контроля государства, в марте 1933 г. в СССР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издано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постановление, по которому, пока район не выполнит план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хлебозаготовки,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90%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зерна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отдавалось государству, а оставшиеся 10% распределялись между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колхозниками.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Открытие колхозных рынков... зависело от того, справлялись ли колхозы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выполнением плана...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Власти объявили об установлении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высокого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денежного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обложения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крестьян»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60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ONLINEFOLDERDOMAIN" val="http://e-learning.ispringonline.ru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po_14"/>
  <p:tag name="ISPRING_RESOURCE_PATHS_HASH_PRESENTER" val="e97ccb2ccb67236e7479482ae7bb5b17cf4a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10376</TotalTime>
  <Words>632</Words>
  <Application>Microsoft Office PowerPoint</Application>
  <PresentationFormat>Экран (4:3)</PresentationFormat>
  <Paragraphs>210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society_po_14</dc:title>
  <dc:creator>admit-home</dc:creator>
  <cp:lastModifiedBy>Admit</cp:lastModifiedBy>
  <cp:revision>960</cp:revision>
  <dcterms:created xsi:type="dcterms:W3CDTF">2008-09-08T18:26:41Z</dcterms:created>
  <dcterms:modified xsi:type="dcterms:W3CDTF">2016-10-13T16:42:32Z</dcterms:modified>
</cp:coreProperties>
</file>