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31" r:id="rId2"/>
    <p:sldId id="285" r:id="rId3"/>
    <p:sldId id="413" r:id="rId4"/>
    <p:sldId id="428" r:id="rId5"/>
    <p:sldId id="414" r:id="rId6"/>
    <p:sldId id="416" r:id="rId7"/>
    <p:sldId id="421" r:id="rId8"/>
    <p:sldId id="405" r:id="rId9"/>
    <p:sldId id="328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8E1CA-3183-4099-AB51-077C7E4CD094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3E039-59B7-40A8-ACE7-8F8A1861D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6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6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9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7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79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3C796B-2F0B-4368-8CD5-995FDFCBA913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1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1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C1AC-CB87-4603-882C-0BCEC77EE4AE}" type="datetimeFigureOut">
              <a:rPr lang="ru-RU"/>
              <a:pPr>
                <a:defRPr/>
              </a:pPr>
              <a:t>16.04.2025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8137-89AF-40C1-94FD-73C4224D20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DE8C-288D-428C-8065-E019AA6FCB0A}" type="datetimeFigureOut">
              <a:rPr lang="ru-RU"/>
              <a:pPr>
                <a:defRPr/>
              </a:pPr>
              <a:t>16.04.2025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F6BE2-6A8B-499A-A0CB-AC41FA07D2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210DE-1C95-4A30-AF41-631E43A3432E}" type="datetimeFigureOut">
              <a:rPr lang="ru-RU"/>
              <a:pPr>
                <a:defRPr/>
              </a:pPr>
              <a:t>16.04.2025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E9AE0-7945-4400-85BD-F2A452D065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C08B-F5AB-4418-B8B9-44BD7DB78B0A}" type="datetimeFigureOut">
              <a:rPr lang="ru-RU"/>
              <a:pPr>
                <a:defRPr/>
              </a:pPr>
              <a:t>16.04.2025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D2E0-7171-4919-BA81-2569D36F23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0B66-4DF4-4590-A80C-FF9D2BEC3CF2}" type="datetimeFigureOut">
              <a:rPr lang="ru-RU"/>
              <a:pPr>
                <a:defRPr/>
              </a:pPr>
              <a:t>16.04.2025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019B-F47E-40BF-A163-A0B389823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6DA1-EC0C-424C-B5EB-529A5CFD672D}" type="datetimeFigureOut">
              <a:rPr lang="ru-RU"/>
              <a:pPr>
                <a:defRPr/>
              </a:pPr>
              <a:t>16.04.2025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3B84-2A07-4CF0-B31B-45E8294DAB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5A0EA-FA07-4DCB-B5B7-FA187091E37E}" type="datetimeFigureOut">
              <a:rPr lang="ru-RU"/>
              <a:pPr>
                <a:defRPr/>
              </a:pPr>
              <a:t>16.04.2025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42006-1178-4E31-ADAB-C7C8542107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3537-DBB3-43BD-85EC-81EE9444ECB3}" type="datetimeFigureOut">
              <a:rPr lang="ru-RU"/>
              <a:pPr>
                <a:defRPr/>
              </a:pPr>
              <a:t>16.04.2025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85DF-B7EE-42F0-8C04-AFE885799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789F-4F8E-4B3D-A306-3C2ACE716486}" type="datetimeFigureOut">
              <a:rPr lang="ru-RU"/>
              <a:pPr>
                <a:defRPr/>
              </a:pPr>
              <a:t>16.04.2025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8E33C-7364-4A6A-90AE-1125AD60BE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7195-47E5-4849-86C5-51483DB1FA07}" type="datetimeFigureOut">
              <a:rPr lang="ru-RU"/>
              <a:pPr>
                <a:defRPr/>
              </a:pPr>
              <a:t>16.04.2025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EFF42-AFA1-4A26-BD5D-1113B992F0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1CE03-7BD3-446F-A7C6-54E4FE0D5581}" type="datetimeFigureOut">
              <a:rPr lang="ru-RU"/>
              <a:pPr>
                <a:defRPr/>
              </a:pPr>
              <a:t>16.04.2025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6D18-1F17-4299-A449-978072DBD6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1980487-1FFD-4830-8C40-45A68F6B30BE}" type="datetimeFigureOut">
              <a:rPr lang="ru-RU"/>
              <a:pPr>
                <a:defRPr/>
              </a:pPr>
              <a:t>16.04.2025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260BAD6-C77E-4E28-A3B5-135C5150DC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Автор: Дмитроченков А.Е.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2069808"/>
            <a:ext cx="9144000" cy="1182589"/>
            <a:chOff x="0" y="2334364"/>
            <a:chExt cx="9144000" cy="118258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334364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с древнейших времен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2809067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до наших дней</a:t>
              </a:r>
              <a:endParaRPr lang="ru-RU" sz="4000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pic>
        <p:nvPicPr>
          <p:cNvPr id="1026" name="Picture 2" descr="share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8" b="92152" l="4462" r="96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16" y="3368989"/>
            <a:ext cx="2661154" cy="27522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Брянское государственное училище олимпийского резерва    2015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ИСТОРИЯ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материалы по дисциплине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86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349176" y="3429000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>
              <a:buFontTx/>
              <a:buAutoNum type="arabicPeriod"/>
            </a:pPr>
            <a:r>
              <a:rPr lang="ru-RU" sz="2800" i="1" dirty="0">
                <a:solidFill>
                  <a:srgbClr val="000000"/>
                </a:solidFill>
                <a:cs typeface="Times New Roman" pitchFamily="18" charset="0"/>
              </a:rPr>
              <a:t>Российская империя на рубеже веков: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54326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6000" b="1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Российская империя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6084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4800" b="1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рубеже </a:t>
            </a:r>
            <a:r>
              <a:rPr lang="en-US" sz="4800" b="1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XIX – XX</a:t>
            </a:r>
            <a:r>
              <a:rPr lang="ru-RU" sz="4800" b="1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5280" y="407707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buFontTx/>
              <a:buChar char="-"/>
            </a:pPr>
            <a:r>
              <a:rPr lang="ru-RU" sz="2800" i="1" dirty="0">
                <a:solidFill>
                  <a:srgbClr val="000000"/>
                </a:solidFill>
                <a:cs typeface="Times New Roman" pitchFamily="18" charset="0"/>
              </a:rPr>
              <a:t>уровень экономического развития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4" b="24899"/>
          <a:stretch/>
        </p:blipFill>
        <p:spPr>
          <a:xfrm>
            <a:off x="3131840" y="2564904"/>
            <a:ext cx="6012160" cy="4259052"/>
          </a:xfrm>
          <a:prstGeom prst="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 rot="5400000">
            <a:off x="1727684" y="1088740"/>
            <a:ext cx="648072" cy="3024336"/>
          </a:xfrm>
          <a:prstGeom prst="rightArrow">
            <a:avLst>
              <a:gd name="adj1" fmla="val 79929"/>
              <a:gd name="adj2" fmla="val 5921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572000" y="5877272"/>
            <a:ext cx="2736304" cy="980728"/>
          </a:xfrm>
          <a:prstGeom prst="rightArrow">
            <a:avLst>
              <a:gd name="adj1" fmla="val 79929"/>
              <a:gd name="adj2" fmla="val 4211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12386"/>
            <a:ext cx="1801893" cy="1009060"/>
          </a:xfrm>
          <a:prstGeom prst="rect">
            <a:avLst/>
          </a:prstGeom>
        </p:spPr>
      </p:pic>
      <p:pic>
        <p:nvPicPr>
          <p:cNvPr id="5" name="Picture 2" descr="http://www.emblibrary.com/EL/Product_images/U981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5" b="98423" l="2597" r="96104">
                        <a14:backgroundMark x1="29221" y1="52050" x2="50000" y2="63407"/>
                        <a14:backgroundMark x1="29221" y1="63407" x2="12338" y2="79495"/>
                        <a14:backgroundMark x1="60714" y1="17035" x2="59091" y2="37224"/>
                        <a14:backgroundMark x1="77597" y1="19558" x2="72727" y2="44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40160" cy="148224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764704"/>
            <a:ext cx="2520280" cy="70788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оссийская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764704"/>
            <a:ext cx="2322883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империя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32266"/>
            <a:ext cx="1359411" cy="10784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35696" y="2948290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2-е место в мире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4028410"/>
            <a:ext cx="1853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4-е место в мире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20498"/>
            <a:ext cx="1352533" cy="103678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35696" y="4892506"/>
            <a:ext cx="1853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5-е место в мире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28610"/>
            <a:ext cx="1384273" cy="100811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35696" y="5900618"/>
            <a:ext cx="1853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5-е место в мире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1484784"/>
            <a:ext cx="48965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В производстве промышленных товаров на душу населения Россия отставала </a:t>
            </a:r>
          </a:p>
          <a:p>
            <a:pPr lvl="0"/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от ведущих </a:t>
            </a:r>
          </a:p>
          <a:p>
            <a:pPr lvl="0"/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капиталистических </a:t>
            </a:r>
          </a:p>
          <a:p>
            <a:pPr lvl="0"/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стран в 5-10 раз.</a:t>
            </a:r>
          </a:p>
          <a:p>
            <a:pPr lvl="0"/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Некоторых отраслей</a:t>
            </a:r>
          </a:p>
          <a:p>
            <a:pPr lvl="0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не было вообще</a:t>
            </a:r>
          </a:p>
          <a:p>
            <a:pPr lvl="0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(автомобильная, </a:t>
            </a:r>
          </a:p>
          <a:p>
            <a:pPr lvl="0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самолетостроение)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8"/>
          <a:stretch/>
        </p:blipFill>
        <p:spPr>
          <a:xfrm>
            <a:off x="7020272" y="2636912"/>
            <a:ext cx="2055339" cy="414908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211960" y="5877272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dirty="0">
                <a:solidFill>
                  <a:prstClr val="black"/>
                </a:solidFill>
              </a:rPr>
              <a:t>15-е место в мире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39952" y="551723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Электроэнергия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79712" y="1844824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- 1-е место в мире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1484784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Темпы  экономического развития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8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% 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851920" y="1484784"/>
            <a:ext cx="0" cy="4968552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79512" y="0"/>
            <a:ext cx="88569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2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ЭКОНОМИЧЕСКОЕ        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2533651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444" b="24899"/>
          <a:stretch/>
        </p:blipFill>
        <p:spPr>
          <a:xfrm flipH="1">
            <a:off x="26818" y="1700808"/>
            <a:ext cx="9117182" cy="5141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3802702" cy="68283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7647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Несмотря на ускоренное развитие промышленности, ведущим в экономике страны оставался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аграрный сектор</a:t>
            </a:r>
            <a:r>
              <a:rPr lang="ru-RU" sz="2400" dirty="0"/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75248" y="299695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Особенности сельского хозяйства России: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700808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В аграрной сфере занято 82% населения. </a:t>
            </a:r>
          </a:p>
          <a:p>
            <a:pPr algn="r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На долю сельского хозяйства России </a:t>
            </a:r>
          </a:p>
          <a:p>
            <a:pPr algn="r"/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в мировом масштабе приходилось: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7" t="12435" r="10376" b="15957"/>
          <a:stretch/>
        </p:blipFill>
        <p:spPr>
          <a:xfrm>
            <a:off x="6732240" y="1772816"/>
            <a:ext cx="2130927" cy="115212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11760" y="3645024"/>
            <a:ext cx="655272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- зерновая специализация, приводившая к аграрному перенаселению и истощению земель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5229200"/>
            <a:ext cx="5400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prstClr val="black"/>
                </a:solidFill>
              </a:rPr>
              <a:t>- отсталость и маломощность крестьянских хозяйств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4437112"/>
            <a:ext cx="604867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ru-RU" sz="2000" dirty="0">
                <a:solidFill>
                  <a:prstClr val="black"/>
                </a:solidFill>
              </a:rPr>
              <a:t>- зависимость цен на зерно на внешнем рынке от иностранцев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0"/>
            <a:ext cx="88569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2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ЭКОНОМИЧЕСКОЕ        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40622533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225689"/>
            <a:ext cx="82809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Территория России — «зона рискованного земледелия», что при отсталой технологии хозяйства приводило к частым неурожаям и голоду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Сохранение полукрепостнических пережитков в деревне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Аграрный сектор модернизировался лишь частично.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462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ПРОЧТИТЕ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76470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Проблемы  сельского хозяйства России: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14908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Противоречия в развитии российской экономики были связаны именно с недостаточностью ее отдельных секторов в плане модернизации. Серьезным тормозом на пути экономического развития являлись самодержавие и отсутствие политической власти у буржуазии.</a:t>
            </a:r>
          </a:p>
        </p:txBody>
      </p:sp>
    </p:spTree>
    <p:extLst>
      <p:ext uri="{BB962C8B-B14F-4D97-AF65-F5344CB8AC3E}">
        <p14:creationId xmlns:p14="http://schemas.microsoft.com/office/powerpoint/2010/main" val="97668390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486236"/>
            <a:ext cx="1152128" cy="1158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764704"/>
            <a:ext cx="8173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Широкое строительство железных дорог было свернуто из-за нехватки средств. По общей протяженности путей Россия отставала от стран Западной Европы и США более, чем в 5 раз.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492896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Речной флот России по своей численности превосходил флот других стран и был хорошо оснащен.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79715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Крайне незначительно увеличилась сеть шоссейных дорог. Россия оставалась страной проселков, на которых преобладали гужевые перевозки.</a:t>
            </a:r>
          </a:p>
        </p:txBody>
      </p:sp>
      <p:pic>
        <p:nvPicPr>
          <p:cNvPr id="3074" name="Picture 2" descr="http://kprenovsk.csmix.ru/kuban/tele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318" y="4797152"/>
            <a:ext cx="338662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640" y="3645024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>
                    <a:lumMod val="65000"/>
                  </a:schemeClr>
                </a:solidFill>
              </a:rPr>
              <a:t>Однако, морской торговый флот России оставался малочисленным. Основная часть российских грузов перевозилась иностранными кораблями.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3244016" cy="20653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6200000">
            <a:off x="1064803" y="3730890"/>
            <a:ext cx="245641" cy="1080121"/>
          </a:xfrm>
          <a:prstGeom prst="rect">
            <a:avLst/>
          </a:prstGeom>
          <a:solidFill>
            <a:srgbClr val="FF6699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0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2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ЭКОНОМИЧЕСКОЕ        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99930103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/>
          <a:stretch/>
        </p:blipFill>
        <p:spPr>
          <a:xfrm>
            <a:off x="-35318" y="2699988"/>
            <a:ext cx="9144000" cy="41510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7864" y="4509120"/>
            <a:ext cx="5796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производство на душу населения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производительность труда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техническая оснащенность предприятий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674820"/>
            <a:ext cx="3834739" cy="61831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6165304"/>
            <a:ext cx="8856984" cy="461665"/>
          </a:xfrm>
          <a:prstGeom prst="rect">
            <a:avLst/>
          </a:prstGeom>
          <a:solidFill>
            <a:srgbClr val="FFFFCC"/>
          </a:solidFill>
          <a:ln w="31750" cmpd="dbl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– среднеразвитая аграрно-индустриальная страна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764704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  Высокие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темпы развития</a:t>
            </a:r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800" dirty="0"/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Многоукладность </a:t>
            </a:r>
            <a:r>
              <a:rPr lang="ru-RU" sz="2400" dirty="0"/>
              <a:t>экономики</a:t>
            </a:r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800" dirty="0"/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Большое </a:t>
            </a:r>
            <a:r>
              <a:rPr lang="ru-RU" sz="2400" dirty="0">
                <a:solidFill>
                  <a:srgbClr val="0070C0"/>
                </a:solidFill>
              </a:rPr>
              <a:t>влияние государства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800" dirty="0"/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Преобладание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ввоза капитала </a:t>
            </a:r>
            <a:r>
              <a:rPr lang="ru-RU" sz="2400" dirty="0"/>
              <a:t>над вывозом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800" dirty="0">
              <a:solidFill>
                <a:srgbClr val="0070C0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Неравномерность развития </a:t>
            </a:r>
            <a:r>
              <a:rPr lang="ru-RU" sz="2400" dirty="0"/>
              <a:t>страны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800" dirty="0"/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Политическое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бесправие буржуазии</a:t>
            </a:r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800" dirty="0"/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Отставание </a:t>
            </a:r>
            <a:r>
              <a:rPr lang="ru-RU" sz="2400" dirty="0"/>
              <a:t>от мировых держав: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0"/>
            <a:ext cx="88569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2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ЭКОНОМИЧЕСКОЕ        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83759778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1268760"/>
            <a:ext cx="8890206" cy="5405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60648"/>
            <a:ext cx="8928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ВЫВОДЫ: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08720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Россия – многонациональное государство, но решение национального вопроса правительство затягивало (проблемы сохранения национальной культуры, языка, неравноправие по сравнению с русским народом)</a:t>
            </a:r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FontTx/>
              <a:buAutoNum type="arabicPeriod"/>
            </a:pPr>
            <a:r>
              <a:rPr lang="ru-RU" sz="2400" dirty="0"/>
              <a:t>Уровень экономики России значительно отставал от ведущих стран мира. Россия – среднеразвитая капиталистическая страна второго эшелона развития. Задача - перейти к индустриальному обществу (т.е. провести модернизацию экономики)</a:t>
            </a:r>
          </a:p>
          <a:p>
            <a:pPr marL="457200" indent="-457200">
              <a:buFontTx/>
              <a:buAutoNum type="arabicPeriod"/>
            </a:pPr>
            <a:endParaRPr lang="ru-RU" sz="2000" dirty="0"/>
          </a:p>
          <a:p>
            <a:pPr marL="457200" indent="-457200">
              <a:buFontTx/>
              <a:buAutoNum type="arabicPeriod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Особенности российской модернизации: «догоняющий» характер под контролем верховной власти. Модернизация охватила не все стороны жизни и таила в себе сложнейшие противоречия</a:t>
            </a:r>
          </a:p>
        </p:txBody>
      </p:sp>
    </p:spTree>
    <p:extLst>
      <p:ext uri="{BB962C8B-B14F-4D97-AF65-F5344CB8AC3E}">
        <p14:creationId xmlns:p14="http://schemas.microsoft.com/office/powerpoint/2010/main" val="106235715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0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0298" y="578645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Конспект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2071678"/>
            <a:ext cx="720069" cy="156966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  <a:latin typeface="+mn-lt"/>
              </a:rPr>
              <a:t>??</a:t>
            </a:r>
          </a:p>
          <a:p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00010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Учебник.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2071678"/>
            <a:ext cx="6891108" cy="156966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Составить устный рассказ на тему: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1. Политический и социальный строй Российской империи на рубеже </a:t>
            </a:r>
            <a:r>
              <a:rPr lang="en-US" sz="1600" dirty="0"/>
              <a:t>XIX – XX </a:t>
            </a:r>
            <a:r>
              <a:rPr lang="ru-RU" sz="1600" dirty="0"/>
              <a:t>веков.</a:t>
            </a:r>
          </a:p>
          <a:p>
            <a:pPr lvl="0"/>
            <a:r>
              <a:rPr lang="ru-RU" sz="1600" dirty="0"/>
              <a:t>2. Экономическое развитие Российской империи на рубеже веков.</a:t>
            </a:r>
          </a:p>
          <a:p>
            <a:pPr lvl="0"/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3857628"/>
            <a:ext cx="6357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Дискуссия на тему: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Россия – многонациональное государство, но решение национального вопроса правительство затягивало (проблемы сохранения национальной культуры, языка, неравноправие по сравнению с русским народом)</a:t>
            </a:r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2092549" cy="3571876"/>
          </a:xfrm>
          <a:prstGeom prst="rect">
            <a:avLst/>
          </a:prstGeom>
          <a:effectLst/>
        </p:spPr>
      </p:pic>
    </p:spTree>
    <p:custDataLst>
      <p:tags r:id="rId1"/>
    </p:custData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4461A4B-870F-4EC0-A71F-676AEF7640D1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RESOURCE_PATHS_HASH_2" val="d82dbd8dde4ae510fdf87c3be71d7f3c4d8a1c4c"/>
  <p:tag name="ISPRING_UUID" val="{ED4D212F-DFE6-4BB1-9851-7B6990F21B82}"/>
  <p:tag name="ISPRING_RESOURCE_FOLDER" val="N:\Мультимедиа_история\1 курс\01 история как наука 2015 (2 час)\"/>
  <p:tag name="ISPRING_PRESENTATION_PATH" val="N:\Мультимедиа_история\1 курс\01 история как наука 2015 (2 час).pptx"/>
  <p:tag name="ISPRING_PROJECT_FOLDER_UPDATED" val="1"/>
  <p:tag name="ISPRING_PRESENTATION_INFO" val="&lt;?xml version=&quot;1.0&quot; encoding=&quot;UTF-8&quot; standalone=&quot;no&quot; ?&gt;&#10;&lt;presentation&gt;&#10;&#10;  &lt;slides&gt;&#10;    &lt;slide duration=&quot;22733&quot; id=&quot;{33DF5308-BF2F-48D1-8D46-D9BC3828CD9D}&quot; pptId=&quot;256&quot; transitionDuration=&quot;4000&quot;/&gt;&#10;    &lt;slide duration=&quot;1&quot; id=&quot;{40A495DB-0B9B-4A6B-B9B7-F79971180AE0}&quot; pptId=&quot;285&quot; transitionDuration=&quot;1600&quot;/&gt;&#10;    &lt;slide duration=&quot;5000&quot; id=&quot;{3E4A98B7-D98D-4050-BE08-832A0861B179}&quot; pptId=&quot;388&quot; transitionDuration=&quot;1000&quot;/&gt;&#10;    &lt;slide duration=&quot;1&quot; id=&quot;{3A63ED6E-3919-4073-9385-D8F6613A3051}&quot; pptId=&quot;372&quot; transitionDuration=&quot;1000&quot;/&gt;&#10;    &lt;slide duration=&quot;5000&quot; id=&quot;{D39B9E15-4245-4A03-95AE-F9BC88231743}&quot; pptId=&quot;374&quot; transitionDuration=&quot;1000&quot;/&gt;&#10;    &lt;slide duration=&quot;1&quot; id=&quot;{B1E7E1A0-5491-41DA-A857-065443F6EB86}&quot; pptId=&quot;329&quot; transitionDuration=&quot;1000&quot;/&gt;&#10;    &lt;slide duration=&quot;5000&quot; id=&quot;{933E4FBB-FA8E-4BF5-B847-84EEE80A7B8D}&quot; pptId=&quot;346&quot; transitionDuration=&quot;1000&quot;/&gt;&#10;    &lt;slide duration=&quot;5000&quot; id=&quot;{69CB98D9-3F46-4B20-991B-045A146F67FF}&quot; pptId=&quot;375&quot; transitionDuration=&quot;1000&quot;/&gt;&#10;    &lt;slide duration=&quot;5000&quot; id=&quot;{752907C0-7969-479F-8FA8-D0E3D29066DF}&quot; pptId=&quot;378&quot; transitionDuration=&quot;1000&quot;/&gt;&#10;    &lt;slide duration=&quot;1&quot; id=&quot;{21CDE17E-B0A5-4B92-B8D8-5B55AC09C912}&quot; pptId=&quot;379&quot; transitionDuration=&quot;1000&quot;/&gt;&#10;    &lt;slide duration=&quot;1001&quot; id=&quot;{06D89261-30ED-49D1-A454-5C0F9C37C657}&quot; pptId=&quot;380&quot; transitionDuration=&quot;1000&quot;/&gt;&#10;    &lt;slide duration=&quot;5000&quot; id=&quot;{E404F6D4-6671-4BF1-820A-B9B945F5EA5F}&quot; pptId=&quot;387&quot; transitionDuration=&quot;1000&quot;/&gt;&#10;    &lt;slide duration=&quot;501&quot; id=&quot;{45D2F38E-81F2-4E3C-979E-1DC6B0A36DCA}&quot; pptId=&quot;385&quot; transitionDuration=&quot;1000&quot;/&gt;&#10;    &lt;slide duration=&quot;5000&quot; id=&quot;{E03F1D3D-B76D-41A8-95F0-DFE5D64AF620}&quot; pptId=&quot;386&quot; transitionDuration=&quot;1000&quot;/&gt;&#10;    &lt;slide duration=&quot;1&quot; id=&quot;{AD77CD62-BF36-40BB-849F-88C65DE26F5D}&quot; pptId=&quot;348&quot; transitionDuration=&quot;1000&quot;/&gt;&#10;    &lt;slide duration=&quot;2001&quot; id=&quot;{AB03A4CD-0C0E-4EEF-90B4-E3B7A5FE947C}&quot; pptId=&quot;349&quot; transitionDuration=&quot;1000&quot;/&gt;&#10;    &lt;slide duration=&quot;1&quot; id=&quot;{A31ABCAF-BEE2-4283-9EF0-D80460D05570}&quot; pptId=&quot;351&quot; transitionDuration=&quot;1000&quot;/&gt;&#10;    &lt;slide duration=&quot;1&quot; id=&quot;{1C162CBB-15F2-405A-9933-5E6B4AA5CB74}&quot; pptId=&quot;352&quot; transitionDuration=&quot;1000&quot;/&gt;&#10;    &lt;slide duration=&quot;5000&quot; id=&quot;{022175D3-2020-4D7F-A2F9-4B5114D6FF28}&quot; pptId=&quot;389&quot; transitionDuration=&quot;1000&quot;/&gt;&#10;    &lt;slide duration=&quot;5000&quot; id=&quot;{041CB849-10CF-402B-AE38-3B0B586277D3}&quot; pptId=&quot;353&quot; transitionDuration=&quot;1000&quot;/&gt;&#10;    &lt;slide duration=&quot;5000&quot; id=&quot;{A6016503-9CCB-4CEF-9CEA-07F644C16002}&quot; pptId=&quot;376&quot; transitionDuration=&quot;1000&quot;/&gt;&#10;    &lt;slide duration=&quot;5000&quot; id=&quot;{D18D9029-A2B7-4521-AAC8-068C8F1D9D66}&quot; pptId=&quot;356&quot; transitionDuration=&quot;1000&quot;/&gt;&#10;    &lt;slide duration=&quot;501&quot; id=&quot;{00B1E207-333C-413E-8924-E6547872602D}&quot; pptId=&quot;367&quot; transitionDuration=&quot;1000&quot;/&gt;&#10;    &lt;slide duration=&quot;2001&quot; id=&quot;{7453249D-DFF9-48F7-8B9D-0893F3CB19AB}&quot; pptId=&quot;354&quot; transitionDuration=&quot;1000&quot;/&gt;&#10;    &lt;slide duration=&quot;2001&quot; id=&quot;{098A617D-D2EC-45FD-94F1-98C50D02F1D3}&quot; pptId=&quot;355&quot; transitionDuration=&quot;1000&quot;/&gt;&#10;    &lt;slide duration=&quot;5000&quot; id=&quot;{785E6D4A-1FCF-44FC-98D4-356659E3C7EE}&quot; pptId=&quot;331&quot; transitionDuration=&quot;1000&quot;/&gt;&#10;    &lt;slide duration=&quot;5000&quot; id=&quot;{69614DAC-B21D-4ADA-A2F2-B7E9A239E64A}&quot; pptId=&quot;343&quot; transitionDuration=&quot;1000&quot;/&gt;&#10;    &lt;slide duration=&quot;1&quot; id=&quot;{7E81FCA2-3BC9-4A55-AF46-4790E9902428}&quot; pptId=&quot;371&quot; transitionDuration=&quot;1000&quot;/&gt;&#10;    &lt;slide duration=&quot;2001&quot; id=&quot;{753D85B0-B146-42EC-B8D5-3937DED65D8C}&quot; pptId=&quot;370&quot; transitionDuration=&quot;1000&quot;/&gt;&#10;    &lt;slide duration=&quot;6001&quot; id=&quot;{2F12710D-CCE8-4D7A-B0FB-861B2D75D981}&quot; pptId=&quot;368&quot; transitionDuration=&quot;1000&quot;/&gt;&#10;    &lt;slide duration=&quot;1&quot; id=&quot;{636D6ED9-F8C9-43A1-A8AB-536AE531C3D4}&quot; pptId=&quot;328&quot; transitionDuration=&quot;1000&quot;/&gt;&#10;  &lt;/slides&gt;&#10;&#10;  &lt;narration&gt;&#10;    &lt;audioTracks&gt;&#10;      &lt;audioTrack duration=&quot;26733&quot; muted=&quot;false&quot; slideId=&quot;{33DF5308-BF2F-48D1-8D46-D9BC3828CD9D}&quot; startTime=&quot;0&quot; volume=&quot;1&quot;&gt;&#10;        &lt;file modifyTime=&quot;2015-09-24T20:03:18&quot; size=&quot;4715956&quot;&gt;&#10;          &lt;path full=&quot;N:\Мультимедиа_история\1 курс\01 история как наука 2015 (2 час)\audio\audio1.wav&quot; relative=&quot;01 история как наука 2015 (2 час)\audio\audio1.wav&quot; resource=&quot;audio1.wav&quot;/&gt;&#10;        &lt;/file&gt;&#10;        &lt;audio channels=&quot;2&quot; sampleRate=&quot;44100&quot;/&gt;&#10;      &lt;/audioTrack&gt;&#10;    &lt;/audioTracks&gt;&#10;  &lt;/narration&gt;&#10;&#10;&lt;/presentation&gt;&#10;"/>
  <p:tag name="ISPRINGONLINEFOLDERDOMAIN" val="https://e-learning.ispringonline.ru"/>
  <p:tag name="ISPRING_PRESENTATION_TITLE" val="Россия на рубеже XIX-XX веков (2 час)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Omogk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pqIJ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pqIJJPSs3v7gCAABaCgAAIQAAAHVuaXZlcnNhbC9mbGFzaF9za2luX3NldHRpbmdzLnhtbJVWbU/bMBD+vl9Rdd8b9lomhUqldBISG2ggvjvJNbHq2JF9Keu/n+3YxG6bNssJCd89j+/VB6naUr74MJmkuWBCPgMi5aUyGq+b0OJmmrWIgs9ywRE4zriQNWHTxcef9ksTi7zEEjuQYzkbkkPvZm6/MRTn49vcyBAhF3VD+P5BlGKWkXxbStHy4mJo1b4BySjfauTVj/lqPeiAUYX3CHUU0/rayDhKI0EpMCF9Xxu5yGIkA+Y9XdlvJKd3dT77A9qOKoqWtvxkZIjWkBLiIl8vjQzjub497srcyHkCwl/U0C+fjQxCGdmDjC+/+2pkkCGatvmfGWmkKE1BY875Jr5zmCCFfn4mqisjFwkmIePoYhdceWyudwHI/Rq++9Q8VynYk6nrwUIwTc8YLFC2kCb+1NlUJd4eW9Tvw9tDTY950jE/kVaFqF7X4/7AG+VFAHKKHvEqWFvDqgs3AMb6Hr9a3dpNsdgQphz2XRcEKGHnlEGEvbJH/tZVPUIGyh75zGgBj5ztj+CHlo7jO3xLXC/PF19bgRN99PXyJ281nh7Mu1WBa6fwmFoUsDDbQO9qglTwF1qDaV6aWFMXWXIUWsrJjpaW8cvgsr3NSaXJgcHN2+npSpEig1NDZ0PVqzpsmz3HM+ms8VB2fxr6HLvzBPUmv5kSRJJXtU5XTSeOp5+Krs80Oc1w1QF5zzci4FjfQ6SayC3IFyHYWDdcIKix14vuhQ3B0ySoQZqcrnLqLjlVft7WGci17hoF5ascKztgRcuK6R98pfAGxQFjwNpRsdL3cULfxzNQuCEAIvPKD2936Cx1y5Ay2IFfAYHCpjyUW6r0lA4N3BIfYIPhyDnNqJl0G6OflXiTBPoT+FcdVnTxgWXE2CPJlM0sWgB+FwdXR+vZbzUzfeFCs2c3TNHN2n5cQq00/1P+A1BLAwQUAAIACADpqIJJXVHppL0EAAB/EwAAJgAAAHVuaXZlcnNhbC9odG1sX3B1Ymxpc2hpbmdfc2V0dGluZ3MueG1s1VhvT9tGHH6fT3Hy1HdrDB0dFCUgBEGgUWDFkzpNEzLxkXh17Mi+jNJXULSViaqNpqJtrVa2Ttqb7kUG8Rr+hH6F81fYJ9lzOTshEDLTpqwTMsTn3++55/fcc5cfTo3eLVjka+p6pmOnlf5kn0KonXUM086llc+0yatDCvGYbhu65dg0rdiOQkZHEqliackyvfwCZQyhHgGM7Q0XWVrJM1YcVtWVlZWk6RVd8dSxSgz4XjLrFNSiSz1qM+qqRUtfxR+2WqSeEiLEAMBVcOwwbSSRICQlkW46RsmixDTA3DZFUbo1xQqWosqoJT17J+c6JdsYdyzHJW5uKa18MDQmfqIYiTRhFqgtJPFGMCiG2bBuGKYgoVsL5j1K8tTM5cF2cEAhK6bB8mnl2oBAQbR6FqWBLSvXBcq4AwlsFsIXKNMNnenyVs7H6F3mRQNyyFi19YKZ1fCEiPLTyoS2uDAzPZFZnJ3TMguLU9rNGcnhAkla5rZ2gSRtWpvJXCQ+LvzU5/OZWzPTs58sanNzM9r0fCsLirYJklLbFUtBWafkZmlTsBTLlwpLtm5asOgpGT3KYHJLd3NUcyZNLOKybnlUIV8Vae7Tkm6ZbBV7oQ974Q6lxTGvSLPslli2tMLcElVacBIQxLCWTUtcv9G0xOBQW+mqnL1VVkeWKZ0xPZuHeTDWoJZSTw5FYcuO3VaauCdLjmU0C1qGyhZqGXNN3VKIyVBbtvmUCQXYpGlBf5Hbn1y22Znisnnd9do0bOoorJwd+YL/wCv8iPvBfX7Aa1/KKuWz83L498EWCb7hx8ip4fIJ3+XH/BWuP3kdv3fFcPCQ8NfBGqLWgY/YYE0O+Ij0eR2JleBbXuM1EqxHT/5Cvs/3+DFpcFoXQaOxOP2MPMwvaPEqUI8ExivUtguctWAzpCToCtgPWzNWUUDwAB+PMCaC8XFflEZApkJ4FekbghPfB1N+CMx9Xk3GYvWEHwaPm7AhuUoEDKQ6hNhqAyYNCU6XEmwgQsBsCoVDZUOaUU0StoWEuq7IbTw9O5G5feWSKXdRvzdMhQ3FzJHPNgEXXw0iF9gXTjuGDXzp5FOWFcOCuIDxYYWN4FHwHQr0TyAHW8leWrTxrALwY773Htj0os7sXtC79+gb2LL3BJvWlE7CsjSs2VOpLt/AkeyNs6eK61BMCw41MdxR7C5swjWqirAD5NTxbVCJr26cou8LjsFDAS/cIiJ8VO+HZ9ibaPBrKyHiUG8vtNJgUMPKVjqzkFTWgseo/SDYiDVvX/+1jwaufzw4dGM4qf699vvVrklhizZv6aYd9Wjj5/aA8bJOdYL/ktSlHzyTO+m4BbRI1DgzaeceN+zFzvY2KVV0Qp2bqkbvdzk9Ff+Fb6Ot+o0/43/wF7yM6yXhO/w5/xH2ecrLwzGdJjqp13BbVW4yHOxyv9ejA0FYLybWM/D4CTv4ZcyvqjIqKPMnMc+FMvC3+Xbc6JgctvmLWJHP+dNYcTttB9eJHvVUSxo8ijntHnIrjfPvQbhE4eqgA8aZH/a3/4v9fd5We/uj4VK2d/f/meTm79X23oGBajjqD7BO72xt//tDsaeivU8ayLvm24i21w8pteOLngTG21+ajST+AVBLAwQUAAIACADpqIJJAfyRX5wBAAAkBgAAHwAAAHVuaXZlcnNhbC9odG1sX3NraW5fc2V0dGluZ3MuanONlMtuwjAQRfd8ReRuK0Sf0O5QoVIlFpXKrurCCUOIcDyW41Ao4t+bMa/YcUo9G3x1dOcRxttOVB2WsOg52trf9v7u3q0GpBldwrWrixY9J50pDQVIw02GcprlIDIJzCNXR4eTvDsTIX8mrXe8+RDZDIqaH8MArQKaDmhFQFsFtO+AtiZtzkVRF3+cxg5N7RuqDTsujUHZTVCaalJdiTrnlmFXr/bU+/NgXIG+gM55Ao5p35428uz40KeocwnmisvNBFPsxjxZphpLOWvLv9go0NX3Xu6B3lP/ZezYiawwbwZyP/F4QNFO0n+qgEPexzFFEBY8BlHz7dnzB+oYNxvy6FVWZOZID28o6rTiKTSmNBhSuJisvBrT7FM0OQNrsyfubikcQvAN6IbV6J7CAVGV6h8fUGlMaSINtDnzEyqQzzKZHlL3KIIcFUu2bdM7N2rLHzFnhdBboUVo+/K2h8MHQ3tvgqtbeHknITsREmUgB4ZA1fYIWdCpxvgPCd0/I8aN4ckir96H6mms5sD1EvQUUVTlf10q1M/V2f0CUEsDBBQAAgAIAOmogk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OmogkkYzwyThwAAAIkAAAAcAAAAdW5pdmVyc2FsL2xvY2FsX3NldHRpbmdzLnhtbLOxr8jNUShLLSrOzM+zVTLUM1BSSM1Lzk/JzEu3VQoNcdO1UFIoLknMS0nMyc9LtVXKy1dSsLfjssnJT07MCU4tKQEqLFYoyEmsTC0KSc0FMkpS/RJzgSovzL/YcGHfxcaLTRf2XdipcGHXxeaLDRcbFXQVLsy4sP3CngtbL+wF431K+nZc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pqIJJPiyyk3IBAAD8AgAAKQAAAHVuaXZlcnNhbC9za2luX2N1c3RvbWl6YXRpb25fc2V0dGluZ3MueG1sjVLbatwwEH3vV4j8wEoa3QzOgm4uhpaGbkIfg7tWi2kiF0uhoejjK6ddNttsSTVPM+fMGWZ02vRtivYh5fl++jnkaY67kPMUv6btG4Ta/Xw3L1dLSCGnzbHyaYrj/KOPX+a1VqspD3EcltGuaNpi1D09pKRWTtWMGUaRZJ56hZzntmINuAZsxRwltt38JfFbdwn7EPN51XZzgr5s6GMKS+7jGB63cMp+Dp1u8HYZxqny0lawNcphanFsDcQIl9wXqgFAIMsdcbhI2UhNkMeMYyhGUaCACOekEYVIyqFmXSOqCvONQEwyRl2hntZupLVx1BYJDSG6TvOqsaXrjMQYEUKAucIFdAajyoaqoUGtBwQHBkTRRhMFqLOd6VjxzgvLkaJeYFyYMYDx8bjH7Z6f61j973UO53xF8OwXnEVXb23OmKvdPyxLJV+H++93Qw7o85BCP15e7Pr3V+/8rf1w83HnL/6Y88nIB+rq2Lr6Pw3+C1BLAwQUAAIACADsqIJJMmJBJXoWAACPXgAAFwAAAHVuaXZlcnNhbC91bml2ZXJzYWwucG5n7dz5X5LZvwBwG1OLRCxNzbXGsd09l9QwbbEylUknTS0zG00RMHFXMDWkxtSmRU1zGyeXTM1SUEkpqajJXVwCkcySXABNBQWBi/O9r3unvvfef+A+vF6s5zzneZ/DeT7nPOeHcx3m7gIGaYPk5OTAx48dPiUnt1ZdTk7eZZ2i7Jf0P1RcZW9r0KdcnOVqu3QnZV/Whji5OcnJ1WdvWAlUkH1fH3HsDFpOToWy+lxDRVVelJM799Pxw05ecec4zM7qPbF61DmRzbLSklLTZv9rOpPuh70JJSWVdwZxXqUw9RPTD/+49rH82nnN3b+o7n4A+7OB6bUhlVPra3BNrL98NjmWezIYeu+ke+RXu4gmyL2fbt/zDrbgxb9pPSuYf6FkMDMazy5k+qFao+dFdHjdshVY6/yVNYr/eGk6JV8D8dpTGdwjHYFLl94FSH54c/eHjVlXLRW/yZpipPhQr6G4oGR2NJF3ff2FH+SVzZ7L/fOlQ7syHeYogK7MUt6n5HqBKJVnvs/ij08JWy+YclhnuWIX3LQcDrX8Nl2XcrDxamKysL94rQK+4buDzZ4/vyA/sImrV3YyThmXseY737TF1p07YRkb7uAo0ca6Haj5gn/m4G9RVV+r4JTy/VHDV0rk3G4cfeC1a8u3DSPL7AT7rq3Ob7XeuvOgWtnPP9499m05a2SZVdW/b9tr4HWgnpeX7hwzuvVtOQdhq5rvilC8IJ/6wz5zbaNT1y9+W87/Sb/u9SNAB+gAHaADdIAO0AE6QAfoAB2gA3SADtABOkAH6AAdoAN0gA7QATpAB+gAHaADdIAO0AE6QAfoAB2gA3SADtABOkAH6AAdoAN0gA7QATpAB+gAHaADdIAO0AE6QAfoAB2gA3SADtABOkAH6AAdoAP0/0f0EZGIJW2bh2v/2zY9By/I/F5rjf5nf/6fPltOj31bA275/9lAtFekM5qd3vN3/5m4ST41tWTrzu/Prqqjql5yvfenV389Bu34JiXCRlaa7Jh/44YfhF3ZfrTMZLSz5VJbft0/E2/+b2373MlpTCxgsVqXPmaQQorigwUv1Txm9BNnzMlKJ9PyY6zAcN/BfW4nevIDTQMlzMGGM5Znmd6dv/73vktgeTFbBB+2rkZUCsWTHsnaCJeBqIeiBlHAuwZ6ZKKlCojXJuJy4QGi/CsRBw8OKxHKQ90YNZoHc22l7lYIQhFfn6Wk/N+kIJ04EYdYl7ADhdhD25dXUGvVYYWiDqowjPpDkXYqqOy09g2mz7Zu192/vaEH1m9dmDI5m2snJeRbOy6/9YhZJF20w37eE/C+dXHQDwIWMViSGMFCvwdrBSpdmc/Qh7+d3xIskadW17UlJNOlHzXJcefpgvkH6QX5RVbd9BXRdIBU+DxiMqnQIvIGO087F6tNM/Nr3s//3Q2vj7voMMHS9Nsy21R+YPWfwCqGhZQavjZgHBCMoJ8Wp4TlwW1/DGTB9+6hjl7XU8LBa+385B+FkhZThafYLI3+cuuvUH59NjP8pMk9brbD1zeHKL/cqJTWZQ4JxS93QC/Ps29RLTuEdyPdRKD1Vp3kpVemoyut5XBcirXpFMEDM+V527yS602hYeBN1gF/vbrtAY1H+4lEIw46ln2vEZ3ok5muCrUJhZ8fH+g+1Y2ue0DGTBsW5Ky6B8kht5aRPv2ru0nZouQ3vy9OmKqqZh1DMi6hzxFHc0h3qKaWVAcmVAWUa1FqEu3AHl0HR5Fpk6fGW/mNAkFd5ht63CPH3PArA+l+CH8Vain/mGBNKecIdKIp4dHc3fgNCgghrUhIb6pNhsgffFWW7x3tx1iqJRO39uqXOTQYnt5tveiyN2ll3MAgcxOnzfOoCiYrAcy5lld1uWpowGCzZ//FvWGPrKJ+k4F1ZeAuURrHN4SLkljIevC9FDtTyS1HhkHiCHtFV7Rssjz3V9fIgm8CqeRx7+QG/A9+duMqetyeOTu8SE+YT+UOqaQEaMuFlSHijomHx+2ct/ltrL1XwdmXKjEPo5AkB5QPiNNjcKUa4N2bFgQo/bBD2KbA0azD97TZuwzxUJcDAfvdXj84J9CoYN7/+KbcyGXbluz+VvLgMxvmUNIFWU8l2MDY7cUU9jxaG78/lr2vlnjAxLXO3tzGbTpGFgKa8nC9m3omzVzTnDnN+kUBjkm19Dx44ov+ObOkto96BbHGO5VtJBX8EeIYYwGVvd96xR+WZ/GEvz8ny/XILcmdzKB8u4ETKOT9TBcJ9F5BOdLGTRb8Ut5ZwvDVJGQ7hWVhG7LsVWxo8jl+ioZvDiV84tsbqGMXygw4U8Tgme5kyTwTgp1Nezp65ZxF/6Ayetdz6mt053RRC6+v5DHP7CsIHE3Ki6Bv/tqsgNtlWLEOFE07oqdnqdmqgoEUhjWb22DZDvqk68UEyf6LI+xyPMOD1GHe6oaSdR5NeROTpYiTPpEJC9umP5KwxUJQZ2MtLwlWCaEbJM2+6HRpdZQud4foqeU82zjYNeuK9XyE4QQJAjapT3nhq6b30hT9OZv1SW3tGuPT5lJpYDn/jWBjBTndWZws5eiJrdSFoT46Y2Kb2Ab4zoYMPT6FS0pvhxrCi4OQ/lONpzuGd2+n7fN5MlLps7oXHGc0ab5TtDH2rVgYOJFUkR37ZRZ/g+rj4aOm5l4PzUssRBLnXspi4P3ilNwAbHxvwnJP9AcjFqpr2ohMMKaK73qfO7N5s7u+ehilOkt96bNpcryUKKlz+1OYmOwnFfAwvERIawqdQ7k+oh8SV8wfcS2qA3sagKbjhXO6UBYt7k/LZG7mYz4/Kqk83QAbx8UzYhn57AARHQIGWbEq2mIeW0/s3tmAiq90pLb5RmZcJvOpjyb9dZYRowsV9xsoUrgh6UixhpYww4IvqKJOljmJ+Ffzu6KLY15Q6yehIX/isj/tlyW6Z7pmemeiReUZX4m8PRYQq6c8jKiQl8TePsh3bHRw+NQKtcHiHSZoTbQl9wOj28bN/bl6duBbzy1sipCOZPCa+ZcOgVdSrBQJEkLZocGn7Kji5tBE9/EE9/EnCwxCeTnveJozYiRb/EwwmihwHHYDewp0sAerwWK+5YgaTb+C7CEdRmznJrZZn+Rcri6uL+lNDx2v16CO6ARyOHAqaimBek5gpICjb50WXMx2Y1Udes+oUolOlNoL4uDsUpFj3B3nwlMw8uYYYetC40YWstoQQo+aNv1r+MIhndriWMQ4GVmdyccEKNnFnjiZ6SfU5fxxw2rUc7wvy/2LGHG5oYMWWXb6YOMK0nFRUG+ovvvTIKLx/mhs4Kv9jLdfq4sqjElULjEaVmk4vpvw07iDbgwyoYmZvn41Up9VHEw6chGhlokwHZBCiJfpWe+rDDlhS9gKHk2IQVbM0Nw/YewvC2q82aMQ/KPbAs5MEb30gBWz/BxKB/s2a9Hajao/fXNoiPt0IgG0Awzi0NKEEWdUp4mYD3C1J4gPQ1Kipo9a+N6dtLFGToVBG9dGQ10IaaOU9ODxY3iY09jY/B3uXxtB6A36xICh3+gr+sUszz2VhHBdP6hAMJk7YDVjIJnF92ZymifJUUfOvJMS2rakp/F5NanOrQS+5/jjiYJdE7IL0bj4710CzWHsFtOzEHfcwhi/j2Z9mmyigxwZihkZ7p61i44m8z2zbazcg7IbUTu4VWnttwq7Eff5bkTt4KmKzlwj+0FR9znZEJX4ZVHdXUMddEasvG1I/37qe/6nvWAQOBQDQ1jWKTkqgzhgy5EyqIb+WtzchsIF1HmnsYTT56GP8oaC9vAk6+qrICBPl32Nn6mzlU/3w0XQwydrHzi2BDbNhO1ZrKLaX3SYWvbT4lW4FapEXvLK04EQE1Gr0Xwo8MPiUEDAZjV6AioU9qVsJeIsk0CiE/z82GADEgTimYJpQgwThrrMd84wlkegHjMFSAxMizusr4jDVLhx7YWRbhFhAmP4ZOTni06BD6+AA5b6Snpuanz84awjWbJYZ2AX/cdZUUlwBOaxTtdV/nafyKvOpOQjN7TbTC9TYJe/KLuFnLdbKR23elZcEqG35zEtd4xXnlH/+aj9VEnWCp34YuRCJHkIO5W/D40dXIsb+309FeocGBcXVJMb1vp0QhZxJ8f4pGWsZUCnt6KWlrbta6LdDc6wHgMKZxzlRL2S0BbqFyMwipXFY124loAaecZ4ZqFiRG5q+61J68Yg0f1U5zOuuU6aOurafYqk4MMBZKHsUlBiSdQzYsj8o1Pjz2kbQZibWtxANXVJshelHkIOnd/9ChG356JiVtB5VuBvmDd6OrWOK3U5YFEbIgSJLUTDtHSIv4HgtWVmNgdGsLqs8rLJN3LybOQHLfu1Ar23QzwfBMNtM4iuMjI2qSyO8WJAp4ZiKYWtCCpSakfvnQiqaC7u3whyjYEOTftaMHMUcfXxA+VvabsgFMPDg3nHWZAdG0DgT4/PbR6UOOu7ZsEuHaNu5w83agnDrG8oYMK/jB8mC8JmtEE1rxcTW/mcOV87z/4teSrkKIeJdNJVQ/XRuPFMpoAsFReg2F+Sp6VThCj6llGlLLjVY9OdHZgCJ/v8akfOTF6FdgOVLnCq0gu25bOHmzo62c2fx9sYtze4dWbKuv/tv7u/2ePg1v66HXBKGwFOR5Ha/P1yBRV3hsRhiRXMkHBduni6G2qn7JGhZX+3FDG/aL+9a+4O3si+ONed+MCp9OynlmJv4+EGTp+EIBSNqBS9hLX47z8D+2La0av5KPCSzybZH3P6JX0tR4Bd1Gz8ku2vpYiLqXV1/D3X/5ATLG52PNFRjBStw/2m8JmzIWCpnevHEg5ySSwxV56c7ShZ4qKLRSOdZu3t0Y+u9SuUjRlE1U+sw8WwfHs79d5a2TBNOetwY0uDLfAZ9WtVZVp/X9fkf1VsVjYBv/9JG+Sp6f9oUeClasB4PV1n1IPSXLDPYaBXa2K+c+/75WdRLcZgEDEejHuSY+Itu4in0n4RHXx/wrvad5HX7uOi2cCzNKAMSOq26RURGc4HMbbTae20SWVOc3pj7QGsfdSfB5AGZnQz3CPOYuTVdql7YlNnySyRLEYIHphiQr17SyZENN7Tbmii5Umwn+A4yzadnLW5aXmFvOxA2MbKyUCzTxNEhM8cROHXHl7pZLaX7cBGEOUN80dn0mD7tvEXFZ9VVwOvnuK5hMkHt9fiCIhBnhg5zSMoPbMuYvA9/GIbOX/4DjV6rk1PfI9noIJ0ptha6jkzSecsmK8Jmnj7Pmrb3vNLy+enMyxyGqOaI/tKYGoXfSJAocl3exSbshUUnkrIkvAhJ609No1zPpRGVGYlGeJRX2lzaINC45h9zLHjzNHzDaoWDo/+1PPte/2UWaTrHqljsHUoK0Ba+gyixJYFBb3M2dUBH3Xyi+Ghf9bSQU9diLLIs+eUks2CjIsrcg6h+xMnv8Kn/DDCm49N5QzgDunjDI+nMaUP6yG7OVj0+FjMu22y+5cPCcoO8x2W1X841wjS2e8Fmr+GV9yB4ENdfh0SPhz04BybI4AHeCU1gVRnJ3JQM1RpwcU4qzC1F2VgclYwFIHm4T/Vhw2vdtSTRO1y3BXo65MKuHpOv0ZUuXt8pTQAzSxPaP01HKmdxcR+LbnZ9cYYX2czSFMa4ysyvi4r4JbrKmYqenVnvQMwixNe6RiX7TeY/HvdScGCp8XicAHVUdLLw7mlGUiXqDYVhKXCIsXGyHuJvA4mtFE3fCya9aRhFI0oi5+Cl+UgD+54N+57nMfwIWeWwMZZLriqnaSohI5OG2JAd3p6POKcZYQA/EwqESklgy/XeL/uesqLpQ+mY8GWMWte000eMsKY9D+cpFtKFK601KTr6L+AdQe4lBELWxfZs+vmNDToR1e2aQbfTzT4qdiQ7n6tubDbtdxPJ9gW43fpUn2JODHMhd+mx4SnOXeSLKxtwAq4bDPBTfrPkKAmus5eHDFm6VDwhcjixvEhbnKW5q+PMowHrdTSe0s0UsnLnSgklqHwURjYJvvIbZMNCRnrNTXUfOU2qU2knXhyQ0snJqy5V2UI9S5NqArj1fMZ/FMNjIraTa1R8nZnsY0Q6yABqUZWawuH1Ath/oNdNgKySEdroj6+43n0ljjx4pC33oObtS5EbSzrdyaiTty8FodmLD8bcIj/fNdb5bf1jcotU4bqhPxtcP3Y6c2U/MskjqjLrWB1Ym7zuSFb4Ze1eBd9mnSRQhs7UCxZqFBQcBrr0p80E4zeI2FYiWS+bUPrek9WAyxxW06SmY+lPtUfitivT1n3lOd8V9bb+NP0m2bkTtl8fKe8advSx1cuOLqh42LNWoSpeBue193q0tcNYjfN78eAXdOTx3CaKlnrU9s/XMMZqSVNB06s3tuxElaISSvNQ5I3htkOUVHttFBlSpkWVHYTDVpdXpjtVbr7aR2Oj0WxfmEaSIZrf/Y00MrB/vJxJDHp3WdX6bBfJtXrZMTV1Myr+9HIkKtrFBPkPQ4s0mQS48FJNO+2cdF8n8HTtoGxHk89+kLM1fZ7R3DNNu10hukW8QhcU712XlvVPb6p1VM/q9XhXmK2gWi5XJ936nUQ0oGJlL+6urZQoDiKETB/GfK0HRAu0Lot2WLaOHp9t4DPQNXZ2b3YCArRUAMx/55/5sqJeiDLQRUOtHgPSpl6+tDPEX9RfsWvcwoUlZit/DZqnGO4qIt+ZzN+2cZRq7szlljAW92JmaI4dV9gPEjNXclDu5ssNyLMuabkla8zIXXNobt3rgNpNm7Nlz8bILWN+fl1gHjKW1DmLMbEtRw6e6e+DdpHdPAP9lFVJ0BA0Uimxp4nEvPc++QQh3Cvjhqlka518sr+t1M8H2kSz0kN5ufYE2Lz4uk+A/hbdm3zZPzsLkjF8KGoScsvPXMBT/DIyRuF2txTbNat0PnVcWRCd2kBbugoet/NxS5RDEAgzTgwjiWVCGL5LUpUkFE2VPhlSvhssfTuoqSWnefXtgWiA0If/ddZC1Ls+vg9iGxSFLlF4/nIs7pAbh8cutB4515z6N0R/YBDTusTZ6t3QAp/DxLYB+/Kd46omkdNNixPeZNbElfmqJouOG0C9/azUOVpyl9W2pXoGcJSz6nse6uVeyatnROzrdDdcvKeioQsDnVk8P3X+pzwPf5TMT3mFYy+Qtu3FjtUQD1INXVCXnOQqslliVH/RGHs6PuBRvW2uUzUTCaoGyqa6TSzCmfuiO/XGjxR+F9LUh/8lb3CybSym9n19c+i/MY2EdOyzDH0IFrUiZiPexf1lHAJH2r4qnro1LN9QQ8Sv+R0jVSNmYRK9CwQu1Vpi+pTMJ4QHQd6KRvIOAWUT9PW5i/wKY28HYKQa/95DiTjuRGmzXEixrel5rydnrQ1AQZr4tjcYDtCr5Js3QJkoxXztge0ubru9szfsxTSUn7rdh74nytntnfXOI2VGZq4W9UfyA7t/HYhLsJb+e/1ufb/eX0O7R2WP1Sq/O2O4XidJkF28gpF8UHl98t6cvIZYC/XJoEsdKDn9O4UUN5lhobQzb/NNrJ5dUdxMdtRulHda+f3C5ZaPuElvu2tTBfHrFOwt9wTRvN2PsHf5CBYwcClWGSqs3hlOkDq6/9jx31ESNYkXGjx7Xnul6WEKXHYWFildEk2lWsVzVIgOAV8879vcY6RHwA93LLgKFXwuz7mVj+t+rOc7HH8iPvhWufzqf8BUEsDBBQAAgAIAOyogkmBbxhSSwAAAGsAAAAbAAAAdW5pdmVyc2FsL3VuaXZlcnNhbC5wbmcueG1ss7GvyM1RKEstKs7Mz7NVMtQzULK34+WyKShKLctMLVeoAIoBBSFASaESyDVCcMszU0oygEIGRgYIwYzUzPSMElslczNTuKA+0EwAUEsBAgAAFAACAAgA6aiCSd/BtBnYBQAAVRYAAB0AAAAAAAAAAQAAAAAAAAAAAHVuaXZlcnNhbC9jb21tb25fbWVzc2FnZXMubG5nUEsBAgAAFAACAAgA6aiCSXJrMuHsBAAAbhQAACcAAAAAAAAAAQAAAAAAEwYAAHVuaXZlcnNhbC9mbGFzaF9wdWJsaXNoaW5nX3NldHRpbmdzLnhtbFBLAQIAABQAAgAIAOmogkk9Kze/uAIAAFoKAAAhAAAAAAAAAAEAAAAAAEQLAAB1bml2ZXJzYWwvZmxhc2hfc2tpbl9zZXR0aW5ncy54bWxQSwECAAAUAAIACADpqIJJXVHppL0EAAB/EwAAJgAAAAAAAAABAAAAAAA7DgAAdW5pdmVyc2FsL2h0bWxfcHVibGlzaGluZ19zZXR0aW5ncy54bWxQSwECAAAUAAIACADpqIJJAfyRX5wBAAAkBgAAHwAAAAAAAAABAAAAAAA8EwAAdW5pdmVyc2FsL2h0bWxfc2tpbl9zZXR0aW5ncy5qc1BLAQIAABQAAgAIAOmogkk9PC/RwQAAAOUBAAAaAAAAAAAAAAEAAAAAABUVAAB1bml2ZXJzYWwvaTE4bl9wcmVzZXRzLnhtbFBLAQIAABQAAgAIAOmogkkYzwyThwAAAIkAAAAcAAAAAAAAAAEAAAAAAA4WAAB1bml2ZXJzYWwvbG9jYWxfc2V0dGluZ3MueG1sUEsBAgAAFAACAAgAO5xXRyO0Tvv7AgAAsAgAABQAAAAAAAAAAQAAAAAAzxYAAHVuaXZlcnNhbC9wbGF5ZXIueG1sUEsBAgAAFAACAAgA6aiCST4sspNyAQAA/AIAACkAAAAAAAAAAQAAAAAA/BkAAHVuaXZlcnNhbC9za2luX2N1c3RvbWl6YXRpb25fc2V0dGluZ3MueG1sUEsBAgAAFAACAAgA7KiCSTJiQSV6FgAAj14AABcAAAAAAAAAAAAAAAAAtRsAAHVuaXZlcnNhbC91bml2ZXJzYWwucG5nUEsBAgAAFAACAAgA7KiCSYFvGFJLAAAAawAAABsAAAAAAAAAAQAAAAAAZDIAAHVuaXZlcnNhbC91bml2ZXJzYWwucG5nLnhtbFBLBQYAAAAACwALAEkDAADoMgAAAAA="/>
  <p:tag name="ISPRING_RESOURCE_PATHS_HASH_PRESENTER" val="1ff340f85a6247e4046ab1a79361892e7ebd4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ема занятия"/>
  <p:tag name="ISPRING_SLIDE_INDENT_LEVEL" val="0"/>
  <p:tag name="ISPRING_SLIDE_ID" val="{40A495DB-0B9B-4A6B-B9B7-F79971180AE0}"/>
  <p:tag name="GENSWF_ADVANCE_TIME" val="0.001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Домашнее задание"/>
  <p:tag name="ISPRING_SLIDE_INDENT_LEVEL" val="0"/>
  <p:tag name="ISPRING_SLIDE_ID" val="{636D6ED9-F8C9-43A1-A8AB-536AE531C3D4}"/>
  <p:tag name="GENSWF_ADVANCE_TIME" val="0.001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7148</TotalTime>
  <Words>529</Words>
  <Application>Microsoft Office PowerPoint</Application>
  <PresentationFormat>Экран (4:3)</PresentationFormat>
  <Paragraphs>94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Malgun Gothic</vt:lpstr>
      <vt:lpstr>Andantino script</vt:lpstr>
      <vt:lpstr>Arial</vt:lpstr>
      <vt:lpstr>Arial Narrow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на рубеже XIX-XX веков (2 час)</dc:title>
  <dc:creator>comp</dc:creator>
  <cp:lastModifiedBy>Андрей</cp:lastModifiedBy>
  <cp:revision>653</cp:revision>
  <dcterms:created xsi:type="dcterms:W3CDTF">2008-05-02T14:16:22Z</dcterms:created>
  <dcterms:modified xsi:type="dcterms:W3CDTF">2025-04-16T04:20:47Z</dcterms:modified>
</cp:coreProperties>
</file>