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9" r:id="rId2"/>
    <p:sldId id="298" r:id="rId3"/>
    <p:sldId id="274" r:id="rId4"/>
    <p:sldId id="301" r:id="rId5"/>
    <p:sldId id="284" r:id="rId6"/>
    <p:sldId id="285" r:id="rId7"/>
    <p:sldId id="307" r:id="rId8"/>
    <p:sldId id="309" r:id="rId9"/>
    <p:sldId id="308" r:id="rId10"/>
    <p:sldId id="287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BABAB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DCBBDC-BC54-47D6-B86D-0AE912A83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C163C4-021F-4389-9B39-A09F5E26BE17}" type="slidenum">
              <a:rPr lang="ru-RU" smtClean="0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892DBE-E39E-4B1B-B519-D37209A50AC2}" type="slidenum">
              <a:rPr lang="ru-RU" smtClean="0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5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9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7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369D-C31E-424C-A415-863A90E80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0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6ED3-BA10-429D-B2FD-9A39E6D2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87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B25F-0409-415C-99AA-0A675E16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81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C023-24E6-4875-9504-6CBFE16A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78870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62B8-0229-463F-B8A3-1DB331A34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1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68F8-3254-4CB9-AE86-B98E21FEA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114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9BD-26FA-4643-A51A-085A3D37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7046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FD46-6324-408C-81EE-C15712999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1134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B917-3FDA-4BA3-BE8C-A8D885E71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4506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5EF2-56EE-458C-9CB8-7010F3A06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0199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8DCD-D786-4CB7-8B5E-C671F9142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2723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F6D7B36-95D6-42B4-9A0A-93712B076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9" r:id="rId2"/>
    <p:sldLayoutId id="2147483908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9" r:id="rId9"/>
    <p:sldLayoutId id="2147483905" r:id="rId10"/>
    <p:sldLayoutId id="2147483906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113" y="5876925"/>
            <a:ext cx="803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5123" name="Группа 5"/>
          <p:cNvGrpSpPr>
            <a:grpSpLocks/>
          </p:cNvGrpSpPr>
          <p:nvPr/>
        </p:nvGrpSpPr>
        <p:grpSpPr bwMode="auto">
          <a:xfrm>
            <a:off x="0" y="2070100"/>
            <a:ext cx="9144000" cy="1182688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с древнейших времен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до наших дней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3368675"/>
            <a:ext cx="2662237" cy="27527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825" y="6237288"/>
            <a:ext cx="82121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резерва    2015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учебные материалы по дисциплине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02518" y="912276"/>
            <a:ext cx="85725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tabLst>
                <a:tab pos="679450" algn="l"/>
              </a:tabLst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Реформы Александра 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 стали результатом подготовительной работы, которая была проведена предыдущими самодержцами и их окружением.</a:t>
            </a:r>
          </a:p>
          <a:p>
            <a:pPr algn="ctr" eaLnBrk="0" hangingPunct="0">
              <a:tabLst>
                <a:tab pos="679450" algn="l"/>
              </a:tabLst>
            </a:pPr>
            <a:endParaRPr lang="ru-RU" sz="3200" b="1" dirty="0">
              <a:solidFill>
                <a:srgbClr val="C00000"/>
              </a:solidFill>
            </a:endParaRPr>
          </a:p>
          <a:p>
            <a:pPr algn="ctr" eaLnBrk="0" hangingPunct="0">
              <a:tabLst>
                <a:tab pos="679450" algn="l"/>
              </a:tabLs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Вторая половина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XIX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в. - это время промышленного переворота в России </a:t>
            </a:r>
          </a:p>
          <a:p>
            <a:pPr algn="ctr" eaLnBrk="0" hangingPunct="0">
              <a:tabLst>
                <a:tab pos="679450" algn="l"/>
              </a:tabLs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начало формирования капиталистического общества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067944" y="3717032"/>
            <a:ext cx="352839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itchFamily="34" charset="0"/>
              </a:rPr>
              <a:t>Александр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499992" y="2781299"/>
            <a:ext cx="4248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Император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1605" y="4631289"/>
            <a:ext cx="2520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(1855 – 1881)</a:t>
            </a:r>
          </a:p>
        </p:txBody>
      </p:sp>
      <p:pic>
        <p:nvPicPr>
          <p:cNvPr id="615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5579"/>
            <a:ext cx="3800937" cy="46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7308850" y="3284538"/>
            <a:ext cx="18351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II</a:t>
            </a:r>
            <a:endParaRPr lang="ru-RU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015" y="404664"/>
            <a:ext cx="85011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РОССИЙСКАЯ ИМПЕРИЯ </a:t>
            </a:r>
          </a:p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ВО ВТРОЙ ПОЛОВИНЕ </a:t>
            </a:r>
            <a:r>
              <a:rPr lang="en-US" sz="60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xix</a:t>
            </a:r>
            <a:r>
              <a:rPr lang="en-US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 </a:t>
            </a:r>
            <a:endParaRPr lang="ru-RU" sz="4800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века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92824"/>
            <a:ext cx="9144000" cy="1084248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059831" y="4181018"/>
            <a:ext cx="5112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Затем последовали реформы: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3779912" y="4581128"/>
            <a:ext cx="33301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Земская реформа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Военная реформа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Судебная реформа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Реформа образования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 другие преобразования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0"/>
            <a:ext cx="856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ЛИЧНОСТЬ       ИМПЕРАТОРА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6583" b="15257"/>
          <a:stretch/>
        </p:blipFill>
        <p:spPr>
          <a:xfrm>
            <a:off x="7882" y="172098"/>
            <a:ext cx="3051949" cy="6685901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24181" y="2992824"/>
            <a:ext cx="6143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ru-RU" sz="2000" dirty="0">
                <a:cs typeface="Times New Roman" pitchFamily="18" charset="0"/>
              </a:rPr>
              <a:t>Центральным событием в деятельности государя, прозванного в народе «</a:t>
            </a:r>
            <a:r>
              <a:rPr lang="ru-RU" sz="2000" dirty="0">
                <a:solidFill>
                  <a:srgbClr val="C00000"/>
                </a:solidFill>
                <a:cs typeface="Times New Roman" pitchFamily="18" charset="0"/>
              </a:rPr>
              <a:t>Освободителем</a:t>
            </a:r>
            <a:r>
              <a:rPr lang="ru-RU" sz="2000" dirty="0">
                <a:cs typeface="Times New Roman" pitchFamily="18" charset="0"/>
              </a:rPr>
              <a:t>», стала </a:t>
            </a:r>
            <a:r>
              <a:rPr lang="ru-RU" sz="2000" b="1" dirty="0">
                <a:cs typeface="Times New Roman" pitchFamily="18" charset="0"/>
              </a:rPr>
              <a:t>отмена крепостного права</a:t>
            </a:r>
            <a:r>
              <a:rPr lang="ru-RU" sz="2000" dirty="0">
                <a:cs typeface="Times New Roman" pitchFamily="18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418654"/>
            <a:ext cx="9144000" cy="169441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ЗЕМСКАЯ        РЕФОРМА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035" y="1124744"/>
            <a:ext cx="4703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200" dirty="0">
                <a:cs typeface="Times New Roman" pitchFamily="18" charset="0"/>
              </a:rPr>
              <a:t>Не менее важной стала реформа системы управления т.н. </a:t>
            </a:r>
            <a:r>
              <a:rPr lang="ru-RU" sz="2200" b="1" dirty="0">
                <a:cs typeface="Times New Roman" pitchFamily="18" charset="0"/>
              </a:rPr>
              <a:t>Земская реформа </a:t>
            </a:r>
            <a:r>
              <a:rPr lang="ru-RU" sz="2200" dirty="0">
                <a:solidFill>
                  <a:srgbClr val="C00000"/>
                </a:solidFill>
                <a:cs typeface="Times New Roman" pitchFamily="18" charset="0"/>
              </a:rPr>
              <a:t>1 января 1864 г. </a:t>
            </a:r>
            <a:r>
              <a:rPr lang="ru-RU" sz="2200" dirty="0">
                <a:cs typeface="Times New Roman" pitchFamily="18" charset="0"/>
              </a:rPr>
              <a:t>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748" y="2420888"/>
            <a:ext cx="48613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Земства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– это органы местного самоуправления в губерниях и уездах. Состояли из депутатов, избираемых из всех сословий уезда или губернии. Они избирались на срок в 3 года.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310" y="4365104"/>
            <a:ext cx="4743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 компетенцию земств входило: 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распределение налогов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утверждение местных налогов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поддержка местного хозяйства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организация медучреждений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организация школ и образования.</a:t>
            </a:r>
            <a:endParaRPr lang="ru-RU" sz="2000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2050" name="Picture 2" descr="https://bidspirit-images.global.ssl.fastly.net/vnikitskom/cloned-images/78337/3/a_ignore_q_80_w_1000_c_limi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86" y="1124744"/>
            <a:ext cx="3779553" cy="557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94647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924742" y="1096708"/>
            <a:ext cx="48965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За время своего существования, несмотря на отсутствие поддержки государства, земства сделали для российской провинции больше, чем самодержавная власть </a:t>
            </a:r>
          </a:p>
          <a:p>
            <a:pPr algn="ctr" eaLnBrk="0" hangingPunct="0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за 100 лет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buyabook.ru/wa-data/public/shop/products/49/68/6849/images/8076/8076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8" y="925817"/>
            <a:ext cx="3600400" cy="55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ЗЕМСКАЯ        РЕФОРМА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" y="-6749"/>
            <a:ext cx="3429000" cy="6858000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11713" y="1052736"/>
            <a:ext cx="63213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  <a:tabLst>
                <a:tab pos="679450" algn="l"/>
              </a:tabLst>
            </a:pP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1857</a:t>
            </a:r>
            <a:r>
              <a:rPr lang="ru-RU" sz="2200" dirty="0">
                <a:cs typeface="Times New Roman" pitchFamily="18" charset="0"/>
              </a:rPr>
              <a:t> – отмена системы военных поселений</a:t>
            </a:r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endParaRPr lang="ru-RU" sz="1000" dirty="0"/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1864 </a:t>
            </a:r>
            <a:r>
              <a:rPr lang="ru-RU" sz="2200" dirty="0">
                <a:cs typeface="Times New Roman" pitchFamily="18" charset="0"/>
              </a:rPr>
              <a:t>– судебная реформа (независимость и бессословность суда)</a:t>
            </a:r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endParaRPr lang="ru-RU" sz="1000" dirty="0"/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1860-е гг. </a:t>
            </a:r>
            <a:r>
              <a:rPr lang="ru-RU" sz="2200" dirty="0">
                <a:cs typeface="Times New Roman" pitchFamily="18" charset="0"/>
              </a:rPr>
              <a:t>– строится железная дорога к западным и южным границам государства</a:t>
            </a:r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endParaRPr lang="ru-RU" sz="10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1870-е гг. </a:t>
            </a:r>
            <a:r>
              <a:rPr lang="ru-RU" sz="2200" dirty="0">
                <a:cs typeface="Times New Roman" pitchFamily="18" charset="0"/>
              </a:rPr>
              <a:t>перевооружение армии на современные образцы оружия. Созданы военные и юнкерские училища</a:t>
            </a:r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endParaRPr lang="ru-RU" sz="1000" dirty="0">
              <a:solidFill>
                <a:schemeClr val="accent1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79450" algn="l"/>
              </a:tabLst>
            </a:pP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1874 г. </a:t>
            </a:r>
            <a:r>
              <a:rPr lang="ru-RU" sz="2200" dirty="0">
                <a:cs typeface="Times New Roman" pitchFamily="18" charset="0"/>
              </a:rPr>
              <a:t>– вместо рекрутского набора -всеобщая воинская повинность. Срок службы солдат – 6 лет в строю и 9 лет в запасе; матросов – 7 и 3 года.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ЭПОХА      РЕФОРМ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9"/>
          <a:stretch/>
        </p:blipFill>
        <p:spPr>
          <a:xfrm>
            <a:off x="3023226" y="2420888"/>
            <a:ext cx="6120774" cy="44371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540" y="928591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ходе образовательных реформ 1860-х гг. была создана сеть народных училищ.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РЕФОРМА        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374" y="1772816"/>
            <a:ext cx="8508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</a:rPr>
              <a:t>Вместе с классическими гимназиями были созданы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гимназии (училища)</a:t>
            </a:r>
            <a:r>
              <a:rPr lang="ru-RU" sz="2200" dirty="0">
                <a:solidFill>
                  <a:prstClr val="black"/>
                </a:solidFill>
              </a:rPr>
              <a:t>,  в которых основной упор делался на естественные науки  и математику.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374" y="2924944"/>
            <a:ext cx="80040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srgbClr val="C00000"/>
                </a:solidFill>
              </a:rPr>
              <a:t>Устав 1863 г.</a:t>
            </a:r>
            <a:r>
              <a:rPr lang="ru-RU" sz="2200" dirty="0">
                <a:solidFill>
                  <a:prstClr val="black"/>
                </a:solidFill>
              </a:rPr>
              <a:t>  для высших учебных заведений вводил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автономию</a:t>
            </a:r>
            <a:r>
              <a:rPr lang="ru-RU" sz="2200" dirty="0">
                <a:solidFill>
                  <a:prstClr val="black"/>
                </a:solidFill>
              </a:rPr>
              <a:t> университетов. </a:t>
            </a:r>
          </a:p>
          <a:p>
            <a:pPr lvl="0"/>
            <a:endParaRPr lang="ru-RU" sz="2200" dirty="0">
              <a:solidFill>
                <a:prstClr val="black"/>
              </a:solidFill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</a:rPr>
              <a:t>В </a:t>
            </a:r>
            <a:r>
              <a:rPr lang="ru-RU" sz="2200" dirty="0">
                <a:solidFill>
                  <a:srgbClr val="C00000"/>
                </a:solidFill>
              </a:rPr>
              <a:t>1869 г. </a:t>
            </a:r>
            <a:r>
              <a:rPr lang="ru-RU" sz="2200" dirty="0">
                <a:solidFill>
                  <a:prstClr val="black"/>
                </a:solidFill>
              </a:rPr>
              <a:t>в Москве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</a:rPr>
              <a:t>были открыты 1-е  в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</a:rPr>
              <a:t>России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высшие </a:t>
            </a:r>
          </a:p>
          <a:p>
            <a:pPr lvl="0"/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женские курсы </a:t>
            </a:r>
            <a:r>
              <a:rPr lang="ru-RU" sz="2200" dirty="0">
                <a:solidFill>
                  <a:prstClr val="black"/>
                </a:solidFill>
              </a:rPr>
              <a:t>с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</a:rPr>
              <a:t>общеобразовательной</a:t>
            </a:r>
          </a:p>
          <a:p>
            <a:pPr lvl="0"/>
            <a:r>
              <a:rPr lang="ru-RU" sz="2200" dirty="0">
                <a:solidFill>
                  <a:prstClr val="black"/>
                </a:solidFill>
              </a:rPr>
              <a:t>программой</a:t>
            </a:r>
          </a:p>
          <a:p>
            <a:pPr lvl="0"/>
            <a:r>
              <a:rPr lang="ru-RU" sz="2200" dirty="0">
                <a:solidFill>
                  <a:prstClr val="black"/>
                </a:solidFill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1484193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РЕФОРМА         ОБРАЗОВАНИЯ</a:t>
            </a:r>
          </a:p>
        </p:txBody>
      </p:sp>
      <p:pic>
        <p:nvPicPr>
          <p:cNvPr id="4098" name="Picture 2" descr="http://s018.radikal.ru/i515/1201/0d/01ddbe970d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" t="13085"/>
          <a:stretch/>
        </p:blipFill>
        <p:spPr bwMode="auto">
          <a:xfrm>
            <a:off x="323528" y="1044339"/>
            <a:ext cx="8568952" cy="55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94352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РЕФОРМА        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4" y="980728"/>
            <a:ext cx="8617239" cy="55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8956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B081483-E539-4C2B-A6FB-B98133E09A1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PRESENTATION_TITLE" val="history1_4.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"/>
  <p:tag name="ISPRING_RESOURCE_PATHS_HASH_PRESENTER" val="8a6bacb632bdd7f6e2e3d6e128fc85164e5b9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C7E2FA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3273</TotalTime>
  <Words>365</Words>
  <Application>Microsoft Office PowerPoint</Application>
  <PresentationFormat>Экран 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Malgun Gothic</vt:lpstr>
      <vt:lpstr>AnastasiaScript</vt:lpstr>
      <vt:lpstr>Andantino script</vt:lpstr>
      <vt:lpstr>Arial</vt:lpstr>
      <vt:lpstr>Arial Narrow</vt:lpstr>
      <vt:lpstr>Baskerville Old Face</vt:lpstr>
      <vt:lpstr>Calibri</vt:lpstr>
      <vt:lpstr>Constantia</vt:lpstr>
      <vt:lpstr>Myriad Pro Cond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history1_4.8</dc:title>
  <dc:creator>Admit</dc:creator>
  <cp:lastModifiedBy>Андрей</cp:lastModifiedBy>
  <cp:revision>349</cp:revision>
  <dcterms:created xsi:type="dcterms:W3CDTF">2006-02-19T16:32:10Z</dcterms:created>
  <dcterms:modified xsi:type="dcterms:W3CDTF">2025-03-24T19:55:45Z</dcterms:modified>
</cp:coreProperties>
</file>