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44" r:id="rId2"/>
    <p:sldId id="365" r:id="rId3"/>
    <p:sldId id="366" r:id="rId4"/>
    <p:sldId id="371" r:id="rId5"/>
    <p:sldId id="370" r:id="rId6"/>
    <p:sldId id="367" r:id="rId7"/>
    <p:sldId id="368" r:id="rId8"/>
    <p:sldId id="369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EFB6AB"/>
    <a:srgbClr val="FF5050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05" autoAdjust="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68E5A-9B6A-460A-AF27-45834FB79C8E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5A57D-9532-4E8A-83B3-011DCF91E1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7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5A57D-9532-4E8A-83B3-011DCF91E18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331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12/8/2024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Bar dir="vert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342C58D-C887-4909-8E01-CA48EBD94D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33"/>
            <a:ext cx="9144000" cy="681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605590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566678"/>
            <a:ext cx="860444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ru-RU" sz="8800" cap="all" dirty="0">
                <a:ln w="0"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Oks Free" panose="02000506030000020004" pitchFamily="50" charset="-52"/>
                <a:cs typeface="Arial" pitchFamily="34" charset="0"/>
              </a:rPr>
              <a:t>Европа и мир</a:t>
            </a:r>
          </a:p>
          <a:p>
            <a:pPr eaLnBrk="0" hangingPunct="0">
              <a:defRPr/>
            </a:pPr>
            <a:r>
              <a:rPr lang="ru-RU" sz="8800" cap="all" dirty="0">
                <a:ln w="0"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Oks Free" panose="02000506030000020004" pitchFamily="50" charset="-52"/>
                <a:cs typeface="Arial" pitchFamily="34" charset="0"/>
              </a:rPr>
              <a:t>К началу </a:t>
            </a:r>
            <a:r>
              <a:rPr lang="en-US" sz="8800" cap="all" dirty="0">
                <a:ln w="0"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Oks Free" panose="02000506030000020004" pitchFamily="50" charset="-52"/>
                <a:cs typeface="Arial" pitchFamily="34" charset="0"/>
              </a:rPr>
              <a:t>XIX </a:t>
            </a:r>
            <a:r>
              <a:rPr lang="ru-RU" sz="8800" cap="all" dirty="0">
                <a:ln w="0"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Oks Free" panose="02000506030000020004" pitchFamily="50" charset="-52"/>
                <a:cs typeface="Arial" pitchFamily="34" charset="0"/>
              </a:rPr>
              <a:t>Века</a:t>
            </a:r>
          </a:p>
        </p:txBody>
      </p:sp>
    </p:spTree>
  </p:cSld>
  <p:clrMapOvr>
    <a:masterClrMapping/>
  </p:clrMapOvr>
  <p:transition spd="slow"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9ACF8B-50D2-4B7B-882D-A4BC6781B32C}"/>
              </a:ext>
            </a:extLst>
          </p:cNvPr>
          <p:cNvSpPr txBox="1"/>
          <p:nvPr/>
        </p:nvSpPr>
        <p:spPr>
          <a:xfrm>
            <a:off x="539552" y="1988840"/>
            <a:ext cx="820891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Промышленный переворот</a:t>
            </a:r>
            <a:r>
              <a:rPr lang="ru-RU" sz="2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, начавшийся в Англии в конце XVIII в., распространился на другие страны.</a:t>
            </a:r>
          </a:p>
          <a:p>
            <a:pPr lvl="0">
              <a:buClr>
                <a:srgbClr val="000000"/>
              </a:buClr>
            </a:pPr>
            <a:endParaRPr lang="ru-RU" sz="2400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20000" indent="3240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индустриализация</a:t>
            </a: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 резко ускоряет рост экономики</a:t>
            </a:r>
            <a:endParaRPr lang="ru-RU" sz="2400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20000" indent="3240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складываются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мировые рынки</a:t>
            </a:r>
          </a:p>
          <a:p>
            <a:pPr marL="720000" indent="3240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развивается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промышленный капитализм </a:t>
            </a: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(стремление к прибыли методом эксплуатации)</a:t>
            </a:r>
            <a:endParaRPr lang="ru-RU" sz="2400" dirty="0"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20000" indent="3240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на рубеже XX в. капитализм трансформируется в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империализм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A5C956-729E-4E32-9171-4C9D4CB61E4C}"/>
              </a:ext>
            </a:extLst>
          </p:cNvPr>
          <p:cNvSpPr txBox="1"/>
          <p:nvPr/>
        </p:nvSpPr>
        <p:spPr>
          <a:xfrm>
            <a:off x="227504" y="0"/>
            <a:ext cx="859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ЕВРОПА  И  МИР  К  </a:t>
            </a:r>
            <a:r>
              <a:rPr lang="en-US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XIX</a:t>
            </a:r>
            <a:r>
              <a:rPr lang="ru-RU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  в.</a:t>
            </a:r>
            <a:r>
              <a:rPr lang="en-US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  </a:t>
            </a:r>
            <a:endParaRPr lang="ru-RU" sz="5200" kern="0" spc="-5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ECF5FE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261C1E-88C9-4D03-A84E-AD8D907219ED}"/>
              </a:ext>
            </a:extLst>
          </p:cNvPr>
          <p:cNvSpPr txBox="1"/>
          <p:nvPr/>
        </p:nvSpPr>
        <p:spPr>
          <a:xfrm>
            <a:off x="521304" y="1110174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ЭКОНОМИКА</a:t>
            </a:r>
          </a:p>
        </p:txBody>
      </p:sp>
    </p:spTree>
    <p:extLst>
      <p:ext uri="{BB962C8B-B14F-4D97-AF65-F5344CB8AC3E}">
        <p14:creationId xmlns:p14="http://schemas.microsoft.com/office/powerpoint/2010/main" val="3173256874"/>
      </p:ext>
    </p:extLst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CFDEA437-2237-4837-9490-D4B9615940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80728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9CDFA8-8236-47E6-BD0E-752DE26CFFED}"/>
              </a:ext>
            </a:extLst>
          </p:cNvPr>
          <p:cNvSpPr txBox="1"/>
          <p:nvPr/>
        </p:nvSpPr>
        <p:spPr>
          <a:xfrm>
            <a:off x="107504" y="0"/>
            <a:ext cx="885698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9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ПРОМЫШЛЕННЫЙ   ПЕРЕВОРОТ</a:t>
            </a:r>
          </a:p>
        </p:txBody>
      </p:sp>
    </p:spTree>
    <p:extLst>
      <p:ext uri="{BB962C8B-B14F-4D97-AF65-F5344CB8AC3E}">
        <p14:creationId xmlns:p14="http://schemas.microsoft.com/office/powerpoint/2010/main" val="2776762851"/>
      </p:ext>
    </p:extLst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1ECD6A3-7BEA-4838-805A-6352CAB60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334" y="800288"/>
            <a:ext cx="4125090" cy="60577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822B2F4-56C1-4258-B53E-29342FAF3284}"/>
              </a:ext>
            </a:extLst>
          </p:cNvPr>
          <p:cNvSpPr txBox="1"/>
          <p:nvPr/>
        </p:nvSpPr>
        <p:spPr>
          <a:xfrm>
            <a:off x="755576" y="1212519"/>
            <a:ext cx="552521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b="1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Аграрные 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(рост числа безземельных крестьян)</a:t>
            </a:r>
          </a:p>
          <a:p>
            <a:pPr algn="l"/>
            <a:endParaRPr lang="ru-RU" sz="2000" b="1" i="0" dirty="0">
              <a:solidFill>
                <a:srgbClr val="333333"/>
              </a:solidFill>
              <a:effectLst/>
              <a:latin typeface="Arial Narrow" panose="020B0606020202030204" pitchFamily="34" charset="0"/>
            </a:endParaRPr>
          </a:p>
          <a:p>
            <a:pPr algn="l"/>
            <a:r>
              <a:rPr lang="ru-RU" sz="2000" b="1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Внешнеэкономические 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(к концу XVIII в. Англия - крупнейшая морская колониальная держава; прибыли, получаемые от ограбления колоний, вкладывались в развитие промышленности) </a:t>
            </a:r>
          </a:p>
          <a:p>
            <a:pPr algn="l"/>
            <a:endParaRPr lang="ru-RU" sz="2000" b="1" i="0" dirty="0">
              <a:solidFill>
                <a:srgbClr val="333333"/>
              </a:solidFill>
              <a:effectLst/>
              <a:latin typeface="Arial Narrow" panose="020B0606020202030204" pitchFamily="34" charset="0"/>
            </a:endParaRPr>
          </a:p>
          <a:p>
            <a:pPr algn="l"/>
            <a:r>
              <a:rPr lang="ru-RU" sz="2000" b="1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Технологические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:</a:t>
            </a:r>
          </a:p>
          <a:p>
            <a:pPr algn="l"/>
            <a:r>
              <a:rPr lang="ru-RU" sz="2000" b="0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1765 г. механическая прялка «Дженни». </a:t>
            </a:r>
          </a:p>
          <a:p>
            <a:pPr algn="l"/>
            <a:r>
              <a:rPr lang="ru-RU" sz="2000" b="0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1785 г. механический ткацкий станок.</a:t>
            </a:r>
          </a:p>
          <a:p>
            <a:pPr algn="l"/>
            <a:r>
              <a:rPr lang="ru-RU" sz="2000" b="0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1769 г. паровая машина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C6AE48-E573-4EAC-A306-11E4A847BFA6}"/>
              </a:ext>
            </a:extLst>
          </p:cNvPr>
          <p:cNvSpPr txBox="1"/>
          <p:nvPr/>
        </p:nvSpPr>
        <p:spPr>
          <a:xfrm>
            <a:off x="414942" y="772303"/>
            <a:ext cx="46337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Предпосылки переворота</a:t>
            </a:r>
            <a:r>
              <a:rPr lang="ru-RU" sz="2400" b="0" i="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75484A-B795-426B-B91F-1975E751C3A6}"/>
              </a:ext>
            </a:extLst>
          </p:cNvPr>
          <p:cNvSpPr txBox="1"/>
          <p:nvPr/>
        </p:nvSpPr>
        <p:spPr>
          <a:xfrm>
            <a:off x="414942" y="4796708"/>
            <a:ext cx="6408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Последствия переворота</a:t>
            </a:r>
            <a:r>
              <a:rPr lang="ru-RU" sz="2400" b="0" i="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663487-3C3B-438F-B8A6-526666336F7C}"/>
              </a:ext>
            </a:extLst>
          </p:cNvPr>
          <p:cNvSpPr txBox="1"/>
          <p:nvPr/>
        </p:nvSpPr>
        <p:spPr>
          <a:xfrm>
            <a:off x="755576" y="5391944"/>
            <a:ext cx="458114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b="0" i="0" dirty="0">
                <a:solidFill>
                  <a:srgbClr val="333333"/>
                </a:solidFill>
                <a:effectLst/>
                <a:latin typeface="Arial Narrow" panose="020B0606020202030204" pitchFamily="34" charset="0"/>
              </a:rPr>
              <a:t>К середине XIX в. Англия стала «мастерской» мира, производя половину мировой промышленной продукции.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69E820-DA4C-480E-BF40-628D18DC009E}"/>
              </a:ext>
            </a:extLst>
          </p:cNvPr>
          <p:cNvSpPr txBox="1"/>
          <p:nvPr/>
        </p:nvSpPr>
        <p:spPr>
          <a:xfrm>
            <a:off x="107504" y="0"/>
            <a:ext cx="885698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9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ПРОМЫШЛЕННЫЙ   ПЕРЕВОРОТ</a:t>
            </a:r>
          </a:p>
        </p:txBody>
      </p:sp>
    </p:spTree>
    <p:extLst>
      <p:ext uri="{BB962C8B-B14F-4D97-AF65-F5344CB8AC3E}">
        <p14:creationId xmlns:p14="http://schemas.microsoft.com/office/powerpoint/2010/main" val="3207104823"/>
      </p:ext>
    </p:extLst>
  </p:cSld>
  <p:clrMapOvr>
    <a:masterClrMapping/>
  </p:clrMapOvr>
  <p:transition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9ACF8B-50D2-4B7B-882D-A4BC6781B32C}"/>
              </a:ext>
            </a:extLst>
          </p:cNvPr>
          <p:cNvSpPr txBox="1"/>
          <p:nvPr/>
        </p:nvSpPr>
        <p:spPr>
          <a:xfrm>
            <a:off x="493896" y="2025496"/>
            <a:ext cx="8496944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</a:pPr>
            <a:r>
              <a:rPr lang="ru-RU" sz="2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В начале XX в. традиционное аграрное общество стремительно изменяется. </a:t>
            </a:r>
          </a:p>
          <a:p>
            <a:pPr lvl="0">
              <a:buClr>
                <a:srgbClr val="000000"/>
              </a:buClr>
            </a:pPr>
            <a:endParaRPr lang="ru-RU" sz="2800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демографическая</a:t>
            </a: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 революция</a:t>
            </a:r>
            <a:endParaRPr lang="ru-RU" sz="2400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аграрное общество </a:t>
            </a: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трансформируется в современное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индустриальное</a:t>
            </a: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исчезало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сословное</a:t>
            </a: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 де­ление</a:t>
            </a:r>
            <a:endParaRPr lang="ru-RU" sz="2400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появлялись новые социальные группы: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бур­жуазия </a:t>
            </a: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и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рабочие</a:t>
            </a: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урбанизация</a:t>
            </a: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 и рост городского населения.</a:t>
            </a:r>
            <a:endParaRPr lang="ru-RU" sz="2400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19F626-CAE1-45E8-9A15-589B3CF3878D}"/>
              </a:ext>
            </a:extLst>
          </p:cNvPr>
          <p:cNvSpPr txBox="1"/>
          <p:nvPr/>
        </p:nvSpPr>
        <p:spPr>
          <a:xfrm>
            <a:off x="227504" y="0"/>
            <a:ext cx="859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ЕВРОПА  И  МИР  К  </a:t>
            </a:r>
            <a:r>
              <a:rPr lang="en-US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XIX</a:t>
            </a:r>
            <a:r>
              <a:rPr lang="ru-RU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  в.</a:t>
            </a:r>
            <a:r>
              <a:rPr lang="en-US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  </a:t>
            </a:r>
            <a:endParaRPr lang="ru-RU" sz="5200" kern="0" spc="-5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ECF5FE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65D0F5-5F21-49B1-917A-660D7D74CB35}"/>
              </a:ext>
            </a:extLst>
          </p:cNvPr>
          <p:cNvSpPr txBox="1"/>
          <p:nvPr/>
        </p:nvSpPr>
        <p:spPr>
          <a:xfrm>
            <a:off x="521304" y="1110174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ОБЩЕСТВО</a:t>
            </a:r>
          </a:p>
        </p:txBody>
      </p:sp>
    </p:spTree>
    <p:extLst>
      <p:ext uri="{BB962C8B-B14F-4D97-AF65-F5344CB8AC3E}">
        <p14:creationId xmlns:p14="http://schemas.microsoft.com/office/powerpoint/2010/main" val="4224101580"/>
      </p:ext>
    </p:extLst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9ACF8B-50D2-4B7B-882D-A4BC6781B32C}"/>
              </a:ext>
            </a:extLst>
          </p:cNvPr>
          <p:cNvSpPr txBox="1"/>
          <p:nvPr/>
        </p:nvSpPr>
        <p:spPr>
          <a:xfrm>
            <a:off x="551024" y="2132856"/>
            <a:ext cx="8496944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</a:pPr>
            <a:r>
              <a:rPr lang="ru-RU" sz="2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Демократиза­ция в политической жизни стран. </a:t>
            </a:r>
          </a:p>
          <a:p>
            <a:pPr lvl="0">
              <a:buClr>
                <a:srgbClr val="000000"/>
              </a:buClr>
            </a:pPr>
            <a:endParaRPr lang="ru-RU" sz="2400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принятие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конституций</a:t>
            </a: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, развитие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парламентаризма</a:t>
            </a: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расширение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гражданских прав </a:t>
            </a: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участие населения в политической жизни через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партии</a:t>
            </a:r>
            <a:endParaRPr lang="ru-RU" sz="2400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B48439-C2CE-4646-920C-AB3944F9EFFF}"/>
              </a:ext>
            </a:extLst>
          </p:cNvPr>
          <p:cNvSpPr txBox="1"/>
          <p:nvPr/>
        </p:nvSpPr>
        <p:spPr>
          <a:xfrm>
            <a:off x="227504" y="0"/>
            <a:ext cx="859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ЕВРОПА  И  МИР  К  </a:t>
            </a:r>
            <a:r>
              <a:rPr lang="en-US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XIX</a:t>
            </a:r>
            <a:r>
              <a:rPr lang="ru-RU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  в.</a:t>
            </a:r>
            <a:r>
              <a:rPr lang="en-US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  </a:t>
            </a:r>
            <a:endParaRPr lang="ru-RU" sz="5200" kern="0" spc="-5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ECF5FE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961104-38D5-47A9-B1C6-E2C67C1D63D2}"/>
              </a:ext>
            </a:extLst>
          </p:cNvPr>
          <p:cNvSpPr txBox="1"/>
          <p:nvPr/>
        </p:nvSpPr>
        <p:spPr>
          <a:xfrm>
            <a:off x="521304" y="1110174"/>
            <a:ext cx="83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ПОЛИТИЧЕСКОЕ УСТРОЙСТВО</a:t>
            </a:r>
          </a:p>
        </p:txBody>
      </p:sp>
    </p:spTree>
    <p:extLst>
      <p:ext uri="{BB962C8B-B14F-4D97-AF65-F5344CB8AC3E}">
        <p14:creationId xmlns:p14="http://schemas.microsoft.com/office/powerpoint/2010/main" val="1158407214"/>
      </p:ext>
    </p:extLst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18">
            <a:extLst>
              <a:ext uri="{FF2B5EF4-FFF2-40B4-BE49-F238E27FC236}">
                <a16:creationId xmlns:a16="http://schemas.microsoft.com/office/drawing/2014/main" id="{7FFC159A-3C91-4AF7-92F9-E8F1B876D2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9561">
                        <a14:foregroundMark x1="38596" y1="8387" x2="21053" y2="25806"/>
                        <a14:foregroundMark x1="26316" y1="47419" x2="25000" y2="56452"/>
                        <a14:foregroundMark x1="39035" y1="83871" x2="58333" y2="92581"/>
                        <a14:foregroundMark x1="4825" y1="64194" x2="10965" y2="62258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914" b="4926"/>
          <a:stretch/>
        </p:blipFill>
        <p:spPr bwMode="auto">
          <a:xfrm>
            <a:off x="7288882" y="3456448"/>
            <a:ext cx="1872208" cy="229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9ACF8B-50D2-4B7B-882D-A4BC6781B32C}"/>
              </a:ext>
            </a:extLst>
          </p:cNvPr>
          <p:cNvSpPr txBox="1"/>
          <p:nvPr/>
        </p:nvSpPr>
        <p:spPr>
          <a:xfrm>
            <a:off x="431616" y="2358631"/>
            <a:ext cx="33951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ЛИБЕРАЛИЗМ</a:t>
            </a:r>
          </a:p>
          <a:p>
            <a:pPr marL="720000"/>
            <a:endParaRPr lang="ru-RU" sz="2400" b="1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КОНСЕРВАТИЗМ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219C98-D08D-446C-A978-1B8D72914198}"/>
              </a:ext>
            </a:extLst>
          </p:cNvPr>
          <p:cNvSpPr txBox="1"/>
          <p:nvPr/>
        </p:nvSpPr>
        <p:spPr>
          <a:xfrm>
            <a:off x="227504" y="0"/>
            <a:ext cx="859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ЕВРОПА  И  МИР  К  </a:t>
            </a:r>
            <a:r>
              <a:rPr lang="en-US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XIX</a:t>
            </a:r>
            <a:r>
              <a:rPr lang="ru-RU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  в.</a:t>
            </a:r>
            <a:r>
              <a:rPr lang="en-US" sz="52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  </a:t>
            </a:r>
            <a:endParaRPr lang="ru-RU" sz="5200" kern="0" spc="-5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ECF5FE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61FE0D-92A0-46D3-9BE8-D19AB9EE0FE5}"/>
              </a:ext>
            </a:extLst>
          </p:cNvPr>
          <p:cNvSpPr txBox="1"/>
          <p:nvPr/>
        </p:nvSpPr>
        <p:spPr>
          <a:xfrm>
            <a:off x="521304" y="1110174"/>
            <a:ext cx="83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ВЕЛИКИЕ ИДЕОЛОГИИ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F5E8C8-4995-4B07-A920-313A4D7945C9}"/>
              </a:ext>
            </a:extLst>
          </p:cNvPr>
          <p:cNvSpPr txBox="1"/>
          <p:nvPr/>
        </p:nvSpPr>
        <p:spPr>
          <a:xfrm>
            <a:off x="464776" y="4648478"/>
            <a:ext cx="31716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СОЦИАЛИЗМ</a:t>
            </a:r>
          </a:p>
          <a:p>
            <a:pPr marL="720000" indent="342900">
              <a:buFont typeface="Arial" panose="020B0604020202020204" pitchFamily="34" charset="0"/>
              <a:buChar char="•"/>
            </a:pPr>
            <a:endParaRPr lang="ru-RU" sz="2400" b="1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20000" indent="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МАРКСИЗМ</a:t>
            </a:r>
            <a:endParaRPr lang="ru-RU" sz="2400" b="1" dirty="0">
              <a:effectLst/>
              <a:latin typeface="Arial Narrow" panose="020B0606020202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3FFDE9-333A-4517-AC3F-5A128C24469A}"/>
              </a:ext>
            </a:extLst>
          </p:cNvPr>
          <p:cNvSpPr txBox="1"/>
          <p:nvPr/>
        </p:nvSpPr>
        <p:spPr>
          <a:xfrm>
            <a:off x="1201746" y="3852900"/>
            <a:ext cx="4862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Радикальные идеологии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22588D-DA20-4F5C-8199-8AF0B2C2FDA2}"/>
              </a:ext>
            </a:extLst>
          </p:cNvPr>
          <p:cNvSpPr txBox="1"/>
          <p:nvPr/>
        </p:nvSpPr>
        <p:spPr>
          <a:xfrm>
            <a:off x="4988022" y="2269872"/>
            <a:ext cx="3046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ForwardExtra" panose="02000506040000020004" pitchFamily="50" charset="0"/>
              </a:rPr>
              <a:t>свобода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D833C8-C1F9-4840-AC2A-BD0651DA01EA}"/>
              </a:ext>
            </a:extLst>
          </p:cNvPr>
          <p:cNvSpPr txBox="1"/>
          <p:nvPr/>
        </p:nvSpPr>
        <p:spPr>
          <a:xfrm>
            <a:off x="5009758" y="3012776"/>
            <a:ext cx="3046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ForwardExtra" panose="02000506040000020004" pitchFamily="50" charset="0"/>
              </a:rPr>
              <a:t>стабильность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AC4093-BFB5-45B4-8DD0-40F41E48612E}"/>
              </a:ext>
            </a:extLst>
          </p:cNvPr>
          <p:cNvSpPr txBox="1"/>
          <p:nvPr/>
        </p:nvSpPr>
        <p:spPr>
          <a:xfrm>
            <a:off x="4242810" y="4588128"/>
            <a:ext cx="3046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ForwardExtra" panose="02000506040000020004" pitchFamily="50" charset="0"/>
              </a:rPr>
              <a:t>равенство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01FE8F-11C6-44BD-95A1-B783AE360292}"/>
              </a:ext>
            </a:extLst>
          </p:cNvPr>
          <p:cNvSpPr txBox="1"/>
          <p:nvPr/>
        </p:nvSpPr>
        <p:spPr>
          <a:xfrm>
            <a:off x="4242810" y="5361819"/>
            <a:ext cx="3046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ForwardExtra" panose="02000506040000020004" pitchFamily="50" charset="0"/>
              </a:rPr>
              <a:t>справедливость</a:t>
            </a: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72D433DF-4A1F-43F2-99D8-6F96524E7C32}"/>
              </a:ext>
            </a:extLst>
          </p:cNvPr>
          <p:cNvCxnSpPr>
            <a:cxnSpLocks/>
          </p:cNvCxnSpPr>
          <p:nvPr/>
        </p:nvCxnSpPr>
        <p:spPr>
          <a:xfrm>
            <a:off x="4125680" y="2595408"/>
            <a:ext cx="5543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71C5F6B8-6417-4AF9-AD54-04487C7C1627}"/>
              </a:ext>
            </a:extLst>
          </p:cNvPr>
          <p:cNvCxnSpPr>
            <a:cxnSpLocks/>
          </p:cNvCxnSpPr>
          <p:nvPr/>
        </p:nvCxnSpPr>
        <p:spPr>
          <a:xfrm>
            <a:off x="4122632" y="3315488"/>
            <a:ext cx="5543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555FB9EB-559A-4B38-AA19-A75CD4C2A833}"/>
              </a:ext>
            </a:extLst>
          </p:cNvPr>
          <p:cNvCxnSpPr>
            <a:cxnSpLocks/>
          </p:cNvCxnSpPr>
          <p:nvPr/>
        </p:nvCxnSpPr>
        <p:spPr>
          <a:xfrm>
            <a:off x="3358732" y="4916718"/>
            <a:ext cx="5543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FBFD53A8-72CD-4C68-8817-E1F03F9875E7}"/>
              </a:ext>
            </a:extLst>
          </p:cNvPr>
          <p:cNvCxnSpPr>
            <a:cxnSpLocks/>
          </p:cNvCxnSpPr>
          <p:nvPr/>
        </p:nvCxnSpPr>
        <p:spPr>
          <a:xfrm>
            <a:off x="3355684" y="5636798"/>
            <a:ext cx="5543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Рисунок 116">
            <a:extLst>
              <a:ext uri="{FF2B5EF4-FFF2-40B4-BE49-F238E27FC236}">
                <a16:creationId xmlns:a16="http://schemas.microsoft.com/office/drawing/2014/main" id="{8E816D8B-F531-4EA0-B27C-19EC130FC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349" l="0" r="100000">
                        <a14:foregroundMark x1="63415" y1="6515" x2="43089" y2="4886"/>
                        <a14:foregroundMark x1="35366" y1="6189" x2="22358" y2="17915"/>
                        <a14:foregroundMark x1="20325" y1="20195" x2="14634" y2="34528"/>
                        <a14:foregroundMark x1="13415" y1="36808" x2="10163" y2="47557"/>
                        <a14:foregroundMark x1="13008" y1="56678" x2="16260" y2="59609"/>
                        <a14:foregroundMark x1="67886" y1="7166" x2="79268" y2="21824"/>
                        <a14:foregroundMark x1="80488" y1="22801" x2="86992" y2="27687"/>
                        <a14:foregroundMark x1="88211" y1="28013" x2="93496" y2="37134"/>
                        <a14:foregroundMark x1="78455" y1="54397" x2="55285" y2="75244"/>
                        <a14:foregroundMark x1="89837" y1="74267" x2="85366" y2="79805"/>
                        <a14:foregroundMark x1="14228" y1="89251" x2="21545" y2="86319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536" y="4370322"/>
            <a:ext cx="1924688" cy="2402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500292"/>
      </p:ext>
    </p:extLst>
  </p:cSld>
  <p:clrMapOvr>
    <a:masterClrMapping/>
  </p:clrMapOvr>
  <p:transition>
    <p:randomBar dir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7A6C106F-DE0D-479E-A434-F7209643F156"/>
  <p:tag name="ISPRING_SCORM_RATE_SLIDES" val="1"/>
  <p:tag name="ISPRING_SCORM_PASSING_SCORE" val="100.0000000000"/>
  <p:tag name="ISPRINGONLINEFOLDERID" val="0"/>
  <p:tag name="ISPRINGONLINEFOLDERPATH" val="Каталог"/>
  <p:tag name="ISPRINGCLOUDFOLDERID" val="0"/>
  <p:tag name="ISPRINGCLOUDFOLDERPATH" val="Каталог"/>
  <p:tag name="ISPRING_PLAYERS_CUSTOMIZATION" val="UEsDBBQAAgAIAOsDS0nfwbQZ2AUAAFUWAAAdAAAAdW5pdmVyc2FsL2NvbW1vbl9tZXNzYWdlcy5sbmfNWF1PG0cUfY+U/7CyFKmVGpJUShRVfGhtD2aV9S7ZXQPph1aoIIQERorbKo82pA0VbaAoCEoDaWnVl/RhC3Yw+IO/MPMX+kt6751de22IdheE2gcj7+I5c++Zc8/cmcGRZ4sLyjezT0vzS8Wh1L2Buylltvjl0sx8cW4oVXBGbz9MKaWvposz0wtLxdmhVHEppYwM37wxuDBdnPt6em4Wvt+8oSiDi7OlEjyWhvGp+6zMzwylxtNuxsyPq8YTVzdzppvWcqlh/gtv8yPeFsu8zs8UfgqPTX7GPd6CF/XPn37w8YOHz+7df/Dh4B0fLA62nVd1PRJdIfD7d2NgG45l6i5MwHTXYFMOYL/iG4C/xbeSjTYLjq4ZDAB+g+Eb/GcAepsMYtxiEzB+D0Zvw+dV5OiCZTHDcW1dyzJXs13DdIgvnTksS6k0xLrCz0QZCKrCp8Hf8RqShK9b8LXN/xbf0j/rwGDb/62o4INYhu81+PuDAi8awO4JryqIIxlvie+4FxVj1syrmuFazHYsLeNopgFxbfBDWLq2KCv8GGDP5DwQQuNcAPJFDX4HccNvPJgUlxii9xTxI8LwJgUFIzC12kBkSJY6qRk51zFN3XaZkQ3eQGTbEM4hBFMWq0ASpV6GLxWAP/TlVUuIb6k2s0iznqhQlqeXQHCl8PfFCwwHYSg6ILKSNKIxLTemw8ehsF5DWGVYT8g5Gcw4w6X8A4SB1MvcYoCAYJkFgrftSdNCkW4i4ShAHK9gFZNcG5hdNSTgkCi996giam7NyJhQMhknPP8eYNCSA9IaP+mJIAowz2xbzTE3bU5B8RHYFj9IMsp8hKvKd5OMecJs6VNRgwx1QsupWHToDkENkjVsijUF+URD8Im/uPKXJRNY8UgN/qImvqdSQ75qIW8QawPJIrLZ4wLoQVN1ss0OTBBZq9eRPIqrjpV4cWwywLJYB+GcipXIaMBwMyyLkn5c0D51R1VNZ1kXNJ41J11HbgdEVKtL0CqEWVdI66B434c6FMDvbvl2bGTZ1C1FWlUtHtcIA6UgVsRLoLielNy+dHp2g76sgp2BdF/ztwBPZoPf/NU96XH+CzeM4/OOGZOby+SDdXt9yQDxFYJZDUmPn6DbXkdWdoYZqqWZEcKTOoF+h4TXF+J5+ikbj2z56H8qz07il5XoJVSZhJbLppJYnUkFef1p2XJ/Tmu4m/0E2ICLO654jk1jfAAGbR+4Oru9OD2/EH+YZoyaxFkbTB3TqGLDE90xdREMMwDZQ92CwqH4n+O2QDuI3z22ZcvYM0d0H9WdZQJYNal5qSPPF+N58fEmWdrWHHl68NBxooaSI8rF7ZXbXjKT/ihopd6RXiDyGvbTvlp97/OdFIav4LGrx0kjRRVq/Xu6GEdzdEbNDwmMTiUv5OkEPahFIddhvpjNHcxTyLOAU9ljnHdU5EV2zzjJISRzjHRheeF0sqZinkFEpUseVu8RUt2UvHJv5CoB+9y86Tm5haLrC0a8jJqs41NX0EzYa65fNzZTrcyYm1GNDJNHn2X/iOfFHApWgBzrju3qaprJJhOXGW8Kqr7UTvwNsBV4Jkoh5gTy2J5loypMEpD5BqbAE+PpP+U/Y+L0R/krnCK2+e9wZPyLH8Bp+YC/VQB3n+9AArt845NEuOCHuDuxDv5ndMxt0m5/yutfRKE5aroXgK4nXuNRB6LZiTPcvx0JrUPsOxJHgyLpvT/YpOWiMmuLdTqNYDGT8poXHBg7XSBp8P03CjWFnOiYNupV/L8iob3gwgLPugPREUP1+uJQHUfNjOWhwG1aWDSHFSiIilhLApNXrUewTdDJG3B2IPIKZgaF1ZR5oLf1XVVE79fhKWiF/SuQjjaSAHRvwPapWUX7aASGngTo6u0A8uRo466azdLFIWDsYvsMKK3A+/27hSrZfyhWfNkI3y+ih/XdMMadPzOmGrDd/RchUIcS+Dw4oXwO6s/vjQ6D9qUXrfNUogvgwTuh++B/AVBLAwQUAAIACADrA0tJcmsy4ewEAABuFAAAJwAAAHVuaXZlcnNhbC9mbGFzaF9wdWJsaXNoaW5nX3NldHRpbmdzLnhtbNVY3U4bRxS+91OMtspd44WUFILWRghsBZW/xlspVVWhsXewp+yPtTsuoVcQ1IaKKEFVUNtEDW0q9Sa9cMHbmB+TV5h9hT5Jz+zs2hgMXRJAVNYa78w533znzDdnD6uNPLBM9DVxPerYGaU/3acgYpccg9rljPKZnr85pCCPYdvApmOTjGI7ChrJprRqrWhSr1IgjIGphwDG9oarLKNUGKsOq+ri4mKaelVXzDpmjQG+ly45llp1iUdsRly1auIl+MOWqsRTIoQEAHBZjh25ZVMphDSJNOUYNZMgagBzm4qgsJk3sVdRVGlWxKWFsuvUbGPMMR0XueViRvlgaFR8YhsJNU4tYouceFkYFMNsGBsGFSywWaDfEFQhtFwBuoMDClqkBqtklFsDAgWs1ZMoIbYMHQuUMQdyYLMI3iIMG5hheSvXY+QB8+IBOWQs2diiJR1mkIg/o4zrc4XJifHc3PSMnivM3dWnJiWHczjpufv6OZz0CX0ydx77pPB3P5/N3ZucmP5kTp+ZmdQnZjtekNGuhGhqd8Y0yKxTc0uknTCNVWpW0cbUBI0eS6NHGKjcxG6Z6E6ewibOY9MjCvqqSsqf1rBJ2RIchj44DAuEVEe9Kimxe2LbMgpza0TpwElAIAZ72ZbE7TttSQwOdYWuytU7YfVkqWHGcKkC4oGxkJqmHh2KzeYduys0cY+Kjmm0AyJWkRjT2CJHjkRhgdp5sOxX0DxsggmhjroUmwqiDEIvtZ29WtFjlIVHL3/UEgEW1AiCpgonUlGqYNfryng760L4pewX/Ede5wfcDx7yPd78UuZEzp3mw38I1lHwLT8EnyZcPuLb/JC/gesv3oLvbTEcPEb8bbAMViuAD7bBshzwwdLnLXCsB9/xJm+iYCWe+Rv8fb7DD1HIaUUYjSTi9Av4wfqCFm8A6oHAeAOxbQPOcrAWURJ0BeyHnRUbEEDwCH4ewJgwhp+7IjQEZOqIN8B9VXDiu8CU7wPmLm+kE7F6xveDp23YiFw9BgakFiRivQsYhSk4HkqwChYCZk1kOMpsRDOOScJ2kCCuG/LQT0yP5+7fuGLKZ2T/YpgKGYqVY52tAVzybCC5wb5Q2iHIwJdKPiZZMSyICxgfpLAaPAm+hwD9I8jBevoiJRrO1QH8kO9cA5meV5lnB3T5Gn0HWV48wbY0pZJgW0JpXmiqrl7AcdrD2tOAa18sCxyaYrhnss9gE+1RQ5jtgU8Lngb15NlNEvRDwTF4LOCFWoSFD9H7UQ17lxz81nGIObS6A62HDJqws/XeLCSV5eApxL4XrCZat6//1kcDtz8eHLoznFb/Wf7j5plOUUM3a2Jqxx3d2KkdYzKvY33jfzid0T2e8M07rgUNFTFOLNq7I446t5O9jaaKnqt3CxZ2itexA+O/8k1own7nL/if/BXfgOs14lv8Jf8JxPacbwwn1KXou96CNhvySMJjQFaHVlw+hFATYr0AHj/DeX+d8MG2ARFs8GcJq8gG4G/yzaTWCTls8leJLF/y54nstrrK3JGO9lgDGzxJuOwO+NbDavko2qJod6BfhidE1A3/L6rBaQfz/QvJlRSD9/p/TFaSSyoGWyC3JjxG9mBXL00J177gXmaKr1PG5F37LUrXaxNN7fmCSsxY1KYW5NGkBmm/1creHujT1N5TqRSgdb8jzKb+BVBLAwQUAAIACADrA0tJOio/TroCAABYCgAAIQAAAHVuaXZlcnNhbC9mbGFzaF9za2luX3NldHRpbmdzLnhtbJVW207jMBB95yuq7nvDXstKphKUroTUXRAg3p1kmlh17MielO3fr+04xG4bmu0IqZ45x3P1FKK3TCwuJhOSSS7VMyAyUWir6XQTll9P0wZRilkmBYLAmZCqony6+PTLfUjikOdYcgdqLGdDM+jdzN1nDMX7+D63MkTIZFVTsV/LQs5Smm0LJRuRnw2t3NegOBNbg7z8OV+uBh1wpvEeoYpiWl1ZGUepFWgNNqQfKytnWZymwDtPl+4zktO7+jj7A9qOaYaOdvPZyhCtpgXERb66sTKMF+b2uCtzKx8TEP6igX79YmUQyukeVHz53TcrgwxZN/X/zEitZGELGnM+buI7h0uam+dno7q0cpZgE7KOznbBl8fleheA/Nfw3RP7XJXkj7auBwvBNj3lsEDVAEm6U2vTpXx7aNC8j84eanrMo4n5kTYaFhvKtYf1yh74BG9M5CHKa3rIq+RNBcs24BAZG3rCcnnrlkWIfdcFMSrYeWWfSqDskX9MYY+QgbJHPnOWw4Pg++MIDk0tqevyLfX9DBrgyVEHjBkENcfch9KdOqt1tbaPVwexekWHqWQOC23jeWEV2NaRxOnamJKjoIigO1ZQZFL8trh077LRJDkw+Gk7PVsEGXI4NXIuRrOow3q588XZgpD2h6FPrj1P0Ozx6ylFpFlZmR8mPZ14nnkopjDT5DTDbkoDB3UvNjLgON9DpIqqLagXKflYN0Ii6LHXy/Z9DcFJEtSAJKerTPwlp8ovmioFtTJdY6C7KsfKFliyouTmD18ZvEF+wBiwtlQszX2Csve5DBR+CICqrOymtj20lqrhyDjsgHtroHApD+VGtJnSoYG7wTVsMBw5rxk1k35Z9LMSL5FAfwL/asKKLj6wjBh7pKl2mUUvv9vEwdXRcu4Wmp2+cJe5sx+m6GZjPy6hUdr/KP8BUEsDBBQAAgAIAOsDS0ldUemkvQQAAH8TAAAmAAAAdW5pdmVyc2FsL2h0bWxfcHVibGlzaGluZ19zZXR0aW5ncy54bWzVWG9P20Ycfp9PcfLUd2sMHR0UJSAEQaBRYMWTOk0TMvGReHXsyL6M0ldQtJWJqo2mom2tVrZO2pvuRQbxGv6EfoXzV9gn2XM5OyEQMtOmrBMyxOff77nn99xzlx9Ojd4tWORr6nqmY6eV/mSfQqiddQzTzqWVz7TJq0MK8ZhuG7rl2DSt2I5CRkcSqWJpyTK9/AJlDKEeAYztDRdZWskzVhxW1ZWVlaTpFV3x1LFKDPheMusU1KJLPWoz6qpFS1/FH7ZapJ4SIsQAwFVw7DBtJJEgJCWRbjpGyaLENMDcNkVRujXFCpaiyqglPXsn5zol2xh3LMclbm4prXwwNCZ+ohiJNGEWqC0k8UYwKIbZsG4YpiChWwvmPUry1MzlwXZwQCErpsHyaeXagEBBtHoWpYEtK9cFyrgDCWwWwhco0w2d6fJWzsfoXeZFA3LIWLX1gpnV8ISI8tPKhLa4MDM9kVmcndMyC4tT2s0ZyeECSVrmtnaBJG1am8lcJD4u/NTn85lbM9Oznyxqc3Mz2vR8KwuKtgmSUtsVS0FZp+RmaVOwFMuXCku2blqw6CkZPcpgckt3c1RzJk0s4rJueVQhXxVp7tOSbplsFXuhD3vhDqXFMa9Is+yWWLa0wtwSVVpwEhDEsJZNS1y/0bTE4FBb6aqcvVVWR5YpnTE9m4d5MNagllJPDkVhy47dVpq4J0uOZTQLWobKFmoZc03dUojJUFu2+ZQJBdikaUF/kdufXLbZmeKyed312jRs6iisnB35gv/AK/yI+8F9fsBrX8oq5bPzcvj3wRYJvuHHyKnh8gnf5cf8Fa4/eR2/d8Vw8JDw18EaotaBj9hgTQ74iPR5HYmV4Fte4zUSrEdP/kK+z/f4MWlwWhdBo7E4/Yw8zC9o8SpQjwTGK9S2C5y1YDOkJOgK2A9bM1ZRQPAAH48wJoLxcV+URkCmQngV6RuCE98HU34IzH1eTcZi9YQfBo+bsCG5SgQMpDqE2GoDJg0JTpcSbCBCwGwKhUNlQ5pRTRK2hYS6rshtPD07kbl95ZIpd1G/N0yFDcXMkc82ARdfDSIX2BdOO4YNfOnkU5YVw4K4gPFhhY3gUfAdCvRPIAdbyV5atPGsAvBjvvce2PSizuxe0Lv36BvYsvcEm9aUTsKyNKzZU6ku38CR7I2zp4rrUEwLDjUx3FHsLmzCNaqKsAPk1PFtUImvbpyi7wuOwUMBL9wiInxU74dn2Jto8GsrIeJQby+00mBQw8pWOrOQVNaCx6j9INiINW9f/7WPBq5/PDh0Yzip/r32+9WuSWGLNm/pph31aOPn9oDxsk51gv+S1KUfPJM76bgFtEjUODNp5x437MXO9jYpVXRCnZuqRu93OT0V/4Vvo636jT/jf/AXvIzrJeE7/Dn/EfZ5ysvDMZ0mOqnXcFtVbjIc7HK/16MDQVgvJtYz8PgJO/hlzK+qMioo8ycxz4Uy8Lf5dtzomBy2+YtYkc/501hxO20H14ke9VRLGjyKOe0eciuN8+9BuETh6qADxpkf9rf/i/193lZ7+6PhUrZ39/+Z5Obv1fbegYFqOOoPsE7vbG3/+0Oxp6K9TxrIu+bbiLbXDym144ueBMbbX5qNJP4BUEsDBBQAAgAIAOsDS0mCE8d0lgEAACIGAAAfAAAAdW5pdmVyc2FsL2h0bWxfc2tpbl9zZXR0aW5ncy5qc42Uy27CMBBF93wFcrcVok9od6hQqRKLSmVXdWHCECIc27JNCkX8ezPmFTuTUs8mvjq684g821a7PCxh7ef21n/7+3t49xqg5swKrkNdNOg56syKbAaTLAeRSWARUiAy58LCSd+dEcqZSe863Xygr60YMkXQ+pSgIhoCtBRYEOA3Ba4p8Sds7tDYvqnKqKcr55TsJEo6kK4jlcm5Z9jVqz/VHiNYFWAuoHOeQGDa86eJPDs+9DCqXKJyzeVmrFLVmfJkmRq1krOm/IuNBlP+9OUe6D71XkaBncise3OQx4lHfYxmUhuwFg55H0cYJCz4FETFt+vPH2hgXG8ooovMZu5ID24wqrTmKdSm1B9ghJgsvWrT7GHUOQdrtyfubjECQvANmJrV8B4jAJVe6X/8QG1UihOpofWZn1Ch+CyT6SF1F4PksFi0bZreuVFf/pAFT0hFT2hBPb+8aXnEoCVAd9SCvDbKO6bsBCVKIoeiQE2ABb1IXLxI8P7ZZtw5nizycj+U67GcAzdLMBOlRFn+16VC41yt3S9QSwMEFAACAAgA6wNLST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6wNLSXgJ4aR2AAAAdgAAABwAAAB1bml2ZXJzYWwvbG9jYWxfc2V0dGluZ3MueG1ss7GvyM1RKEstKs7Mz7NVMtQzUFJIzUvOT8nMS7dVCg1x07VQUiguScxLSczJz0u1VcrLV1Kwt+OyyclPTswJTi0pASosVijISaxMLQpJzQUySlL9EnOBKi/Mv9hwYd/FxotNF/Zd2KlwYdfF5osNFxuV9O24AFBLAwQUAAIACAA7n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DrA0tJW9i1228BAAD4AgAAKQAAAHVuaXZlcnNhbC9za2luX2N1c3RvbWl6YXRpb25fc2V0dGluZ3MueG1sjVLbatwwEH3PV4j8wEoa3Qzugm4uCw0N3ZY+BrNWi0kiB0uhIejjK6dZNttsSDRPM+fMGWZ02nQ9Rnuf8nQ7PvZ5nOI25DzG32l9hlC7m26m+XIOKeS0OlR+jnGY/mzir2mp1WrKfRz6ebALmtYYdU8PKamVUzVjhlEkmadeIee5rVgDrgFbMUeJbVf/SfzTncMuxHxatV0doa8bNjGFOW/iEB7WcMx+CR1v8Hnuh7Hy0lqwJcp+anFsCcQIl9wXqgFAIMsdcbhI2UhNkMeMYyhGUaCACOekEYVIyqFmXSOqCvONQEwyRl2hntZupLVx1BYJDSG6TvOqsaXrjMQYEUKAucIFdAajyoaqoUEtBwQHBkTRRhMFqLOd6VjxzgvLkaJeYFyYMYDx4biH7V6e61D98Dr7c74jePILTqKLt1YnzNXu7ue5kr+H27ubPgc0Dp/Ot5uLyy/+yn798W3rz5+N+WTiPW1xa137TXP/BVBLAwQUAAIACADrA0tJ+G/Aj0kNAADkVQAAFwAAAHVuaXZlcnNhbC91bml2ZXJzYWwucG5n7dz7W1LZ3gBwyrxkXk921LxVM5k1plAZXhAjK5uOqU3T2Ek0jdAu4y0SRQUVI+uNwKmOl7xONuPMm4JYXigVxcQKFauTlCiopFSohIR4hZdmnne8zDnnHzib52HxbNbms797rcVea/3yvRoU4GdsuN4QBAIZf31w3zcg0CoLEEjHz0BP+83lOyZ/036swHzjtxdE67J9rz1YFYU4jACBGNQ1cxG62uPVcQf/jgGBTFo/v1e0x/5yGgQ6hvt6H+LbpLCx/kdUm1et6YNz/K1bfS0fXjE8sv8O4s7XCATiB72th+9eWfki7v1BSwPLMerNwC23Yz/SJDWJN0NnGQ+etaHo+JH8mi6v3MZERn0jYX5mqLyE8HBK3u4gIninqftyIeHpK/SsFhUD/sYdcPCJljN6XEHjNPUkYVo3e6fuJtvVUUbgZpDOQhFiRMaCY2Mz2bGseUfHK6uXVRuBq/jNZwzEWFlnATTFUvjNVueySMiyU+Ls9Q78rR7alVnF5qFIIbyenUuqm5sTrKy2DwpVojRXJ/e7pKWRaovdNp+rE26t5v0Y9yc7TG+Vru45TMZE62ADwf24qAe6uB6J3hNkZrFKdzlZvQKx4jb5wE/fbrVeWrFKF4EIWt5aG2zMLEqfnrl1cPONpRX/Eb/67SYAB3AAB3AAB3AAB3AAB3AAB3AAB3AAB3AAB3AAB3AAB3AAB3AAB3AAB3AAB3AAB3AAB3AAB3AAB3AAB3AAB3AAB3AAB3AAB3AAB3AAB3AAB3AAB3AAB3AAB3AAB3AAB3AAB3AAB3AA/y/BM1JYGvUsyRW1LE2OtmhLL93wi8Gh5Ql8TusQV+6yPrz1u5xj7ksiyni5a4OTgSFx5XLoTXop6PCBMpfiyNAHYZXBi2Nw+o93cYhRXcF+uuTqhT+v0J5vZrHsPqyeaKEzO9YnyHdJ7yjPNe5YFMAeyL8JqxmBGHx1L9gysBjGTPr07nlbpr6py7iIJZOmQ6xQUE4cedjq5TdE53u2i7lmcFVhSVFr3/cdP3L4uScJ+SNHUIUc1IiYh66IudCUn8mms9TJ8ud+DqsN9FddutdMgdihpL4tWUsC+N7t48Qw977wqZf250aT1/nHRwolDFTUZE58L5QincUEJc1NMfLiOiERly9DahN0TwizjBcBkrPho9kXH0/NX+PBZ7+Xwc45Y0z8vkQq7bP+IRVeLcpkewQXFei5c3qyWnAEq+OyHq9F7QE2EaVNfRx8E3hDYhstet3/CTlOg2nAmKJygaQ0LljvA62pC29DnMV3L8m65O6qpnXhYoYSZALHmKEU4SuJLVYbec+sLsnGEz8YhAwJLhxOvbI42VKxHof5MasLGqCMn60lHcWLshrolfyi19CfxQRtP9bXetboFqK7FL685Drh/4+mDKk2wuDE/ksadU4LvskkP6lkAsX51XSW8z13fouDRdPU0LVrcjdwqvJVsGVJmnq6koYL+e42mibJYsTvoiw0UmJn+rU1aqgjmSlsUiY9ix/oVu0mkEaa4gWJmqf6JKqPempIKeVbiicVPB/Rh7wqtO/rur39Mt8flozqj5/evwzxKfG4eCFlVDyZ7zM5HaiU84q9vbZta1CVgh2nxAcztH0+08+fYjGJHFGuartG/b68RB2lc1tFD/6YWqxEjaiEE/MjO8QGWXJ8Dh0zP++SYrdO2GTcMl8+PRjeeIK+EHWwtRVrnBfbJ8BfZOfY3U8Iw7pwTY+2z217qlpvwXlL4I/ViQgploYuIZGwGP/e3K+w/p8k0cU9YFkJ735qxwSTzx1LDsXkOxCmBsf6HxE5yEi4+ngS/GBq9pLu7G2GsDZd6LiK7czlaOgSd0z7aPL08NxZ5stE57qvLo4Ktqa8CXh7DzsU5sbvreu03RH46FyUCu31wNWmjiuUIQlcitLj50fF0mwV1AHTobQQng/KK7cnl63S65O7bZFiNkjups1pUjNRzVhdkoRXwpKCuMPtYu2BuUvPWk0ot5P/pdMUokmmf3PWOuKPv3L9WR0xUoVyJKNMHhS7hu5unxl/JBN25vfcnIVQBQkhJ8tjYDFCjmIsecyr5AwvoE9lZ0HrfdNI2B58XXB8slqAdA3BVvBwH455tZomXHinDSwkyOoJFqF+ezNQWLwSokZeTscjIjbZHYmgNWyeSnDKsyGXDuirD2uaVXPkhYRhyNwMS9cw23VrR05jtbfmlZE41l2koHkkFviR6SUp1vbaGDyJEd7QQkXNPYqhJggRgfvnbLJEkXpYG8kOpwrqrZP6JOWRaa4q9Y0KvmtThQO04lidbLsT8rvmnthTUnPDte/3wPZQBdoOnS05umWkxpRjaG+JRtIvMc2RpNPwSDhhH5kxV/3YY7gl60D/lDPPaKH/4Dp8eYhdrf2PYMkBFM2NMh5WfLvp/AvPvS31ldS9VlQbBX069VGAjvtPpVXoPhcBA19AZFfV8sQzai8bC8cXw2dXc2dqYHsjitczYG2n8J5tO0yQ2GetOw76m+3cZ2AIN/rAicJFLjxkJ63rKY28XPtYjcyOa3cPI9y1t6Uv4xG8KMKDeltRhnvMro9tvJ84/jq0iYp7ME0rexH70twwBAunqmrQfbV6pFDpOcpTdDmsgmrmwemAUx2cnfyzpcluVS6ubxnDBqSrF/nhsod/ba2+XYlq2bG7gp4f98rNIvK6Da9RapbjG3wqNCNHtfHxojH8fr37xTBGal/effLV+bw1nXQcnmltkVN+i9pOme5K7aDxwQ4+auSBLOVZ80cB6DxM07D5SJ38Vtb0bVrvdEPC56ggxVzlLjU8s7OQS5OdpIgZYR94N1TYS+wJti2XWGNiHEJk7/O89tq2m3GDo9lObwNDi3HCLk+nDkwozROK5sfizCwCVFnY/ivOvIWHfPNh66SPAy0pzMtstCXSVvErl6Bg0zyEEydWcu2auXZcRcp2KqX+OiKC2yWpFNe6OaU+Oe9kdP6VPGWNIYoNf/a0mtL5v27dxmTxO6L5Kk60JW06be37mSF7zJAPsW1iW37uup+mG3tqYuAa2MXTeGOSXMbs2DNioOuwIaH1Pmzn4px8qYpOqGyzUwfzzQWZqtC103sANQGT+EivmVOm+bD94Y25eO80gdsR1u/hbBdjg12euVdEQ5jIkUZtE2VLiTuzXeh/8VzhimpJ91CnzXnQM6vu9ZHjwDkFLLdTc3j8/7S9top0sho8xd+4WaxejbqcrYzYLBaJmTl+cGQ786vPU5i++aIprDx64HmZn99+klLXrN02Cvd8DndoOhm+k/rMfq1Unoe7O1Xouz2xm4JOJBGHKcOQwAKvfMn5EyVERqFDTqtKFa0zzORUa4dXrHUdo6MP0UiGSL9QSFiJnYFR3czRW1nDZ82V+K7hLAYeVS9Vq+wtTPCZUHm98gczrgwCrSqYagr2lmz86jkqYFbn8UwN4Y/5R7H744dX94pYyfFSJHrcKNSF1XfWy3EGlR9qGW6ruBMvyvvYdQac2NR1tKv9Lq4PmhPi0AJukrivx4+PFvmlyHojvLbIs5B58aLd1QkVIxd+j5HZkZwadSaPEa6erbZ7Ezz2Dr7biZwAJY/Z+CIGT3ZIz28enVnniMpnZhxLandJe3LoU55Cnc5QV6b9kYTxk3FDknzolzILSlE5ki+WXMLxFZ2Nn+o2OyGx3pmmNYrphz0tM7hi7xRskL+VT2LXjAGp4MTGdhjdNPOlBlxFqUQtTGy+RjDcxNsuPxLDT10tOgRWvXB1HWIlxNTEwurgPGRM8QWWNN7hnASDNw3JSZubkrdAEEHH7RhV6ObY5Pzf1gdTi+f6Jj17eGqSpIx9uOPXyei1ULm3bAZDEX2Ie/erCabB7sc47h325wlPMjsY0R+iWhgI2qlTeoR/tF56c4AbpmmKFn8rUkFk0mFurp9d0YABKeSva/Uu/3a9JWsLoR7HQ9bu/2WgnDFbe/VoKq+9obw8sCSM26d96tQ5bxsVmPWlCR3se1hK3h+/AhuRMSJqflBxL0oVbVk+SaDifNrDoBEePR5O5JNb4zuuqV5rNAWOOWIIByu6PEBw2LB42Qg2giV/etI3KrJ7LD4B0l6WQWa+m6+LnLx+jOmjr7t5dGJDnHO31Hm/bgYav2FR7sk4lVF9MVvT2VnbUdaBkrEaJzna9ZYg2cSwW+gfVH/1HylFQTB+/2w6o6ti56L+Jq+RFimOvA2RHJHAqXbii3aWEUiN/1NEBKwlaaMJndlUBeZMOH5HM81+qQExlvQvpqjkFe5W/EN19HBp6UBWj5JugDrnv2wTMX5jBWJQ9IXL+AtDxYlK16X7gwzB79uGdf96TzKy+xaYjvgBvaQKXpGRkjYnz1r90y9/3lIUGJNz4mQ8H03fHEgpae1xEMfOLQsoJjPj+V/G57ULMiLRsO3fCEOigjILC5ogqL5Bz2TpJkQQG77rUnyKjQVnTLsm60VuqhgQsIiVX0ivLEto+tD4c6JSGZE9Rf28BRrqLICyia1Iqz9lPi3KeG54YOdxoVq/Ru8a3DtTH/T59fX+gH20veHE/wNQSwMEFAACAAgA6wNLSYFvGFJLAAAAawAAABsAAAB1bml2ZXJzYWwvdW5pdmVyc2FsLnBuZy54bWyzsa/IzVEoSy0qzszPs1Uy1DNQsrfj5bIpKEoty0wtV6gAigEFIUBJoRLINUJwyzNTSjKAQgZGBgjBjNTM9IwSWyVzM1O4oD7QTABQSwECAAAUAAIACADrA0tJ38G0GdgFAABVFgAAHQAAAAAAAAABAAAAAAAAAAAAdW5pdmVyc2FsL2NvbW1vbl9tZXNzYWdlcy5sbmdQSwECAAAUAAIACADrA0tJcmsy4ewEAABuFAAAJwAAAAAAAAABAAAAAAATBgAAdW5pdmVyc2FsL2ZsYXNoX3B1Ymxpc2hpbmdfc2V0dGluZ3MueG1sUEsBAgAAFAACAAgA6wNLSToqP066AgAAWAoAACEAAAAAAAAAAQAAAAAARAsAAHVuaXZlcnNhbC9mbGFzaF9za2luX3NldHRpbmdzLnhtbFBLAQIAABQAAgAIAOsDS0ldUemkvQQAAH8TAAAmAAAAAAAAAAEAAAAAAD0OAAB1bml2ZXJzYWwvaHRtbF9wdWJsaXNoaW5nX3NldHRpbmdzLnhtbFBLAQIAABQAAgAIAOsDS0mCE8d0lgEAACIGAAAfAAAAAAAAAAEAAAAAAD4TAAB1bml2ZXJzYWwvaHRtbF9za2luX3NldHRpbmdzLmpzUEsBAgAAFAACAAgA6wNLST08L9HBAAAA5QEAABoAAAAAAAAAAQAAAAAAERUAAHVuaXZlcnNhbC9pMThuX3ByZXNldHMueG1sUEsBAgAAFAACAAgA6wNLSXgJ4aR2AAAAdgAAABwAAAAAAAAAAQAAAAAAChYAAHVuaXZlcnNhbC9sb2NhbF9zZXR0aW5ncy54bWxQSwECAAAUAAIACAA7nFdHI7RO+/sCAACwCAAAFAAAAAAAAAABAAAAAAC6FgAAdW5pdmVyc2FsL3BsYXllci54bWxQSwECAAAUAAIACADrA0tJW9i1228BAAD4AgAAKQAAAAAAAAABAAAAAADnGQAAdW5pdmVyc2FsL3NraW5fY3VzdG9taXphdGlvbl9zZXR0aW5ncy54bWxQSwECAAAUAAIACADrA0tJ+G/Aj0kNAADkVQAAFwAAAAAAAAAAAAAAAACdGwAAdW5pdmVyc2FsL3VuaXZlcnNhbC5wbmdQSwECAAAUAAIACADrA0tJgW8YUksAAABrAAAAGwAAAAAAAAABAAAAAAAbKQAAdW5pdmVyc2FsL3VuaXZlcnNhbC5wbmcueG1sUEsFBgAAAAALAAsASQMAAJ8pAAAAAA=="/>
  <p:tag name="ISPRING_PRESENTATION_TITLE" val="history_3.1"/>
  <p:tag name="ISPRING_RESOURCE_PATHS_HASH_PRESENTER" val="37269791896a2b766c8792cdfd3b2f5dadfbde4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4388</TotalTime>
  <Words>241</Words>
  <Application>Microsoft Office PowerPoint</Application>
  <PresentationFormat>Экран (4:3)</PresentationFormat>
  <Paragraphs>53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Arial Narrow</vt:lpstr>
      <vt:lpstr>Calibri</vt:lpstr>
      <vt:lpstr>Constantia</vt:lpstr>
      <vt:lpstr>ForwardExtra</vt:lpstr>
      <vt:lpstr>Oks Free</vt:lpstr>
      <vt:lpstr>Wingdings 2</vt:lpstr>
      <vt:lpstr>Flow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history_3.1</dc:title>
  <dc:creator>admit-home</dc:creator>
  <cp:lastModifiedBy>Андрей</cp:lastModifiedBy>
  <cp:revision>344</cp:revision>
  <dcterms:created xsi:type="dcterms:W3CDTF">2008-09-08T18:26:41Z</dcterms:created>
  <dcterms:modified xsi:type="dcterms:W3CDTF">2024-12-08T17:52:46Z</dcterms:modified>
</cp:coreProperties>
</file>