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31" r:id="rId2"/>
    <p:sldId id="432" r:id="rId3"/>
    <p:sldId id="433" r:id="rId4"/>
    <p:sldId id="323" r:id="rId5"/>
    <p:sldId id="324" r:id="rId6"/>
    <p:sldId id="325" r:id="rId7"/>
    <p:sldId id="326" r:id="rId8"/>
    <p:sldId id="327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29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E74F5E-5076-40F5-9DC4-48DDD46BB908}">
          <p14:sldIdLst>
            <p14:sldId id="431"/>
            <p14:sldId id="432"/>
            <p14:sldId id="433"/>
            <p14:sldId id="323"/>
            <p14:sldId id="324"/>
            <p14:sldId id="325"/>
            <p14:sldId id="326"/>
            <p14:sldId id="327"/>
            <p14:sldId id="329"/>
            <p14:sldId id="330"/>
            <p14:sldId id="331"/>
            <p14:sldId id="332"/>
            <p14:sldId id="333"/>
            <p14:sldId id="334"/>
            <p14:sldId id="335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5050"/>
    <a:srgbClr val="FFCCFF"/>
    <a:srgbClr val="C00000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169B-DD47-4ABE-819B-5927D1CDE9ED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6FE8-E507-4CB8-B426-3A4C8605E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8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A57D-9532-4E8A-83B3-011DCF91E18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31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7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12/7/2025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88FBB-BDB5-4E00-8BB2-BCE8939A5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01269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86553" y="779242"/>
            <a:ext cx="421481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Со второй половины 50-х гг. основным в русской внешней политике стало западное направление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1558 - 1583 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все силы русских были брошены на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Ливонскую войну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6455678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Ливонская война 1558 - 1583 гг.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22" t="2746" r="34616"/>
          <a:stretch>
            <a:fillRect/>
          </a:stretch>
        </p:blipFill>
        <p:spPr bwMode="auto">
          <a:xfrm>
            <a:off x="214282" y="964956"/>
            <a:ext cx="4357718" cy="54644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93694" y="3778022"/>
            <a:ext cx="4000528" cy="2677656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Ливонская война продолжалась практически 25 лет, потребовала огромных материальных затрат и закончилась потерями территории для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ЛИВОНСКАЯ          ВОЙНА       (НАЧАЛО)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4282" y="6519446"/>
            <a:ext cx="585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Ливонская война (боевые действия в начале войны)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642918"/>
            <a:ext cx="278608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Москве был необходим выход к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Балтийскому морю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 январе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1558 г.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русские войска перешли границу в районе Пскова.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Ливонский орден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терпел поражение за поражением. Крупнейшие крепости были взяты русскими войсками, которые вышли к берегу Балтийского моря. К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1560 г.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Ливонский орден был практически уничтожен </a:t>
            </a:r>
          </a:p>
        </p:txBody>
      </p:sp>
      <p:pic>
        <p:nvPicPr>
          <p:cNvPr id="8" name="Рисунок 7" descr="ливонская война1.jpg"/>
          <p:cNvPicPr>
            <a:picLocks noChangeAspect="1"/>
          </p:cNvPicPr>
          <p:nvPr/>
        </p:nvPicPr>
        <p:blipFill>
          <a:blip r:embed="rId3" cstate="print"/>
          <a:srcRect l="5376" t="1199" r="4301" b="1652"/>
          <a:stretch>
            <a:fillRect/>
          </a:stretch>
        </p:blipFill>
        <p:spPr>
          <a:xfrm>
            <a:off x="142844" y="908720"/>
            <a:ext cx="5799229" cy="55921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стрелец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857620" y="2500306"/>
            <a:ext cx="2428875" cy="3962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ЛИВОНСКАЯ          ВОЙНА       (      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          </a:t>
            </a:r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ЭТАП    )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29058" y="6519446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Действия войск Стефана </a:t>
            </a:r>
            <a:r>
              <a:rPr lang="ru-RU" sz="1600" i="1" dirty="0" err="1">
                <a:latin typeface="Arial" pitchFamily="34" charset="0"/>
                <a:cs typeface="Arial" pitchFamily="34" charset="0"/>
              </a:rPr>
              <a:t>Батория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Успехи России встревожили соседние государства. Ливонский орден заключает союз с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Польшей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Против России выступила и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Швеция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Таким образом, вместо одного слабого Ливонского ордена у России оказались два сильных противника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214686"/>
            <a:ext cx="3143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Начались поражения русских войск: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поражение у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Полоцка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поражение под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Оршей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kbdjycrfz djqyf.jpg"/>
          <p:cNvPicPr>
            <a:picLocks noChangeAspect="1"/>
          </p:cNvPicPr>
          <p:nvPr/>
        </p:nvPicPr>
        <p:blipFill>
          <a:blip r:embed="rId3" cstate="print"/>
          <a:srcRect l="1617" t="51042" r="38019" b="890"/>
          <a:stretch>
            <a:fillRect/>
          </a:stretch>
        </p:blipFill>
        <p:spPr>
          <a:xfrm>
            <a:off x="3786182" y="2767996"/>
            <a:ext cx="4746258" cy="3661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стрелец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643182"/>
            <a:ext cx="2428875" cy="3962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ЛИВОНСКАЯ          ВОЙНА       (      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     </a:t>
            </a:r>
            <a:r>
              <a:rPr lang="en-US" sz="4800" kern="0" spc="-1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I</a:t>
            </a:r>
            <a:r>
              <a:rPr lang="en-US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        </a:t>
            </a:r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ЭТАП    )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7158" y="6519446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 Царь Иван Грозный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Иван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видел причину неудач, прежде всего, в </a:t>
            </a:r>
            <a:r>
              <a:rPr lang="ru-RU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предательстве своих подчиненных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Неудачи в личной жизни царя (смерть жены Анастасии) и в войне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785926"/>
            <a:ext cx="49292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становятся началом нового периода правления Ивана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IV –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периода опричного террора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Это еще более ухудшило положение России в войне.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Казнены многие военачальники в том числе приближенные царя и члены Избранной рады. Спасаясь от террора в Литву бежит воевода князь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Андрей Курбский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Страну все больше охватывает кризис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2202050"/>
            <a:ext cx="3493622" cy="4316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ЛИВОНСКАЯ          ВОЙНА     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86446" y="651944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Баторий. Осада Пскова.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55179"/>
            <a:ext cx="4343408" cy="581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тефан баторий.gif"/>
          <p:cNvPicPr>
            <a:picLocks noChangeAspect="1"/>
          </p:cNvPicPr>
          <p:nvPr/>
        </p:nvPicPr>
        <p:blipFill>
          <a:blip r:embed="rId4" cstate="print"/>
          <a:srcRect b="2984"/>
          <a:stretch>
            <a:fillRect/>
          </a:stretch>
        </p:blipFill>
        <p:spPr>
          <a:xfrm>
            <a:off x="3500430" y="2928934"/>
            <a:ext cx="2667000" cy="37147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3357562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Войска </a:t>
            </a:r>
            <a:r>
              <a:rPr lang="ru-RU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Батория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перешли в наступление и захватили многие ливонские города, ранее занятые русскими. Одновременно вступила в 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войну против России </a:t>
            </a:r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Швеция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21495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Баторий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осадил Псков, однако понес потери и был вынужден согласиться на переговоры о мире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14356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1569 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Польша и Литва, окончательно объединяются в единое государство – </a:t>
            </a:r>
          </a:p>
          <a:p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Речь 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Посполитую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 главе этого государства встал талантливый полководец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Стефан Баторий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ЛИВОНСКАЯ          ВОЙНА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071546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1582 г.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было заключено перемирие с Речью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Посполитой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1583 г.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со Швецией. По их условиям Россия утратила все свои приобретения в Ливонии и Белоруссии, но сохранила устье Невы.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Две основные причины поражения России: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1) ослабление страны в результате опричного террора;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2) дипломатический просчет, приведший к необходимости воевать сразу против двух сильных врагов.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Неудачная война внесла свой вклад в подрыв русской экономики и дальнейшую дестабилизацию жизни страны.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Однако отношения с Западом в эти годы не ограничивались исключительно военной сферой. Развивались торговые связи с Германской империей и государствами Италии, русско-английские отношения (торговля через Белое и Баренцево моря).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5510" y="0"/>
            <a:ext cx="8670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ЛИВОНСКАЯ          ВОЙНА       (     ОКОНЧАНИЕ )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407523"/>
            <a:ext cx="6624736" cy="4395604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2092549" cy="35718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31652" y="1407523"/>
            <a:ext cx="720069" cy="113877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??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864855"/>
            <a:ext cx="1656185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700" dirty="0"/>
              <a:t>Учебник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9120" y="1481667"/>
            <a:ext cx="6637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Что представлял собой период боярского правления?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Почему исследователи говорят о негативном влиянии периода детства на становление характера будущего царя?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 чем был смысл идеи венчания государя на царство?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Как вы думаете, почему именно пожар Москвы 1547 г. стал ключевым моментом в дальнейшей внутренней политике царя, что он помог осознать ему?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Кто входил в число Избранной рады?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Перечислите основные реформы Избранной рады.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Назовите основные направления и задачи внешней политики России периода правления Ивана </a:t>
            </a:r>
            <a:r>
              <a:rPr lang="en-US" dirty="0">
                <a:latin typeface="Arial" pitchFamily="34" charset="0"/>
                <a:cs typeface="Arial" pitchFamily="34" charset="0"/>
              </a:rPr>
              <a:t>IV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Как вы думаете, в чем значение завоевательных походов Ермака Тимофеевича?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Сформулируйте объективные результаты Ливонской войны для России и для Ливонии.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9" y="853233"/>
            <a:ext cx="367240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А.Н. Сахаров История России с древнейших времен до конца </a:t>
            </a:r>
            <a:r>
              <a:rPr lang="en-US" sz="1400" b="1" dirty="0">
                <a:solidFill>
                  <a:prstClr val="black"/>
                </a:solidFill>
              </a:rPr>
              <a:t>XVII </a:t>
            </a:r>
            <a:r>
              <a:rPr lang="ru-RU" sz="1400" b="1" dirty="0">
                <a:solidFill>
                  <a:prstClr val="black"/>
                </a:solidFill>
              </a:rPr>
              <a:t>века.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853233"/>
            <a:ext cx="125386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§ 20-21</a:t>
            </a:r>
            <a:endParaRPr lang="ru-RU" sz="2800" dirty="0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48478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6000" b="1" cap="all" dirty="0">
                <a:ln w="0">
                  <a:noFill/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ForwardExtra" panose="02000506040000020004" pitchFamily="50" charset="0"/>
                <a:cs typeface="Arial" pitchFamily="34" charset="0"/>
              </a:rPr>
              <a:t>ПРИСОЕДИНЕНИЕ ПОВОЛЖЬЯ И НАЧАЛО ЛИВОНСКОЙ ВОЙНЫ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1AD2F-ED3B-41F7-97CA-0CCC564B8CAB}"/>
              </a:ext>
            </a:extLst>
          </p:cNvPr>
          <p:cNvSpPr txBox="1"/>
          <p:nvPr/>
        </p:nvSpPr>
        <p:spPr>
          <a:xfrm>
            <a:off x="483576" y="836712"/>
            <a:ext cx="3054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000" b="0">
                <a:solidFill>
                  <a:srgbClr val="122D44"/>
                </a:solidFill>
                <a:effectLst/>
                <a:latin typeface="Cyrvetica v2 Extra Outline" pitchFamily="2" charset="0"/>
              </a:rPr>
              <a:t>Тема 4.6. </a:t>
            </a:r>
            <a:endParaRPr lang="ru-RU" sz="4000" b="0" dirty="0">
              <a:solidFill>
                <a:srgbClr val="122D44"/>
              </a:solidFill>
              <a:effectLst/>
              <a:latin typeface="Cyrvetica v2 Extra Outline" pitchFamily="2" charset="0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42DD30-9C29-4749-8179-BA1DD03863C1}"/>
              </a:ext>
            </a:extLst>
          </p:cNvPr>
          <p:cNvSpPr txBox="1"/>
          <p:nvPr/>
        </p:nvSpPr>
        <p:spPr>
          <a:xfrm>
            <a:off x="965733" y="1625796"/>
            <a:ext cx="75985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i="0" dirty="0">
                <a:effectLst/>
                <a:latin typeface="Arial" panose="020B0604020202020204" pitchFamily="34" charset="0"/>
              </a:rPr>
              <a:t>Взятие русскими войсками Казани.</a:t>
            </a:r>
          </a:p>
          <a:p>
            <a:pPr marL="514350" indent="-514350">
              <a:buAutoNum type="arabicPeriod"/>
            </a:pPr>
            <a:r>
              <a:rPr lang="ru-RU" sz="2800" i="0" dirty="0">
                <a:effectLst/>
                <a:latin typeface="Arial" panose="020B0604020202020204" pitchFamily="34" charset="0"/>
              </a:rPr>
              <a:t>Присоединение Астраханского ханства. </a:t>
            </a:r>
            <a:endParaRPr lang="ru-RU" sz="2800" dirty="0">
              <a:latin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i="0" dirty="0">
                <a:effectLst/>
                <a:latin typeface="Arial" panose="020B0604020202020204" pitchFamily="34" charset="0"/>
              </a:rPr>
              <a:t>Причины и начало Ливонской войны.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1ED8B-2C58-4E53-8961-2E8E741EE560}"/>
              </a:ext>
            </a:extLst>
          </p:cNvPr>
          <p:cNvSpPr txBox="1"/>
          <p:nvPr/>
        </p:nvSpPr>
        <p:spPr>
          <a:xfrm>
            <a:off x="5706373" y="4693007"/>
            <a:ext cx="3384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• Сапа</a:t>
            </a:r>
            <a:b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• …</a:t>
            </a:r>
            <a:b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• …</a:t>
            </a:r>
          </a:p>
          <a:p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3A23B-2852-4A98-93A7-2024F72FA23C}"/>
              </a:ext>
            </a:extLst>
          </p:cNvPr>
          <p:cNvSpPr txBox="1"/>
          <p:nvPr/>
        </p:nvSpPr>
        <p:spPr>
          <a:xfrm>
            <a:off x="5401209" y="42930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понятия: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E9EBC-CC5B-4DE4-A698-52B88B83F5C5}"/>
              </a:ext>
            </a:extLst>
          </p:cNvPr>
          <p:cNvSpPr txBox="1"/>
          <p:nvPr/>
        </p:nvSpPr>
        <p:spPr>
          <a:xfrm>
            <a:off x="467544" y="645593"/>
            <a:ext cx="75503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 Narrow" panose="020B0606020202030204" pitchFamily="34" charset="0"/>
              </a:rPr>
              <a:t>ВОПРОСЫ: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6AAFF-5A9B-4026-9C09-3E595B25DA89}"/>
              </a:ext>
            </a:extLst>
          </p:cNvPr>
          <p:cNvSpPr txBox="1"/>
          <p:nvPr/>
        </p:nvSpPr>
        <p:spPr>
          <a:xfrm>
            <a:off x="936713" y="4821992"/>
            <a:ext cx="4464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ru-RU" b="1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Хан Девлет-Гирей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C0C6A-B05E-41FE-BD59-66D82C786341}"/>
              </a:ext>
            </a:extLst>
          </p:cNvPr>
          <p:cNvSpPr txBox="1"/>
          <p:nvPr/>
        </p:nvSpPr>
        <p:spPr>
          <a:xfrm>
            <a:off x="501899" y="441619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Персоналии:</a:t>
            </a:r>
          </a:p>
        </p:txBody>
      </p:sp>
    </p:spTree>
    <p:extLst>
      <p:ext uri="{BB962C8B-B14F-4D97-AF65-F5344CB8AC3E}">
        <p14:creationId xmlns:p14="http://schemas.microsoft.com/office/powerpoint/2010/main" val="661153346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рельцы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142984"/>
            <a:ext cx="3528123" cy="5429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29322" y="6429396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Рис.1</a:t>
            </a:r>
            <a:r>
              <a:rPr lang="en-US" sz="1600" i="1" dirty="0"/>
              <a:t>0</a:t>
            </a:r>
            <a:r>
              <a:rPr lang="ru-RU" sz="1600" i="1" dirty="0"/>
              <a:t>  Стрельцы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78579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середине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XVI 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Россия активизирует свое влияние на восточном направлении. Это было вызвано тремя основными причинами.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4"/>
            <a:ext cx="58579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Поместья измельчали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не могли должным образом обеспечить помещиков. Это вызывало недовольство дворянства и подрывало боеспособность войска. Решение проблемы в захвате новых земель на востоке.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2. Владение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волжским торговым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путем позволяло вести выгодную торговлю с богатыми странами Востока.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3. Правители татарских ханств часто организовывали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разорительные набеги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русские земли.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ВНЕШНЯЯ          ПОЛИТИКА            МОСКВЫ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4282" y="6519446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Крепость Свияжск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214422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1551 г.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началась подготовка к новому походу. Всего за 4 недели у впадения в Волгу р.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Свияги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была построена из сплавленных по реке деталей деревянная крепость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Свияжск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ставшая опорным пунктом армии.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38" y="785794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Первый поход на Казань закончился неудачей.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8572500" cy="3228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 descr="стрельцы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7504" y="526829"/>
            <a:ext cx="2282817" cy="32821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ЗАВОЕВАНИЕ           КАЗАНИ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5941894" cy="43290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6784" y="6426988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Взятие Казани русскими войсками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2000240"/>
            <a:ext cx="27015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Последний казанский хан попал в плен, победители истребили все взрослое мужское население города </a:t>
            </a:r>
          </a:p>
          <a:p>
            <a:pPr algn="r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1556 г.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была присоединена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Астрахань.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Под властью России оказался весь бассейн Волги - от истоков до устья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78579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1552 г.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русские войска вновь осадили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Казань.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Татары отчаянно сопротивлялись, но подземным взрывом был разрушен один из участков стены.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ЗАВОЕВАНИЕ           КАЗАНИ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4282" y="651944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Василий Блаженный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642918"/>
            <a:ext cx="492922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честь взятия Казани Иван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IV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приказал построить храм.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1560 г.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согласно легенде, зодчий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Постник Яковлев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 прозвищу 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Барма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создал храм, названный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Троицкий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(позже его называли храм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Покрова на рву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и, наконец,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Церковь Василия Блаженного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 легенде по окончании работ царь приказал ослепить мастера, что бы нигде больше такой красоты построено не было.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Входит в Список объектов Всемирного наследия ЮНЕСКО в России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1667" r="9999" b="11249"/>
          <a:stretch>
            <a:fillRect/>
          </a:stretch>
        </p:blipFill>
        <p:spPr bwMode="auto">
          <a:xfrm>
            <a:off x="142844" y="714356"/>
            <a:ext cx="3857652" cy="58275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ЗАВОЕВАНИЕ           КАЗАНИ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9322" y="6143644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Ермак Тимофеевич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         В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1581 г.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казачий атаман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Ермак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 своим отрядом двинулся в поход на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Сибирское ханство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хана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Кучума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В ряде сражений отряду Ермака удалось разбить татарское войско. Народы Западной Сибири отныне стали платить дань России </a:t>
            </a:r>
          </a:p>
        </p:txBody>
      </p:sp>
      <p:pic>
        <p:nvPicPr>
          <p:cNvPr id="5" name="Рисунок 4" descr="ермак тимофеевич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2068"/>
          <a:stretch>
            <a:fillRect/>
          </a:stretch>
        </p:blipFill>
        <p:spPr>
          <a:xfrm>
            <a:off x="5286380" y="478717"/>
            <a:ext cx="3643349" cy="55376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429132"/>
            <a:ext cx="4675928" cy="1569660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В 80-е - 90-е гг. XVI в. вся 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Западная Сибирь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вошла в состав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ПОКОРЕНИЕ           СИБИРИ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00628" y="6357958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 Крымские татары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5723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Южное направление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внешней политики - это отношения с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Крымским ханством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85926"/>
            <a:ext cx="26774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Крымские ханы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признали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русских завоеваний на Волге и требовали от Руси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(как преемники Золотой Орды)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Крымские татары часто совершали набеги на русские земли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1571 г.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крымский хан </a:t>
            </a:r>
            <a:r>
              <a:rPr lang="ru-RU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Девлет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-Гирей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сжег Москву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250" t="6379" r="6875" b="4972"/>
          <a:stretch>
            <a:fillRect/>
          </a:stretch>
        </p:blipFill>
        <p:spPr bwMode="auto">
          <a:xfrm>
            <a:off x="3000364" y="1714488"/>
            <a:ext cx="5929354" cy="46434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КРЫМСКИЕ            ТАТАРЫ</a:t>
            </a:r>
          </a:p>
        </p:txBody>
      </p:sp>
    </p:spTree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8D1197C-FC02-46DF-B525-9835E22DD846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history_3.7.2"/>
  <p:tag name="ISPRING_RESOURCE_PATHS_HASH_PRESENTER" val="aeccb3e81189bc309ac73b90e1324ea0bfe35e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1044</Words>
  <Application>Microsoft Office PowerPoint</Application>
  <PresentationFormat>Экран (4:3)</PresentationFormat>
  <Paragraphs>119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Constantia</vt:lpstr>
      <vt:lpstr>Cyrvetica v2 Extra Outline</vt:lpstr>
      <vt:lpstr>ForwardExtra</vt:lpstr>
      <vt:lpstr>Times New Roman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history_3.7.2</dc:title>
  <dc:creator>admit-home</dc:creator>
  <cp:lastModifiedBy>Андрей</cp:lastModifiedBy>
  <cp:revision>958</cp:revision>
  <dcterms:created xsi:type="dcterms:W3CDTF">2008-09-08T18:26:41Z</dcterms:created>
  <dcterms:modified xsi:type="dcterms:W3CDTF">2025-12-07T18:43:37Z</dcterms:modified>
</cp:coreProperties>
</file>