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1" r:id="rId2"/>
    <p:sldId id="432" r:id="rId3"/>
    <p:sldId id="433" r:id="rId4"/>
    <p:sldId id="439" r:id="rId5"/>
    <p:sldId id="448" r:id="rId6"/>
    <p:sldId id="316" r:id="rId7"/>
    <p:sldId id="314" r:id="rId8"/>
    <p:sldId id="301" r:id="rId9"/>
    <p:sldId id="317" r:id="rId10"/>
    <p:sldId id="321" r:id="rId11"/>
    <p:sldId id="322" r:id="rId12"/>
    <p:sldId id="323" r:id="rId13"/>
    <p:sldId id="324" r:id="rId14"/>
    <p:sldId id="325" r:id="rId15"/>
    <p:sldId id="326" r:id="rId16"/>
    <p:sldId id="35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E74F5E-5076-40F5-9DC4-48DDD46BB908}">
          <p14:sldIdLst>
            <p14:sldId id="431"/>
            <p14:sldId id="432"/>
            <p14:sldId id="433"/>
            <p14:sldId id="439"/>
            <p14:sldId id="448"/>
            <p14:sldId id="316"/>
            <p14:sldId id="314"/>
            <p14:sldId id="301"/>
            <p14:sldId id="317"/>
            <p14:sldId id="321"/>
            <p14:sldId id="322"/>
            <p14:sldId id="323"/>
            <p14:sldId id="324"/>
            <p14:sldId id="325"/>
            <p14:sldId id="326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FFCCFF"/>
    <a:srgbClr val="C0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23.11.2025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A57D-9532-4E8A-83B3-011DCF91E1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1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7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11/23/2025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88FBB-BDB5-4E00-8BB2-BCE8939A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1269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14282" y="71435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ВОЕННАЯ РЕФОРМА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85720" y="1214422"/>
            <a:ext cx="4071966" cy="0"/>
          </a:xfrm>
          <a:prstGeom prst="line">
            <a:avLst/>
          </a:prstGeom>
          <a:ln w="444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стрельц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062" y="714356"/>
            <a:ext cx="3974938" cy="571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00760" y="6357958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Стрельцы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XVI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92880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6 «статей», по 500 человек в каждой. Стрельцов расселили в специальной слободе. Им было назначено жалование (4 руб. в год).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28586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1550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смену пищальникам - ополченцам пришло </a:t>
            </a:r>
            <a:r>
              <a:rPr lang="ru-RU" sz="2000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стрелецкое войско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(3 тыс. человек). Стрельцов разделили на</a:t>
            </a:r>
            <a:endParaRPr lang="ru-RU" sz="2000" dirty="0"/>
          </a:p>
          <a:p>
            <a:endParaRPr lang="ru-RU" sz="2000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571876"/>
            <a:ext cx="5143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Каждый стрелец был вооружён </a:t>
            </a:r>
            <a:r>
              <a:rPr lang="ru-RU" sz="2000" i="1" dirty="0">
                <a:solidFill>
                  <a:srgbClr val="0070C0"/>
                </a:solidFill>
              </a:rPr>
              <a:t>пищалью, бердышом и саблей</a:t>
            </a:r>
            <a:r>
              <a:rPr lang="ru-RU" sz="2000" i="1" dirty="0"/>
              <a:t>, а также имел сумку для пуль и шлем.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786322"/>
            <a:ext cx="5143536" cy="707886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1550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создано стрелецкое войско;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1556 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– принято Уложение о службе.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572140"/>
            <a:ext cx="51435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Стрелецкое войско было гораздо эффективнее войска поместного.</a:t>
            </a:r>
            <a:endParaRPr lang="ru-RU" sz="2400" i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14282" y="71435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ЦЕРКОВНАЯ РЕФОРМА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85720" y="1214422"/>
            <a:ext cx="4857784" cy="0"/>
          </a:xfrm>
          <a:prstGeom prst="line">
            <a:avLst/>
          </a:prstGeom>
          <a:ln w="444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20" y="164305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получил название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«Стоглавый»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по числу постановлений в конце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 с участием царя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Ивана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представителей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Боярской думы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286124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Решения «Стоглавого собора»: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714752"/>
            <a:ext cx="5572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Единообразие церковных обрядов (в т.ч. исправление священных книг).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Ужесточение дисциплины духовенства.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Просвещение – главная задача церкви.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Канонизация новых святых.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3000396" cy="45598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128586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1551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созван церковный собор, который позже 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6357958"/>
            <a:ext cx="357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Титульный лист «Стоглава»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5429264"/>
            <a:ext cx="5572164" cy="89255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Утверждается государственная идея: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«Москва — третий Рим»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трельцы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142984"/>
            <a:ext cx="3528123" cy="5429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29322" y="6429396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Рис.1</a:t>
            </a:r>
            <a:r>
              <a:rPr lang="en-US" sz="1600" i="1" dirty="0"/>
              <a:t>0</a:t>
            </a:r>
            <a:r>
              <a:rPr lang="ru-RU" sz="1600" i="1" dirty="0"/>
              <a:t>  Стрельцы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XVI 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Россия активизирует свое влияние на восточном направлении. Это было вызвано тремя основными причинами.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58579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Поместья измельчали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не могли должным образом обеспечить помещиков. Это вызывало недовольство дворянства и подрывало боеспособность войска. Решение проблемы в захвате новых земель на востоке.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Владение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волжским торговым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путем позволяло вести выгодную торговлю с богатыми странами Востока.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 Правители татарских ханств часто организовывали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разорительные набеги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 русские земли.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ВНЕШНЯЯ          ПОЛИТИКА            МОСКВЫ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519446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Крепость Свияжск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214422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1551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началась подготовка к новому походу. Всего за 4 недели у впадения в Волгу р.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Свияги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была построена из сплавленных по реке деталей деревянная крепость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Свияжск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ставшая опорным пунктом армии.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38" y="78579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Первый поход на Казань закончился неудачей.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8572500" cy="32289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стрельцы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7504" y="526829"/>
            <a:ext cx="2282817" cy="32821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5941894" cy="43290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6784" y="6426988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Взятие Казани русскими войсками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2000240"/>
            <a:ext cx="2701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Последний казанский хан попал в плен, победители истребили все взрослое мужское население города </a:t>
            </a:r>
          </a:p>
          <a:p>
            <a:pPr algn="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1556 г.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была присоединена </a:t>
            </a:r>
            <a:r>
              <a:rPr 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Астрахань.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Под властью России оказался весь бассейн Волги - от истоков до устья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78579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1552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русские войска вновь осадили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Казань.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Татары отчаянно сопротивлялись, но подземным взрывом был разрушен один из участков стены.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651944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Василий Блаженный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42918"/>
            <a:ext cx="492922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честь взятия Казани Иван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IV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приказал построить храм. 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1560 г.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согласно легенде, зодчий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Постник Яковлев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прозвищу </a:t>
            </a:r>
            <a:r>
              <a:rPr lang="ru-RU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Барма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создал храм, названный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Троицкий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(позже его называли храм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Покрова на рву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и, наконец,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Церковь Василия Блаженного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По легенде по окончании работ царь приказал ослепить мастера, что бы нигде больше такой красоты построено не было.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Входит в Список объектов Всемирного наследия ЮНЕСКО в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1667" r="9999" b="11249"/>
          <a:stretch>
            <a:fillRect/>
          </a:stretch>
        </p:blipFill>
        <p:spPr bwMode="auto">
          <a:xfrm>
            <a:off x="142844" y="714356"/>
            <a:ext cx="3857652" cy="58275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ЗАВОЕВАНИЕ           КАЗАНИ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407523"/>
            <a:ext cx="6624736" cy="3213466"/>
          </a:xfrm>
          <a:prstGeom prst="rect">
            <a:avLst/>
          </a:prstGeom>
          <a:solidFill>
            <a:srgbClr val="FFFFCC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525"/>
          <a:stretch/>
        </p:blipFill>
        <p:spPr>
          <a:xfrm>
            <a:off x="214282" y="3286124"/>
            <a:ext cx="2092549" cy="341024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52" y="1407523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9120" y="1481667"/>
            <a:ext cx="6637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Что собой представляет процедура централизации власти?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Как и почему возникла идея централизации власти в представлении Ивана </a:t>
            </a:r>
            <a:r>
              <a:rPr lang="en-US" dirty="0">
                <a:latin typeface="Arial" pitchFamily="34" charset="0"/>
                <a:cs typeface="Arial" pitchFamily="34" charset="0"/>
              </a:rPr>
              <a:t>IV</a:t>
            </a:r>
            <a:r>
              <a:rPr lang="ru-RU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Существовала ли альтернатива власти Ивана </a:t>
            </a:r>
            <a:r>
              <a:rPr lang="en-US" dirty="0">
                <a:latin typeface="Arial" pitchFamily="34" charset="0"/>
                <a:cs typeface="Arial" pitchFamily="34" charset="0"/>
              </a:rPr>
              <a:t>IV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стране?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Как вы думаете, эта идея оправдывает себя в истории?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Если централизация власти в государствах Европы периода позднего Средневековья – распространенная вещь, то какие особенности этой идеи сложились в России?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Сформулируйте основное последствия опричного террора: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Что изменилось в положении зависимых крестьян к концу </a:t>
            </a:r>
            <a:r>
              <a:rPr lang="en-US" dirty="0">
                <a:latin typeface="Arial" pitchFamily="34" charset="0"/>
                <a:cs typeface="Arial" pitchFamily="34" charset="0"/>
              </a:rPr>
              <a:t>XVI </a:t>
            </a:r>
            <a:r>
              <a:rPr lang="ru-RU" dirty="0">
                <a:latin typeface="Arial" pitchFamily="34" charset="0"/>
                <a:cs typeface="Arial" pitchFamily="34" charset="0"/>
              </a:rPr>
              <a:t>века?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0253" y="4725144"/>
            <a:ext cx="6178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§ 25-27 стр.168-187. </a:t>
            </a:r>
          </a:p>
          <a:p>
            <a:r>
              <a:rPr lang="ru-RU" sz="2800" i="1" dirty="0"/>
              <a:t>Сайт: «Московское государство в </a:t>
            </a:r>
            <a:r>
              <a:rPr lang="en-US" sz="2800" i="1" dirty="0"/>
              <a:t>XVI</a:t>
            </a:r>
            <a:r>
              <a:rPr lang="ru-RU" sz="2800" i="1" dirty="0"/>
              <a:t> в.»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9274959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8478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6000" b="1" cap="all" dirty="0">
                <a:ln w="0">
                  <a:noFill/>
                </a:ln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ForwardExtra" panose="02000506040000020004" pitchFamily="50" charset="0"/>
                <a:cs typeface="Arial" pitchFamily="34" charset="0"/>
              </a:rPr>
              <a:t>Реформы Избранной рады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61AD2F-ED3B-41F7-97CA-0CCC564B8CAB}"/>
              </a:ext>
            </a:extLst>
          </p:cNvPr>
          <p:cNvSpPr txBox="1"/>
          <p:nvPr/>
        </p:nvSpPr>
        <p:spPr>
          <a:xfrm>
            <a:off x="483576" y="836712"/>
            <a:ext cx="3054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4000" b="0">
                <a:solidFill>
                  <a:srgbClr val="122D44"/>
                </a:solidFill>
                <a:effectLst/>
                <a:latin typeface="Cyrvetica v2 Extra Outline" pitchFamily="2" charset="0"/>
              </a:rPr>
              <a:t>Тема 4.4. </a:t>
            </a:r>
            <a:endParaRPr lang="ru-RU" sz="4000" b="0" dirty="0">
              <a:solidFill>
                <a:srgbClr val="122D44"/>
              </a:solidFill>
              <a:effectLst/>
              <a:latin typeface="Cyrvetica v2 Extra Outline" pitchFamily="2" charset="0"/>
            </a:endParaRPr>
          </a:p>
        </p:txBody>
      </p:sp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42DD30-9C29-4749-8179-BA1DD03863C1}"/>
              </a:ext>
            </a:extLst>
          </p:cNvPr>
          <p:cNvSpPr txBox="1"/>
          <p:nvPr/>
        </p:nvSpPr>
        <p:spPr>
          <a:xfrm>
            <a:off x="1090419" y="1261528"/>
            <a:ext cx="75985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000" dirty="0">
                <a:latin typeface="Arial Narrow" panose="020B0606020202030204" pitchFamily="34" charset="0"/>
              </a:rPr>
              <a:t>Появление и реформы Избранной рады.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1ED8B-2C58-4E53-8961-2E8E741EE560}"/>
              </a:ext>
            </a:extLst>
          </p:cNvPr>
          <p:cNvSpPr txBox="1"/>
          <p:nvPr/>
        </p:nvSpPr>
        <p:spPr>
          <a:xfrm>
            <a:off x="5706373" y="4693007"/>
            <a:ext cx="3384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Избранная рада</a:t>
            </a:r>
            <a:b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…</a:t>
            </a:r>
            <a:b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…</a:t>
            </a:r>
          </a:p>
          <a:p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C3A23B-2852-4A98-93A7-2024F72FA23C}"/>
              </a:ext>
            </a:extLst>
          </p:cNvPr>
          <p:cNvSpPr txBox="1"/>
          <p:nvPr/>
        </p:nvSpPr>
        <p:spPr>
          <a:xfrm>
            <a:off x="5401209" y="42930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понятия: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E9EBC-CC5B-4DE4-A698-52B88B83F5C5}"/>
              </a:ext>
            </a:extLst>
          </p:cNvPr>
          <p:cNvSpPr txBox="1"/>
          <p:nvPr/>
        </p:nvSpPr>
        <p:spPr>
          <a:xfrm>
            <a:off x="467544" y="645593"/>
            <a:ext cx="75503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latin typeface="Arial Narrow" panose="020B0606020202030204" pitchFamily="34" charset="0"/>
              </a:rPr>
              <a:t>ВОПРОСЫ: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6AAFF-5A9B-4026-9C09-3E595B25DA89}"/>
              </a:ext>
            </a:extLst>
          </p:cNvPr>
          <p:cNvSpPr txBox="1"/>
          <p:nvPr/>
        </p:nvSpPr>
        <p:spPr>
          <a:xfrm>
            <a:off x="936713" y="4821992"/>
            <a:ext cx="446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ru-RU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Иван </a:t>
            </a:r>
            <a:r>
              <a:rPr lang="en-US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IV</a:t>
            </a:r>
            <a:r>
              <a:rPr lang="ru-RU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 Васильевич</a:t>
            </a:r>
          </a:p>
          <a:p>
            <a:r>
              <a:rPr lang="ru-RU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•</a:t>
            </a:r>
            <a:endParaRPr lang="ru-RU" b="1" i="0" dirty="0">
              <a:solidFill>
                <a:srgbClr val="00669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C0C6A-B05E-41FE-BD59-66D82C786341}"/>
              </a:ext>
            </a:extLst>
          </p:cNvPr>
          <p:cNvSpPr txBox="1"/>
          <p:nvPr/>
        </p:nvSpPr>
        <p:spPr>
          <a:xfrm>
            <a:off x="501899" y="4416191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Персоналии:</a:t>
            </a:r>
          </a:p>
        </p:txBody>
      </p:sp>
    </p:spTree>
    <p:extLst>
      <p:ext uri="{BB962C8B-B14F-4D97-AF65-F5344CB8AC3E}">
        <p14:creationId xmlns:p14="http://schemas.microsoft.com/office/powerpoint/2010/main" val="661153346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38255B-AD3A-4E08-8DD3-7C03897C3895}"/>
              </a:ext>
            </a:extLst>
          </p:cNvPr>
          <p:cNvSpPr/>
          <p:nvPr/>
        </p:nvSpPr>
        <p:spPr>
          <a:xfrm>
            <a:off x="507867" y="1844824"/>
            <a:ext cx="4784213" cy="136815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3C785-305B-4F4B-B186-A8098D09BCCB}"/>
              </a:ext>
            </a:extLst>
          </p:cNvPr>
          <p:cNvSpPr txBox="1"/>
          <p:nvPr/>
        </p:nvSpPr>
        <p:spPr>
          <a:xfrm>
            <a:off x="2398934" y="745930"/>
            <a:ext cx="3431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i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Cheque Black" panose="00000500000000000000" pitchFamily="50" charset="0"/>
              </a:rPr>
              <a:t>1533–1538</a:t>
            </a:r>
            <a:endParaRPr lang="ru-RU" sz="54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Cheque Blac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63734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3D5788-B5D5-4ACA-BCCF-C3C33CE6EB24}"/>
              </a:ext>
            </a:extLst>
          </p:cNvPr>
          <p:cNvSpPr txBox="1"/>
          <p:nvPr/>
        </p:nvSpPr>
        <p:spPr>
          <a:xfrm>
            <a:off x="431540" y="1484784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Основные ее члены, кроме Макария, - Алексей Адашев, священник Сильвестр и Андрей Курбский. Именно этот период можно назвать самым продуктивным в царствование Ивана IV.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E79F32-0A77-4A6C-B3F0-31C65B89D83E}"/>
              </a:ext>
            </a:extLst>
          </p:cNvPr>
          <p:cNvSpPr/>
          <p:nvPr/>
        </p:nvSpPr>
        <p:spPr>
          <a:xfrm>
            <a:off x="1000100" y="450057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князь А. Курбский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дворянин А. Адашев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митрополит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Макарий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священник Сильвестр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дьяк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И.Висковатый</a:t>
            </a:r>
            <a:endParaRPr lang="ru-RU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67290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378619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Земская и губная реформа.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2. Реформа аппарата управления.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Принятие нового «Судебника».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4. Сокращение местничества и прекращение кормлений.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5. Военная реформа: стрелецкое войско и казачество.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6. Церковная реформа.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214686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Реформы: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822783"/>
            <a:ext cx="8136904" cy="1938992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cs typeface="Arial" pitchFamily="34" charset="0"/>
              </a:rPr>
              <a:t>1549 г</a:t>
            </a:r>
            <a:r>
              <a:rPr lang="ru-RU" sz="2400" dirty="0">
                <a:cs typeface="Arial" pitchFamily="34" charset="0"/>
              </a:rPr>
              <a:t>. состоялся так называемый </a:t>
            </a:r>
            <a:r>
              <a:rPr lang="ru-RU" sz="2400" dirty="0">
                <a:solidFill>
                  <a:srgbClr val="C00000"/>
                </a:solidFill>
                <a:cs typeface="Arial" pitchFamily="34" charset="0"/>
              </a:rPr>
              <a:t>«Собор примирения», </a:t>
            </a:r>
            <a:r>
              <a:rPr lang="ru-RU" sz="2400" dirty="0">
                <a:cs typeface="Arial" pitchFamily="34" charset="0"/>
              </a:rPr>
              <a:t>т.е. собрание боярства, дворянства, купечества, на котором царь</a:t>
            </a:r>
            <a:r>
              <a:rPr lang="ru-RU" sz="2400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2400" dirty="0">
                <a:cs typeface="Arial" pitchFamily="34" charset="0"/>
              </a:rPr>
              <a:t>призвал всех к примирению и единомыслию. Заручившись поддержкой Собора, царь приступил к реформам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57752" y="642939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Приказная изба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«ПРИКАЗОВ»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20" y="1214422"/>
            <a:ext cx="5072098" cy="0"/>
          </a:xfrm>
          <a:prstGeom prst="line">
            <a:avLst/>
          </a:prstGeom>
          <a:ln w="444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приказная изба.jpg"/>
          <p:cNvPicPr>
            <a:picLocks noChangeAspect="1"/>
          </p:cNvPicPr>
          <p:nvPr/>
        </p:nvPicPr>
        <p:blipFill>
          <a:blip r:embed="rId3" cstate="print"/>
          <a:srcRect r="3571"/>
          <a:stretch>
            <a:fillRect/>
          </a:stretch>
        </p:blipFill>
        <p:spPr>
          <a:xfrm>
            <a:off x="2786050" y="2000240"/>
            <a:ext cx="6177068" cy="44291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2406536"/>
            <a:ext cx="228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Челобитный;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Посольский;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Разрядный;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Поместный;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Разбойный;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</a:rPr>
              <a:t> Земский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714884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Таким образом, благодаря специализации, каждый приказ занимался строго своим делом.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44" y="192880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Основные приказы: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128586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«Приказ» </a:t>
            </a:r>
            <a:r>
              <a:rPr lang="ru-RU" dirty="0">
                <a:latin typeface="Arial" pitchFamily="34" charset="0"/>
                <a:cs typeface="Arial" pitchFamily="34" charset="0"/>
              </a:rPr>
              <a:t>- это официальное учреждение, в котором специальные люди (дьяки и подьячие) под руководством боярина занимались государственными делами.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628" y="6215082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Страница Судебника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1550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г.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были уточнены нормы крестьянского перехода в Юрьев день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увеличено пожилое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расширялась власть феодала</a:t>
            </a:r>
          </a:p>
          <a:p>
            <a:pPr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ограничивались права наместников и волостелей</a:t>
            </a:r>
          </a:p>
        </p:txBody>
      </p:sp>
      <p:pic>
        <p:nvPicPr>
          <p:cNvPr id="5" name="Рисунок 4" descr="судебник 1550 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928670"/>
            <a:ext cx="4071966" cy="525646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1571612"/>
            <a:ext cx="485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1550 г.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 принят новый Судебник. Он был расширен систематизирован по сравнению с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Судебником 1497 </a:t>
            </a:r>
            <a:r>
              <a:rPr lang="ru-RU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71435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СУДЕБНИК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1550 </a:t>
            </a:r>
            <a:r>
              <a:rPr lang="ru-RU" sz="4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7158" y="1357298"/>
            <a:ext cx="3929090" cy="0"/>
          </a:xfrm>
          <a:prstGeom prst="line">
            <a:avLst/>
          </a:prstGeom>
          <a:ln w="444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57356" y="5715016"/>
            <a:ext cx="507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Arial" pitchFamily="34" charset="0"/>
                <a:cs typeface="Arial" pitchFamily="34" charset="0"/>
              </a:rPr>
              <a:t>Органы власти и управления в России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XVI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 в.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1357290" y="1357298"/>
            <a:ext cx="6322264" cy="4214843"/>
            <a:chOff x="1071538" y="1000108"/>
            <a:chExt cx="6322264" cy="421484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5400000" flipH="1" flipV="1">
              <a:off x="6536546" y="4464850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 flipH="1" flipV="1">
              <a:off x="4893472" y="4464850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 flipH="1" flipV="1">
              <a:off x="3250398" y="4464850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 flipH="1" flipV="1">
              <a:off x="1678762" y="4464850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4107654" y="4250536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Группа 60"/>
            <p:cNvGrpSpPr/>
            <p:nvPr/>
          </p:nvGrpSpPr>
          <p:grpSpPr>
            <a:xfrm>
              <a:off x="2714612" y="4500570"/>
              <a:ext cx="1464480" cy="714381"/>
              <a:chOff x="4750594" y="2308016"/>
              <a:chExt cx="1464480" cy="714381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4750594" y="2308016"/>
                <a:ext cx="1464480" cy="7143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750594" y="2379454"/>
                <a:ext cx="139304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Губные старосты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Группа 48"/>
            <p:cNvGrpSpPr/>
            <p:nvPr/>
          </p:nvGrpSpPr>
          <p:grpSpPr>
            <a:xfrm>
              <a:off x="1071538" y="4500570"/>
              <a:ext cx="1500198" cy="714380"/>
              <a:chOff x="4929190" y="2285992"/>
              <a:chExt cx="1500198" cy="71438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929190" y="2285992"/>
                <a:ext cx="1500198" cy="714380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29190" y="2357430"/>
                <a:ext cx="15001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latin typeface="Arial" pitchFamily="34" charset="0"/>
                    <a:cs typeface="Arial" pitchFamily="34" charset="0"/>
                  </a:rPr>
                  <a:t>Приказчики (город)</a:t>
                </a:r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785918" y="4357694"/>
              <a:ext cx="485778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643306" y="2143116"/>
              <a:ext cx="10715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 flipH="1" flipV="1">
              <a:off x="4107654" y="3679032"/>
              <a:ext cx="214314" cy="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536149" y="1964521"/>
              <a:ext cx="135732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2571736" y="1000108"/>
              <a:ext cx="3286148" cy="71438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71736" y="1142984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itchFamily="34" charset="0"/>
                  <a:cs typeface="Arial" pitchFamily="34" charset="0"/>
                </a:rPr>
                <a:t>Царь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500166" y="1857364"/>
              <a:ext cx="2357454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85984" y="2643182"/>
              <a:ext cx="4071966" cy="92869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5984" y="2714620"/>
              <a:ext cx="40719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ЗЕМСКОЙ СОБОР</a:t>
              </a:r>
            </a:p>
            <a:p>
              <a:pPr algn="ctr"/>
              <a:r>
                <a:rPr lang="ru-RU" sz="1600" i="1" dirty="0">
                  <a:latin typeface="Arial" pitchFamily="34" charset="0"/>
                  <a:cs typeface="Arial" pitchFamily="34" charset="0"/>
                </a:rPr>
                <a:t>боярство, духовенство, дворянство, купечество, государственный аппарат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285984" y="3714752"/>
              <a:ext cx="4071966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85984" y="3786190"/>
              <a:ext cx="4071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ПРИКАЗЫ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500562" y="1857364"/>
              <a:ext cx="2357454" cy="500066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0166" y="192880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Боярская Дума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00562" y="192880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itchFamily="34" charset="0"/>
                  <a:cs typeface="Arial" pitchFamily="34" charset="0"/>
                </a:rPr>
                <a:t>Патриарх</a:t>
              </a:r>
            </a:p>
          </p:txBody>
        </p:sp>
        <p:grpSp>
          <p:nvGrpSpPr>
            <p:cNvPr id="41" name="Группа 60"/>
            <p:cNvGrpSpPr/>
            <p:nvPr/>
          </p:nvGrpSpPr>
          <p:grpSpPr>
            <a:xfrm>
              <a:off x="4286248" y="4500570"/>
              <a:ext cx="1500198" cy="714381"/>
              <a:chOff x="4750594" y="2308016"/>
              <a:chExt cx="1500198" cy="714381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4750594" y="2308016"/>
                <a:ext cx="1464480" cy="7143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50594" y="2379454"/>
                <a:ext cx="150019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Земские старосты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7" name="Группа 60"/>
            <p:cNvGrpSpPr/>
            <p:nvPr/>
          </p:nvGrpSpPr>
          <p:grpSpPr>
            <a:xfrm>
              <a:off x="5929322" y="4500570"/>
              <a:ext cx="1464480" cy="714381"/>
              <a:chOff x="3250396" y="2308016"/>
              <a:chExt cx="1464480" cy="714381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3250396" y="2308016"/>
                <a:ext cx="1464480" cy="714381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250396" y="2450892"/>
                <a:ext cx="1428760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700" dirty="0">
                    <a:latin typeface="Arial" pitchFamily="34" charset="0"/>
                    <a:cs typeface="Arial" pitchFamily="34" charset="0"/>
                  </a:rPr>
                  <a:t>Воеводы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365510" y="0"/>
            <a:ext cx="831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СИСТЕМА         УПРАВЛЕНИЯ</a:t>
            </a:r>
          </a:p>
        </p:txBody>
      </p:sp>
    </p:spTree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8D1197C-FC02-46DF-B525-9835E22DD846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istory_3.7.2"/>
  <p:tag name="ISPRING_RESOURCE_PATHS_HASH_PRESENTER" val="aeccb3e81189bc309ac73b90e1324ea0bfe35e3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899</Words>
  <Application>Microsoft Office PowerPoint</Application>
  <PresentationFormat>Экран (4:3)</PresentationFormat>
  <Paragraphs>122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Cheque Black</vt:lpstr>
      <vt:lpstr>Constantia</vt:lpstr>
      <vt:lpstr>Cyrvetica v2 Extra Outline</vt:lpstr>
      <vt:lpstr>ForwardExtra</vt:lpstr>
      <vt:lpstr>Times New Roman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history_3.7.2</dc:title>
  <dc:creator>admit-home</dc:creator>
  <cp:lastModifiedBy>Андрей</cp:lastModifiedBy>
  <cp:revision>958</cp:revision>
  <dcterms:created xsi:type="dcterms:W3CDTF">2008-09-08T18:26:41Z</dcterms:created>
  <dcterms:modified xsi:type="dcterms:W3CDTF">2025-11-23T16:35:30Z</dcterms:modified>
</cp:coreProperties>
</file>