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0" r:id="rId2"/>
    <p:sldId id="258" r:id="rId3"/>
    <p:sldId id="338" r:id="rId4"/>
    <p:sldId id="339" r:id="rId5"/>
    <p:sldId id="344" r:id="rId6"/>
    <p:sldId id="341" r:id="rId7"/>
    <p:sldId id="342" r:id="rId8"/>
    <p:sldId id="343" r:id="rId9"/>
    <p:sldId id="345" r:id="rId10"/>
    <p:sldId id="337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EFB6AB"/>
    <a:srgbClr val="FF505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505" autoAdjust="0"/>
  </p:normalViewPr>
  <p:slideViewPr>
    <p:cSldViewPr>
      <p:cViewPr>
        <p:scale>
          <a:sx n="100" d="100"/>
          <a:sy n="100" d="100"/>
        </p:scale>
        <p:origin x="101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68E5A-9B6A-460A-AF27-45834FB79C8E}" type="datetimeFigureOut">
              <a:rPr lang="ru-RU" smtClean="0"/>
              <a:pPr/>
              <a:t>30.08.2025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5A57D-9532-4E8A-83B3-011DCF91E1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7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5A57D-9532-4E8A-83B3-011DCF91E18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33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E2F3F-1BA8-495D-BC8A-26F41C3CF77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3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6C5B9-FB5D-4113-8F4E-E699C259D7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8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8/30/2025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788FBB-BDB5-4E00-8BB2-BCE8939A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01269"/>
      </p:ext>
    </p:extLst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54000"/>
            <a:ext cx="802020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pic>
        <p:nvPicPr>
          <p:cNvPr id="6" name="Рисунок 5" descr="teacher_left.gif"/>
          <p:cNvPicPr>
            <a:picLocks noChangeAspect="1"/>
          </p:cNvPicPr>
          <p:nvPr/>
        </p:nvPicPr>
        <p:blipFill rotWithShape="1">
          <a:blip r:embed="rId3" cstate="print"/>
          <a:srcRect b="5063"/>
          <a:stretch/>
        </p:blipFill>
        <p:spPr>
          <a:xfrm>
            <a:off x="827584" y="3167390"/>
            <a:ext cx="2092549" cy="339102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48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0C2BF-0E4C-4385-A754-B7AD5B0EF0A4}"/>
              </a:ext>
            </a:extLst>
          </p:cNvPr>
          <p:cNvSpPr txBox="1"/>
          <p:nvPr/>
        </p:nvSpPr>
        <p:spPr>
          <a:xfrm>
            <a:off x="683568" y="1376772"/>
            <a:ext cx="77768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Учебник стр.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</a:t>
            </a:r>
            <a:r>
              <a:rPr lang="en-US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</a:t>
            </a:r>
            <a:r>
              <a:rPr lang="ru-RU" sz="24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(читать). 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FCA84-99AA-435C-BDDF-E92853F16CD8}"/>
              </a:ext>
            </a:extLst>
          </p:cNvPr>
          <p:cNvSpPr txBox="1"/>
          <p:nvPr/>
        </p:nvSpPr>
        <p:spPr>
          <a:xfrm>
            <a:off x="2995816" y="316739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Пересказать и объяснить: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93A055-CC5C-4B68-9987-50ADF8B01ED1}"/>
              </a:ext>
            </a:extLst>
          </p:cNvPr>
          <p:cNvSpPr txBox="1"/>
          <p:nvPr/>
        </p:nvSpPr>
        <p:spPr>
          <a:xfrm>
            <a:off x="2987824" y="3864789"/>
            <a:ext cx="5846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Традиционное общество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Отличие мировоззрения человека Нового времени от человека Средневековья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Рыночные отношения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Narrow" panose="020B0606020202030204" pitchFamily="34" charset="0"/>
              </a:rPr>
              <a:t>Новое политическое устройство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79ED1-EC4C-4083-8A7F-631E391DEED0}"/>
              </a:ext>
            </a:extLst>
          </p:cNvPr>
          <p:cNvSpPr txBox="1"/>
          <p:nvPr/>
        </p:nvSpPr>
        <p:spPr>
          <a:xfrm>
            <a:off x="695000" y="2013228"/>
            <a:ext cx="8248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1. Когда и в связи с чем появляется термин "Новое историческое время"?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2. Укажите хронологические рамки Нового времени.</a:t>
            </a:r>
          </a:p>
          <a:p>
            <a:r>
              <a:rPr lang="ru-RU" sz="2000" dirty="0">
                <a:latin typeface="Arial Narrow" panose="020B0606020202030204" pitchFamily="34" charset="0"/>
              </a:rPr>
              <a:t>3. Какими чертами обладал человек Нового времени?</a:t>
            </a:r>
          </a:p>
        </p:txBody>
      </p:sp>
    </p:spTree>
    <p:extLst>
      <p:ext uri="{BB962C8B-B14F-4D97-AF65-F5344CB8AC3E}">
        <p14:creationId xmlns:p14="http://schemas.microsoft.com/office/powerpoint/2010/main" val="3653729532"/>
      </p:ext>
    </p:extLst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1791" y="1196752"/>
            <a:ext cx="8562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6000" cap="all" dirty="0">
                <a:ln w="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Impact" panose="020B0806030902050204" pitchFamily="34" charset="0"/>
                <a:cs typeface="Arial" pitchFamily="34" charset="0"/>
              </a:rPr>
              <a:t>Мир в начале нового времени</a:t>
            </a:r>
          </a:p>
        </p:txBody>
      </p:sp>
    </p:spTree>
  </p:cSld>
  <p:clrMapOvr>
    <a:masterClrMapping/>
  </p:clrMapOvr>
  <p:transition spd="slow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A04BD8-699A-4853-A3AA-8BF32FE6A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822" y="1219183"/>
            <a:ext cx="9144000" cy="30251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1520" y="119908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kern="0" spc="-5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ДАВАЙТЕ   ВСПОМНИМ  …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38C7F13-6662-4569-8500-4FEAD1AAAEC0}"/>
              </a:ext>
            </a:extLst>
          </p:cNvPr>
          <p:cNvGrpSpPr/>
          <p:nvPr/>
        </p:nvGrpSpPr>
        <p:grpSpPr>
          <a:xfrm>
            <a:off x="168667" y="1212990"/>
            <a:ext cx="8766461" cy="4518912"/>
            <a:chOff x="335333" y="749168"/>
            <a:chExt cx="8766461" cy="4518912"/>
          </a:xfrm>
        </p:grpSpPr>
        <p:sp>
          <p:nvSpPr>
            <p:cNvPr id="11" name="Левая фигурная скобка 10"/>
            <p:cNvSpPr/>
            <p:nvPr/>
          </p:nvSpPr>
          <p:spPr>
            <a:xfrm rot="16200000">
              <a:off x="1981333" y="2219378"/>
              <a:ext cx="413219" cy="3705219"/>
            </a:xfrm>
            <a:prstGeom prst="leftBrace">
              <a:avLst>
                <a:gd name="adj1" fmla="val 24956"/>
                <a:gd name="adj2" fmla="val 50000"/>
              </a:avLst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993" y="4119508"/>
              <a:ext cx="2592288" cy="708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spc="200" dirty="0">
                  <a:solidFill>
                    <a:schemeClr val="bg1">
                      <a:lumMod val="85000"/>
                    </a:schemeClr>
                  </a:solidFill>
                </a:rPr>
                <a:t>paleolit</a:t>
              </a:r>
              <a:endParaRPr lang="ru-RU" sz="2400" spc="2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1600" i="1" dirty="0">
                  <a:solidFill>
                    <a:schemeClr val="bg1">
                      <a:lumMod val="85000"/>
                    </a:schemeClr>
                  </a:solidFill>
                </a:rPr>
                <a:t>(древнекаменный)</a:t>
              </a:r>
            </a:p>
          </p:txBody>
        </p:sp>
        <p:sp>
          <p:nvSpPr>
            <p:cNvPr id="15" name="Левая фигурная скобка 14"/>
            <p:cNvSpPr/>
            <p:nvPr/>
          </p:nvSpPr>
          <p:spPr>
            <a:xfrm rot="16200000">
              <a:off x="4878058" y="3164511"/>
              <a:ext cx="413219" cy="1800199"/>
            </a:xfrm>
            <a:prstGeom prst="leftBrace">
              <a:avLst>
                <a:gd name="adj1" fmla="val 24956"/>
                <a:gd name="adj2" fmla="val 50000"/>
              </a:avLst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8431" y="4143800"/>
              <a:ext cx="2078657" cy="708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spc="200" dirty="0">
                  <a:solidFill>
                    <a:schemeClr val="bg1">
                      <a:lumMod val="85000"/>
                    </a:schemeClr>
                  </a:solidFill>
                </a:rPr>
                <a:t>mesolit</a:t>
              </a:r>
              <a:endParaRPr lang="ru-RU" sz="2400" spc="2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1600" i="1" dirty="0">
                  <a:solidFill>
                    <a:schemeClr val="bg1">
                      <a:lumMod val="85000"/>
                    </a:schemeClr>
                  </a:solidFill>
                </a:rPr>
                <a:t>(среднекаменный)</a:t>
              </a:r>
            </a:p>
          </p:txBody>
        </p:sp>
        <p:sp>
          <p:nvSpPr>
            <p:cNvPr id="17" name="Левая фигурная скобка 16"/>
            <p:cNvSpPr/>
            <p:nvPr/>
          </p:nvSpPr>
          <p:spPr>
            <a:xfrm rot="16200000">
              <a:off x="6324166" y="3562556"/>
              <a:ext cx="413219" cy="995270"/>
            </a:xfrm>
            <a:prstGeom prst="leftBrace">
              <a:avLst>
                <a:gd name="adj1" fmla="val 24956"/>
                <a:gd name="adj2" fmla="val 50000"/>
              </a:avLst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7908" y="4149951"/>
              <a:ext cx="177493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spc="200" dirty="0">
                  <a:solidFill>
                    <a:schemeClr val="bg1">
                      <a:lumMod val="85000"/>
                    </a:schemeClr>
                  </a:solidFill>
                </a:rPr>
                <a:t>neolit</a:t>
              </a:r>
              <a:endParaRPr lang="ru-RU" sz="2400" spc="200" dirty="0">
                <a:solidFill>
                  <a:schemeClr val="bg1">
                    <a:lumMod val="85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1600" i="1" dirty="0">
                  <a:solidFill>
                    <a:schemeClr val="bg1">
                      <a:lumMod val="85000"/>
                    </a:schemeClr>
                  </a:solidFill>
                </a:rPr>
                <a:t>(новокаменный)</a:t>
              </a:r>
            </a:p>
          </p:txBody>
        </p:sp>
        <p:sp>
          <p:nvSpPr>
            <p:cNvPr id="20" name="Левая фигурная скобка 19"/>
            <p:cNvSpPr/>
            <p:nvPr/>
          </p:nvSpPr>
          <p:spPr>
            <a:xfrm rot="5400000">
              <a:off x="7604632" y="1307319"/>
              <a:ext cx="430958" cy="1337891"/>
            </a:xfrm>
            <a:prstGeom prst="leftBrace">
              <a:avLst>
                <a:gd name="adj1" fmla="val 24956"/>
                <a:gd name="adj2" fmla="val 50000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5123" y="1451532"/>
              <a:ext cx="507198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spc="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ДОИСТОРИЧЕСКИЙ ПЕРИОД</a:t>
              </a:r>
            </a:p>
            <a:p>
              <a:pPr algn="ctr">
                <a:defRPr/>
              </a:pPr>
              <a:r>
                <a:rPr lang="ru-RU" sz="16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(каменный век)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16216" y="749168"/>
              <a:ext cx="254852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/>
                <a:t>ИСТОРИЧЕСКИЙ ПЕРИОД</a:t>
              </a:r>
            </a:p>
            <a:p>
              <a:pPr algn="ctr">
                <a:defRPr/>
              </a:pPr>
              <a:r>
                <a:rPr lang="ru-RU" sz="1600" i="1" dirty="0"/>
                <a:t>(железный век)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0" y="2291934"/>
              <a:ext cx="494945" cy="79491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55576" y="2962011"/>
              <a:ext cx="6251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spc="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ПРОШЛОЕ  ЧЕЛОВЕЧЕСТВА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76256" y="2706320"/>
              <a:ext cx="20018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</a:rPr>
                <a:t>ЦИВИЛИЗАЦИЯ</a:t>
              </a:r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7082633" y="3044874"/>
              <a:ext cx="1665830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21216176">
              <a:off x="2645971" y="2091879"/>
              <a:ext cx="1663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rgbClr val="C00000"/>
                  </a:solidFill>
                </a:rPr>
                <a:t>5 млн лет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71071" y="2136458"/>
              <a:ext cx="1577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i="1" dirty="0">
                  <a:solidFill>
                    <a:srgbClr val="C00000"/>
                  </a:solidFill>
                </a:rPr>
                <a:t>5 тыс. лет</a:t>
              </a:r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252" y="2302716"/>
              <a:ext cx="186819" cy="12603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7007150" y="3236800"/>
              <a:ext cx="114398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200" i="1" dirty="0"/>
                <a:t>до новой эры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10591" y="3225685"/>
              <a:ext cx="891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ru-RU" sz="1200" i="1" dirty="0"/>
                <a:t>новая эра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04478" y="3559298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 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46298" y="3559298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84252" y="3547480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72400" y="3561687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 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569800" y="3561687"/>
              <a:ext cx="5105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dirty="0"/>
                <a:t>II</a:t>
              </a:r>
              <a:endParaRPr lang="ru-RU" sz="1200" b="1" dirty="0"/>
            </a:p>
            <a:p>
              <a:pPr algn="ctr">
                <a:defRPr/>
              </a:pPr>
              <a:r>
                <a:rPr lang="ru-RU" sz="1200" dirty="0" err="1"/>
                <a:t>тыс</a:t>
              </a:r>
              <a:endParaRPr lang="ru-RU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06735" y="4084869"/>
              <a:ext cx="72867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50" i="1" dirty="0">
                  <a:solidFill>
                    <a:schemeClr val="accent1"/>
                  </a:solidFill>
                </a:rPr>
                <a:t>медный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410397" y="4084869"/>
              <a:ext cx="900178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50" i="1" dirty="0">
                  <a:solidFill>
                    <a:schemeClr val="accent1"/>
                  </a:solidFill>
                </a:rPr>
                <a:t>бронзовый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10591" y="4071987"/>
              <a:ext cx="82995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1050" i="1" dirty="0">
                  <a:solidFill>
                    <a:schemeClr val="accent1"/>
                  </a:solidFill>
                </a:rPr>
                <a:t>железный</a:t>
              </a: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 flipV="1">
              <a:off x="7506905" y="4084871"/>
              <a:ext cx="0" cy="526312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203" y="4551540"/>
              <a:ext cx="542833" cy="716540"/>
            </a:xfrm>
            <a:prstGeom prst="rect">
              <a:avLst/>
            </a:prstGeom>
          </p:spPr>
        </p:pic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5BCE4B76-92A9-4F88-A062-D517FA5D03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36518" y="3375299"/>
              <a:ext cx="0" cy="98980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4" name="Прямая соединительная линия 2053"/>
          <p:cNvCxnSpPr/>
          <p:nvPr/>
        </p:nvCxnSpPr>
        <p:spPr>
          <a:xfrm>
            <a:off x="6966902" y="3966506"/>
            <a:ext cx="184973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801802" y="3141393"/>
            <a:ext cx="0" cy="1100741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81403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>
            <a:extLst>
              <a:ext uri="{FF2B5EF4-FFF2-40B4-BE49-F238E27FC236}">
                <a16:creationId xmlns:a16="http://schemas.microsoft.com/office/drawing/2014/main" id="{B4370324-3C52-42F4-8E4D-B48EFE67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8" b="100000" l="21600" r="98560">
                        <a14:foregroundMark x1="92640" y1="89474" x2="92640" y2="89474"/>
                        <a14:foregroundMark x1="87840" y1="75057" x2="87840" y2="75057"/>
                        <a14:foregroundMark x1="84640" y1="68650" x2="84640" y2="68650"/>
                        <a14:foregroundMark x1="85920" y1="98627" x2="85920" y2="98627"/>
                        <a14:foregroundMark x1="83040" y1="65446" x2="98560" y2="89245"/>
                        <a14:foregroundMark x1="81760" y1="61556" x2="81760" y2="61556"/>
                        <a14:foregroundMark x1="74720" y1="35240" x2="74720" y2="35240"/>
                        <a14:backgroundMark x1="52000" y1="17391" x2="52000" y2="17391"/>
                        <a14:backgroundMark x1="62720" y1="8696" x2="62720" y2="8696"/>
                        <a14:backgroundMark x1="74240" y1="28833" x2="74240" y2="28833"/>
                        <a14:backgroundMark x1="71840" y1="27460" x2="71840" y2="27460"/>
                        <a14:backgroundMark x1="72640" y1="27231" x2="72640" y2="27231"/>
                        <a14:backgroundMark x1="68480" y1="24027" x2="68480" y2="24027"/>
                        <a14:backgroundMark x1="77280" y1="53089" x2="77280" y2="53089"/>
                        <a14:backgroundMark x1="53390" y1="20339" x2="53390" y2="20339"/>
                        <a14:backgroundMark x1="31017" y1="28571" x2="31017" y2="28571"/>
                        <a14:backgroundMark x1="45254" y1="27845" x2="45254" y2="27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1357"/>
          <a:stretch/>
        </p:blipFill>
        <p:spPr bwMode="auto">
          <a:xfrm flipH="1">
            <a:off x="2523763" y="3628551"/>
            <a:ext cx="2063831" cy="182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480CC36-F985-447D-925D-6B7BE12869E1}"/>
              </a:ext>
            </a:extLst>
          </p:cNvPr>
          <p:cNvSpPr/>
          <p:nvPr/>
        </p:nvSpPr>
        <p:spPr>
          <a:xfrm>
            <a:off x="4934296" y="2523169"/>
            <a:ext cx="2388440" cy="2160774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bg1"/>
            </a:bgClr>
          </a:pattFill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E5B0DC4-EA97-45CC-8657-F85952111951}"/>
              </a:ext>
            </a:extLst>
          </p:cNvPr>
          <p:cNvSpPr/>
          <p:nvPr/>
        </p:nvSpPr>
        <p:spPr>
          <a:xfrm>
            <a:off x="5508104" y="2728731"/>
            <a:ext cx="1368152" cy="231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21" name="Рисунок 24" descr="парф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5" y="4275627"/>
            <a:ext cx="2259090" cy="115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26" descr="ниф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949" y="4051435"/>
            <a:ext cx="10953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Левая фигурная скобка 6"/>
          <p:cNvSpPr/>
          <p:nvPr/>
        </p:nvSpPr>
        <p:spPr>
          <a:xfrm rot="16200000">
            <a:off x="1205055" y="1657170"/>
            <a:ext cx="571500" cy="2714625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Левая фигурная скобка 14"/>
          <p:cNvSpPr/>
          <p:nvPr/>
        </p:nvSpPr>
        <p:spPr>
          <a:xfrm rot="16200000">
            <a:off x="3741105" y="1907201"/>
            <a:ext cx="571500" cy="2214562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5884255" y="2050070"/>
            <a:ext cx="571500" cy="1928826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7685419" y="2279609"/>
            <a:ext cx="571500" cy="1469746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5591" y="3343993"/>
            <a:ext cx="257175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ИСТОРИЯ ДРЕВНЕГО МИРА</a:t>
            </a:r>
            <a:endParaRPr lang="ru-RU" spc="1500" dirty="0"/>
          </a:p>
          <a:p>
            <a:pPr algn="ctr">
              <a:defRPr/>
            </a:pPr>
            <a:endParaRPr lang="ru-RU" i="1" dirty="0"/>
          </a:p>
        </p:txBody>
      </p:sp>
      <p:sp>
        <p:nvSpPr>
          <p:cNvPr id="17416" name="TextBox 15"/>
          <p:cNvSpPr txBox="1">
            <a:spLocks noChangeArrowheads="1"/>
          </p:cNvSpPr>
          <p:nvPr/>
        </p:nvSpPr>
        <p:spPr bwMode="auto">
          <a:xfrm>
            <a:off x="2718766" y="3272556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ИСТОРИЯ СРЕДНИХ ВЕКОВ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5474324" y="3252979"/>
            <a:ext cx="1945844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ИСТОРИЯ НОВОГО ВРЕМЕНИ</a:t>
            </a:r>
          </a:p>
        </p:txBody>
      </p:sp>
      <p:sp>
        <p:nvSpPr>
          <p:cNvPr id="17420" name="TextBox 23"/>
          <p:cNvSpPr txBox="1">
            <a:spLocks noChangeArrowheads="1"/>
          </p:cNvSpPr>
          <p:nvPr/>
        </p:nvSpPr>
        <p:spPr bwMode="auto">
          <a:xfrm>
            <a:off x="7322736" y="3350004"/>
            <a:ext cx="2071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НОВЕЙШАЯ ИСТОРИЯ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3492" y="258585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pitchFamily="18" charset="0"/>
                <a:cs typeface="Arial" charset="0"/>
              </a:rPr>
              <a:t>III</a:t>
            </a:r>
            <a:r>
              <a:rPr lang="ru-RU" sz="1600" dirty="0">
                <a:ea typeface="Times New Roman" pitchFamily="18" charset="0"/>
                <a:cs typeface="Arial" charset="0"/>
              </a:rPr>
              <a:t> тыс. до н.э. – </a:t>
            </a:r>
            <a:r>
              <a:rPr lang="en-US" sz="1600" dirty="0">
                <a:ea typeface="Times New Roman" pitchFamily="18" charset="0"/>
                <a:cs typeface="Arial" charset="0"/>
              </a:rPr>
              <a:t>V</a:t>
            </a:r>
            <a:r>
              <a:rPr lang="ru-RU" sz="1600" dirty="0">
                <a:ea typeface="Times New Roman" pitchFamily="18" charset="0"/>
                <a:cs typeface="Arial" charset="0"/>
              </a:rPr>
              <a:t> в.н.э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3062450" y="258585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pitchFamily="18" charset="0"/>
                <a:cs typeface="Arial" charset="0"/>
              </a:rPr>
              <a:t>V</a:t>
            </a:r>
            <a:r>
              <a:rPr lang="ru-RU" sz="1600" dirty="0">
                <a:ea typeface="Times New Roman" pitchFamily="18" charset="0"/>
                <a:cs typeface="Arial" charset="0"/>
              </a:rPr>
              <a:t> в. – </a:t>
            </a:r>
            <a:r>
              <a:rPr lang="en-US" sz="1600" dirty="0">
                <a:ea typeface="Times New Roman" pitchFamily="18" charset="0"/>
                <a:cs typeface="Arial" charset="0"/>
              </a:rPr>
              <a:t>XV</a:t>
            </a:r>
            <a:r>
              <a:rPr lang="ru-RU" sz="1600" dirty="0">
                <a:ea typeface="Times New Roman" pitchFamily="18" charset="0"/>
                <a:cs typeface="Arial" charset="0"/>
              </a:rPr>
              <a:t> в.</a:t>
            </a:r>
            <a:endParaRPr lang="ru-RU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5277028" y="2657294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pitchFamily="18" charset="0"/>
                <a:cs typeface="Arial" charset="0"/>
              </a:rPr>
              <a:t>XVI</a:t>
            </a:r>
            <a:r>
              <a:rPr lang="ru-RU" sz="1600" dirty="0">
                <a:ea typeface="Times New Roman" pitchFamily="18" charset="0"/>
                <a:cs typeface="Arial" charset="0"/>
              </a:rPr>
              <a:t> в. - </a:t>
            </a:r>
            <a:r>
              <a:rPr lang="en-US" sz="1600" dirty="0">
                <a:ea typeface="Times New Roman" pitchFamily="18" charset="0"/>
                <a:cs typeface="Arial" charset="0"/>
              </a:rPr>
              <a:t>XIX</a:t>
            </a:r>
            <a:r>
              <a:rPr lang="ru-RU" sz="1600" dirty="0">
                <a:ea typeface="Times New Roman" pitchFamily="18" charset="0"/>
                <a:cs typeface="Arial" charset="0"/>
              </a:rPr>
              <a:t> в.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7420168" y="2657294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ea typeface="Times New Roman" pitchFamily="18" charset="0"/>
                <a:cs typeface="Arial" charset="0"/>
              </a:rPr>
              <a:t>XX</a:t>
            </a:r>
            <a:r>
              <a:rPr lang="ru-RU" sz="1600" dirty="0">
                <a:ea typeface="Times New Roman" pitchFamily="18" charset="0"/>
                <a:cs typeface="Arial" charset="0"/>
              </a:rPr>
              <a:t> в. – </a:t>
            </a:r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"/>
          <a:stretch/>
        </p:blipFill>
        <p:spPr>
          <a:xfrm>
            <a:off x="133493" y="1196752"/>
            <a:ext cx="9030560" cy="132641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7687" y="1634259"/>
            <a:ext cx="77328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/>
              <a:t>ИСТОРИЧЕСКИЙ ПЕРИОД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0D99C-3C1C-4E7D-834A-7E378FD32D82}"/>
              </a:ext>
            </a:extLst>
          </p:cNvPr>
          <p:cNvSpPr txBox="1"/>
          <p:nvPr/>
        </p:nvSpPr>
        <p:spPr>
          <a:xfrm>
            <a:off x="5980008" y="471038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Вот этот период истории мы будем изучать в 7 классе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79613F5-0E5D-48C5-AD0F-DFF9643C7693}"/>
              </a:ext>
            </a:extLst>
          </p:cNvPr>
          <p:cNvCxnSpPr>
            <a:cxnSpLocks/>
          </p:cNvCxnSpPr>
          <p:nvPr/>
        </p:nvCxnSpPr>
        <p:spPr>
          <a:xfrm flipV="1">
            <a:off x="5652120" y="4716580"/>
            <a:ext cx="0" cy="87214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>
            <a:extLst>
              <a:ext uri="{FF2B5EF4-FFF2-40B4-BE49-F238E27FC236}">
                <a16:creationId xmlns:a16="http://schemas.microsoft.com/office/drawing/2014/main" id="{89CB9338-E9C9-40BE-82EE-16DC76F4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60" b="98299" l="10000" r="98250">
                        <a14:foregroundMark x1="31750" y1="12098" x2="31750" y2="12098"/>
                        <a14:foregroundMark x1="30000" y1="10586" x2="30000" y2="10586"/>
                        <a14:foregroundMark x1="34500" y1="11531" x2="34500" y2="11531"/>
                        <a14:foregroundMark x1="30500" y1="9641" x2="30500" y2="9641"/>
                        <a14:foregroundMark x1="20500" y1="88280" x2="20500" y2="88280"/>
                        <a14:foregroundMark x1="17500" y1="92628" x2="17500" y2="92628"/>
                        <a14:backgroundMark x1="49750" y1="59735" x2="49750" y2="59735"/>
                        <a14:backgroundMark x1="50750" y1="52174" x2="50750" y2="52174"/>
                        <a14:backgroundMark x1="51000" y1="49338" x2="51000" y2="49338"/>
                        <a14:backgroundMark x1="49750" y1="51607" x2="49750" y2="51607"/>
                        <a14:backgroundMark x1="44750" y1="85633" x2="44750" y2="85633"/>
                        <a14:backgroundMark x1="12750" y1="62382" x2="12750" y2="62382"/>
                        <a14:backgroundMark x1="15000" y1="60491" x2="15000" y2="60491"/>
                        <a14:backgroundMark x1="15750" y1="53308" x2="15750" y2="53308"/>
                        <a14:backgroundMark x1="15750" y1="55198" x2="15750" y2="55198"/>
                        <a14:backgroundMark x1="50250" y1="58034" x2="50250" y2="58034"/>
                        <a14:backgroundMark x1="47750" y1="59735" x2="47750" y2="59735"/>
                        <a14:backgroundMark x1="46000" y1="62760" x2="46000" y2="62760"/>
                        <a14:backgroundMark x1="61500" y1="43856" x2="61500" y2="43856"/>
                        <a14:backgroundMark x1="60500" y1="45369" x2="60500" y2="45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328" y="3922307"/>
            <a:ext cx="1685543" cy="222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2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B50AF58-9DF6-45B2-8890-CD4A43DA9228}"/>
              </a:ext>
            </a:extLst>
          </p:cNvPr>
          <p:cNvSpPr/>
          <p:nvPr/>
        </p:nvSpPr>
        <p:spPr>
          <a:xfrm rot="10800000">
            <a:off x="337283" y="4481857"/>
            <a:ext cx="8411180" cy="1774902"/>
          </a:xfrm>
          <a:prstGeom prst="downArrow">
            <a:avLst>
              <a:gd name="adj1" fmla="val 90223"/>
              <a:gd name="adj2" fmla="val 47543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99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638E58-3B56-4987-8B27-A08F9D40B21C}"/>
              </a:ext>
            </a:extLst>
          </p:cNvPr>
          <p:cNvSpPr txBox="1"/>
          <p:nvPr/>
        </p:nvSpPr>
        <p:spPr>
          <a:xfrm>
            <a:off x="337284" y="176888"/>
            <a:ext cx="86227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kern="0" spc="-375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a_AvanteTitulInline" panose="020B0402020202020204" pitchFamily="34" charset="-52"/>
              </a:rPr>
              <a:t>НОВОЕ    ИСТОРИЧЕСКОЕ    ВРЕМЯ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1EB77-9DF7-4566-8E00-1F0F81AF60F1}"/>
              </a:ext>
            </a:extLst>
          </p:cNvPr>
          <p:cNvSpPr txBox="1"/>
          <p:nvPr/>
        </p:nvSpPr>
        <p:spPr>
          <a:xfrm>
            <a:off x="306876" y="1162471"/>
            <a:ext cx="46988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Montserrat SemiBold" panose="00000700000000000000" pitchFamily="2" charset="-52"/>
              </a:rPr>
              <a:t>Почему время </a:t>
            </a:r>
            <a:r>
              <a:rPr lang="ru-RU" sz="2400" dirty="0">
                <a:solidFill>
                  <a:srgbClr val="C00000"/>
                </a:solidFill>
                <a:latin typeface="Montserrat SemiBold" panose="00000700000000000000" pitchFamily="2" charset="-52"/>
              </a:rPr>
              <a:t>«Новое»</a:t>
            </a:r>
            <a:r>
              <a:rPr lang="ru-RU" sz="2400" dirty="0">
                <a:latin typeface="Montserrat SemiBold" panose="00000700000000000000" pitchFamily="2" charset="-52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C813AB-6BFA-434C-8AC5-3D9978B60E9F}"/>
              </a:ext>
            </a:extLst>
          </p:cNvPr>
          <p:cNvSpPr txBox="1"/>
          <p:nvPr/>
        </p:nvSpPr>
        <p:spPr>
          <a:xfrm>
            <a:off x="138477" y="5356473"/>
            <a:ext cx="88215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ТРАДИЦИОННОЕ СРЕДНЕВЕКОВОЕ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ОБЩЕСТВО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5BBDF-B897-4606-AAE3-6AF98F1C4110}"/>
              </a:ext>
            </a:extLst>
          </p:cNvPr>
          <p:cNvSpPr txBox="1"/>
          <p:nvPr/>
        </p:nvSpPr>
        <p:spPr>
          <a:xfrm>
            <a:off x="4596828" y="977804"/>
            <a:ext cx="4104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latin typeface="Arial Narrow" panose="020B0606020202030204" pitchFamily="34" charset="0"/>
              </a:rPr>
              <a:t>отому</a:t>
            </a:r>
            <a:r>
              <a:rPr lang="ru-RU" sz="2400" dirty="0">
                <a:latin typeface="Arial Narrow" panose="020B0606020202030204" pitchFamily="34" charset="0"/>
              </a:rPr>
              <a:t> что оно кардинально отличается от Средневековья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B996C5-8F70-49D0-9A64-A8A1885E592D}"/>
              </a:ext>
            </a:extLst>
          </p:cNvPr>
          <p:cNvSpPr txBox="1"/>
          <p:nvPr/>
        </p:nvSpPr>
        <p:spPr>
          <a:xfrm rot="15575734">
            <a:off x="-191614" y="3284310"/>
            <a:ext cx="239091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натуральное </a:t>
            </a:r>
            <a:r>
              <a:rPr lang="ru-RU" sz="2800" dirty="0">
                <a:solidFill>
                  <a:srgbClr val="000000"/>
                </a:solidFill>
                <a:latin typeface="Arial Narrow" panose="020B0606020202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хозяйство 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C18E9A-821C-4E79-876A-8A52B05DB305}"/>
              </a:ext>
            </a:extLst>
          </p:cNvPr>
          <p:cNvSpPr txBox="1"/>
          <p:nvPr/>
        </p:nvSpPr>
        <p:spPr>
          <a:xfrm rot="15595299">
            <a:off x="1307632" y="3022667"/>
            <a:ext cx="236268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сословное неравенство</a:t>
            </a:r>
            <a:endParaRPr lang="ru-RU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D4CC9D-5444-4B91-A133-90B278EA3FD2}"/>
              </a:ext>
            </a:extLst>
          </p:cNvPr>
          <p:cNvSpPr txBox="1"/>
          <p:nvPr/>
        </p:nvSpPr>
        <p:spPr>
          <a:xfrm rot="16940124">
            <a:off x="6778086" y="3114897"/>
            <a:ext cx="2474217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личность </a:t>
            </a:r>
          </a:p>
          <a:p>
            <a:r>
              <a:rPr lang="ru-RU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под­чинена государству</a:t>
            </a:r>
            <a:endParaRPr lang="ru-RU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6BE50-A75D-4B96-9072-1EA7CA6D5F3D}"/>
              </a:ext>
            </a:extLst>
          </p:cNvPr>
          <p:cNvSpPr txBox="1"/>
          <p:nvPr/>
        </p:nvSpPr>
        <p:spPr>
          <a:xfrm rot="16880782">
            <a:off x="5358893" y="2987689"/>
            <a:ext cx="2432538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неограниченная власть монарха</a:t>
            </a:r>
            <a:endParaRPr lang="ru-RU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3F7948-31FA-41C5-BDA2-4E515C6E1AA2}"/>
              </a:ext>
            </a:extLst>
          </p:cNvPr>
          <p:cNvSpPr txBox="1"/>
          <p:nvPr/>
        </p:nvSpPr>
        <p:spPr>
          <a:xfrm>
            <a:off x="3419872" y="2976292"/>
            <a:ext cx="232466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люди живут так, как жили их предки</a:t>
            </a:r>
            <a:endParaRPr lang="ru-RU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2DD729-8E4F-4756-8F30-CA8E34BBABE8}"/>
              </a:ext>
            </a:extLst>
          </p:cNvPr>
          <p:cNvSpPr txBox="1"/>
          <p:nvPr/>
        </p:nvSpPr>
        <p:spPr>
          <a:xfrm>
            <a:off x="2954918" y="2182418"/>
            <a:ext cx="312925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власть церкви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7260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1638E58-3B56-4987-8B27-A08F9D40B21C}"/>
              </a:ext>
            </a:extLst>
          </p:cNvPr>
          <p:cNvSpPr txBox="1"/>
          <p:nvPr/>
        </p:nvSpPr>
        <p:spPr>
          <a:xfrm>
            <a:off x="337284" y="176888"/>
            <a:ext cx="86227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kern="0" spc="-375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a_AvanteTitulInline" panose="020B0402020202020204" pitchFamily="34" charset="-52"/>
              </a:rPr>
              <a:t>НОВОЕ    ИСТОРИЧЕСКОЕ    ВРЕМЯ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D13F2B-F955-439B-B6D9-7279C43F4E2F}"/>
              </a:ext>
            </a:extLst>
          </p:cNvPr>
          <p:cNvSpPr txBox="1"/>
          <p:nvPr/>
        </p:nvSpPr>
        <p:spPr>
          <a:xfrm>
            <a:off x="503548" y="1081335"/>
            <a:ext cx="81369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На сме­ну натуральному хозяйству в конце 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XV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в.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приходили так называемые </a:t>
            </a:r>
            <a:r>
              <a:rPr lang="ru-RU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рыночные отношения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endParaRPr lang="ru-RU" sz="2400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14" name="Поле 62">
            <a:extLst>
              <a:ext uri="{FF2B5EF4-FFF2-40B4-BE49-F238E27FC236}">
                <a16:creationId xmlns:a16="http://schemas.microsoft.com/office/drawing/2014/main" id="{E1FA4842-442D-4F23-8A5E-F8D0C9CB2B26}"/>
              </a:ext>
            </a:extLst>
          </p:cNvPr>
          <p:cNvSpPr txBox="1">
            <a:spLocks/>
          </p:cNvSpPr>
          <p:nvPr/>
        </p:nvSpPr>
        <p:spPr>
          <a:xfrm>
            <a:off x="627914" y="2540254"/>
            <a:ext cx="1067402" cy="989773"/>
          </a:xfrm>
          <a:prstGeom prst="rect">
            <a:avLst/>
          </a:prstGeom>
          <a:noFill/>
          <a:ln w="22225" cmpd="thinThick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40385" indent="-540385" algn="just"/>
            <a:r>
              <a:rPr lang="ru-RU" sz="900" i="1">
                <a:solidFill>
                  <a:srgbClr val="262626"/>
                </a:solidFill>
                <a:effectLst/>
                <a:latin typeface="Archivo Narrow"/>
                <a:ea typeface="Calibri" panose="020F0502020204030204" pitchFamily="34" charset="0"/>
              </a:rPr>
              <a:t>       </a:t>
            </a:r>
            <a:endParaRPr lang="ru-RU" sz="1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900" i="1">
                <a:solidFill>
                  <a:srgbClr val="262626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 </a:t>
            </a:r>
            <a:endParaRPr lang="ru-RU" sz="10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0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15" name="Поле 63">
            <a:extLst>
              <a:ext uri="{FF2B5EF4-FFF2-40B4-BE49-F238E27FC236}">
                <a16:creationId xmlns:a16="http://schemas.microsoft.com/office/drawing/2014/main" id="{B33ECB16-957B-487B-84E0-B18786D70038}"/>
              </a:ext>
            </a:extLst>
          </p:cNvPr>
          <p:cNvSpPr txBox="1"/>
          <p:nvPr/>
        </p:nvSpPr>
        <p:spPr>
          <a:xfrm>
            <a:off x="1724988" y="2540254"/>
            <a:ext cx="6729450" cy="82931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i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Попробуйте сами описать, что такое «рыночные отношения». Что за стороны принимают в них участие? Какие правила здесь «работают»?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" name="Рисунок 15" descr="Мозг в голове со сплошной заливкой">
            <a:extLst>
              <a:ext uri="{FF2B5EF4-FFF2-40B4-BE49-F238E27FC236}">
                <a16:creationId xmlns:a16="http://schemas.microsoft.com/office/drawing/2014/main" id="{F4CF10BA-A019-48AB-A8AF-A19A12A03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96744" y="2650837"/>
            <a:ext cx="786094" cy="786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E2DB9F-8564-4113-A5FE-DC0FE4EF97D6}"/>
              </a:ext>
            </a:extLst>
          </p:cNvPr>
          <p:cNvSpPr txBox="1"/>
          <p:nvPr/>
        </p:nvSpPr>
        <p:spPr>
          <a:xfrm>
            <a:off x="627914" y="4293096"/>
            <a:ext cx="7904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ЗАРОЖДЕНИЕ КАПИТАЛИСТИЧЕСКИХ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3560392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1638E58-3B56-4987-8B27-A08F9D40B21C}"/>
              </a:ext>
            </a:extLst>
          </p:cNvPr>
          <p:cNvSpPr txBox="1"/>
          <p:nvPr/>
        </p:nvSpPr>
        <p:spPr>
          <a:xfrm>
            <a:off x="337284" y="176888"/>
            <a:ext cx="862272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50" kern="0" spc="-375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a_AvanteTitulInline" panose="020B0402020202020204" pitchFamily="34" charset="-52"/>
              </a:rPr>
              <a:t>НОВОЕ    ИСТОРИЧЕСКОЕ    ВРЕМЯ</a:t>
            </a:r>
          </a:p>
        </p:txBody>
      </p:sp>
      <p:sp>
        <p:nvSpPr>
          <p:cNvPr id="15" name="Поле 63">
            <a:extLst>
              <a:ext uri="{FF2B5EF4-FFF2-40B4-BE49-F238E27FC236}">
                <a16:creationId xmlns:a16="http://schemas.microsoft.com/office/drawing/2014/main" id="{B33ECB16-957B-487B-84E0-B18786D70038}"/>
              </a:ext>
            </a:extLst>
          </p:cNvPr>
          <p:cNvSpPr txBox="1"/>
          <p:nvPr/>
        </p:nvSpPr>
        <p:spPr>
          <a:xfrm>
            <a:off x="1691680" y="1088566"/>
            <a:ext cx="6729450" cy="82931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2000" i="1" dirty="0">
                <a:solidFill>
                  <a:srgbClr val="365F9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Попробуйте описать, что такое «сословное деление общества»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88215EA-B437-4C46-97CE-62778B1FF266}"/>
              </a:ext>
            </a:extLst>
          </p:cNvPr>
          <p:cNvGrpSpPr/>
          <p:nvPr/>
        </p:nvGrpSpPr>
        <p:grpSpPr>
          <a:xfrm>
            <a:off x="594606" y="1088566"/>
            <a:ext cx="1067402" cy="989773"/>
            <a:chOff x="627914" y="2540254"/>
            <a:chExt cx="1067402" cy="989773"/>
          </a:xfrm>
        </p:grpSpPr>
        <p:sp>
          <p:nvSpPr>
            <p:cNvPr id="14" name="Поле 62">
              <a:extLst>
                <a:ext uri="{FF2B5EF4-FFF2-40B4-BE49-F238E27FC236}">
                  <a16:creationId xmlns:a16="http://schemas.microsoft.com/office/drawing/2014/main" id="{E1FA4842-442D-4F23-8A5E-F8D0C9CB2B26}"/>
                </a:ext>
              </a:extLst>
            </p:cNvPr>
            <p:cNvSpPr txBox="1">
              <a:spLocks/>
            </p:cNvSpPr>
            <p:nvPr/>
          </p:nvSpPr>
          <p:spPr>
            <a:xfrm>
              <a:off x="627914" y="2540254"/>
              <a:ext cx="1067402" cy="989773"/>
            </a:xfrm>
            <a:prstGeom prst="rect">
              <a:avLst/>
            </a:prstGeom>
            <a:noFill/>
            <a:ln w="22225" cmpd="thinThick">
              <a:solidFill>
                <a:srgbClr val="0070C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540385" indent="-540385" algn="just"/>
              <a:r>
                <a:rPr lang="ru-RU" sz="900" i="1">
                  <a:solidFill>
                    <a:srgbClr val="262626"/>
                  </a:solidFill>
                  <a:effectLst/>
                  <a:latin typeface="Archivo Narrow"/>
                  <a:ea typeface="Calibri" panose="020F0502020204030204" pitchFamily="34" charset="0"/>
                </a:rPr>
                <a:t>       </a:t>
              </a:r>
              <a:endParaRPr lang="ru-RU" sz="1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u-RU" sz="900" i="1">
                  <a:solidFill>
                    <a:srgbClr val="262626"/>
                  </a:solidFill>
                  <a:effectLst/>
                  <a:latin typeface="Arial Narrow" panose="020B0606020202030204" pitchFamily="34" charset="0"/>
                  <a:ea typeface="Calibri" panose="020F0502020204030204" pitchFamily="34" charset="0"/>
                </a:rPr>
                <a:t> </a:t>
              </a:r>
              <a:endParaRPr lang="ru-RU" sz="100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r>
                <a:rPr lang="ru-RU" sz="100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</p:txBody>
        </p:sp>
        <p:pic>
          <p:nvPicPr>
            <p:cNvPr id="16" name="Рисунок 15" descr="Мозг в голове со сплошной заливкой">
              <a:extLst>
                <a:ext uri="{FF2B5EF4-FFF2-40B4-BE49-F238E27FC236}">
                  <a16:creationId xmlns:a16="http://schemas.microsoft.com/office/drawing/2014/main" id="{F4CF10BA-A019-48AB-A8AF-A19A12A0313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68568" y="2642906"/>
              <a:ext cx="786094" cy="78609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8FB50C9-4FAB-47EB-864E-7904B4876F3A}"/>
              </a:ext>
            </a:extLst>
          </p:cNvPr>
          <p:cNvSpPr txBox="1"/>
          <p:nvPr/>
        </p:nvSpPr>
        <p:spPr>
          <a:xfrm>
            <a:off x="590015" y="4524626"/>
            <a:ext cx="81172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Абсолютное большинство людей Нового времени объединяло одно —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желание разбогатеть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495DF-6737-422F-96DC-C3A9CA96C4E2}"/>
              </a:ext>
            </a:extLst>
          </p:cNvPr>
          <p:cNvSpPr txBox="1"/>
          <p:nvPr/>
        </p:nvSpPr>
        <p:spPr>
          <a:xfrm>
            <a:off x="1259632" y="23488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</a:t>
            </a:r>
            <a:r>
              <a:rPr lang="ru-RU" sz="2800" dirty="0"/>
              <a:t> сословие - …..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E69EF-5746-42D7-962A-6976CF00F6C4}"/>
              </a:ext>
            </a:extLst>
          </p:cNvPr>
          <p:cNvSpPr txBox="1"/>
          <p:nvPr/>
        </p:nvSpPr>
        <p:spPr>
          <a:xfrm>
            <a:off x="1237556" y="27929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</a:t>
            </a:r>
            <a:r>
              <a:rPr lang="ru-RU" sz="2800" dirty="0"/>
              <a:t> сословие - ….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C70CB-6870-4C21-97AE-FFBFACE41763}"/>
              </a:ext>
            </a:extLst>
          </p:cNvPr>
          <p:cNvSpPr txBox="1"/>
          <p:nvPr/>
        </p:nvSpPr>
        <p:spPr>
          <a:xfrm>
            <a:off x="1237556" y="327314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III</a:t>
            </a:r>
            <a:r>
              <a:rPr lang="ru-RU" sz="2800" dirty="0"/>
              <a:t> сословие - …</a:t>
            </a:r>
            <a:r>
              <a:rPr lang="en-US" sz="2800" dirty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82732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74FE8F-AB66-40BE-B367-6077F6C98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03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B2CCEA-EDBC-47FD-99C1-4F41EDC5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2" y="358918"/>
            <a:ext cx="8806716" cy="63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80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A6C106F-DE0D-479E-A434-F7209643F156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PRESENTATION_TITLE" val="history_3.1"/>
  <p:tag name="ISPRING_RESOURCE_PATHS_HASH_PRESENTER" val="37269791896a2b766c8792cdfd3b2f5dadfbde4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4260</TotalTime>
  <Words>310</Words>
  <Application>Microsoft Office PowerPoint</Application>
  <PresentationFormat>Экран (4:3)</PresentationFormat>
  <Paragraphs>82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a_AvanteTitulInline</vt:lpstr>
      <vt:lpstr>Archivo Narrow</vt:lpstr>
      <vt:lpstr>Arial</vt:lpstr>
      <vt:lpstr>Arial Narrow</vt:lpstr>
      <vt:lpstr>Calibri</vt:lpstr>
      <vt:lpstr>Constantia</vt:lpstr>
      <vt:lpstr>Georgia</vt:lpstr>
      <vt:lpstr>Impact</vt:lpstr>
      <vt:lpstr>Montserrat SemiBold</vt:lpstr>
      <vt:lpstr>Times New Roman</vt:lpstr>
      <vt:lpstr>Wingdings 2</vt:lpstr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history_3.1</dc:title>
  <dc:creator>admit-home</dc:creator>
  <cp:lastModifiedBy>Андрей</cp:lastModifiedBy>
  <cp:revision>332</cp:revision>
  <dcterms:created xsi:type="dcterms:W3CDTF">2008-09-08T18:26:41Z</dcterms:created>
  <dcterms:modified xsi:type="dcterms:W3CDTF">2025-08-30T17:17:27Z</dcterms:modified>
</cp:coreProperties>
</file>