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1" r:id="rId2"/>
    <p:sldId id="322" r:id="rId3"/>
    <p:sldId id="285" r:id="rId4"/>
    <p:sldId id="303" r:id="rId5"/>
    <p:sldId id="288" r:id="rId6"/>
    <p:sldId id="295" r:id="rId7"/>
    <p:sldId id="296" r:id="rId8"/>
    <p:sldId id="300" r:id="rId9"/>
    <p:sldId id="301" r:id="rId10"/>
    <p:sldId id="302" r:id="rId11"/>
    <p:sldId id="315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6699EC"/>
    <a:srgbClr val="FFFFCC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1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8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1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A1BDA0-2E6B-406A-9C5C-3475BD63A605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685" y="1447699"/>
            <a:ext cx="9098315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0000" kern="2000" spc="2200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a_AvanteTitulInline" panose="020B0402020202020204" pitchFamily="34" charset="-52"/>
                <a:ea typeface="Malgun Gothic" pitchFamily="34" charset="-127"/>
              </a:rPr>
              <a:t>ИСТОРИЯ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5BEF-016E-4FFA-BC02-FFA9C2F523CC}"/>
              </a:ext>
            </a:extLst>
          </p:cNvPr>
          <p:cNvSpPr txBox="1"/>
          <p:nvPr/>
        </p:nvSpPr>
        <p:spPr>
          <a:xfrm>
            <a:off x="3491880" y="494155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51ACA-89A7-4406-A014-4BBDEE7A63A1}"/>
              </a:ext>
            </a:extLst>
          </p:cNvPr>
          <p:cNvSpPr txBox="1"/>
          <p:nvPr/>
        </p:nvSpPr>
        <p:spPr>
          <a:xfrm>
            <a:off x="4355976" y="4221088"/>
            <a:ext cx="2895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9711D2-E433-4473-A551-AAC0C0FBE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7" y="2772380"/>
            <a:ext cx="4791525" cy="4114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951815"/>
            <a:ext cx="27275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Автор:</a:t>
            </a:r>
          </a:p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Дмитроченков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 </a:t>
            </a:r>
          </a:p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Андрей Евгеньевич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6DDDBC-1E84-4390-BB7E-4B812257B5BD}"/>
              </a:ext>
            </a:extLst>
          </p:cNvPr>
          <p:cNvSpPr txBox="1"/>
          <p:nvPr/>
        </p:nvSpPr>
        <p:spPr>
          <a:xfrm>
            <a:off x="5496482" y="5689216"/>
            <a:ext cx="272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класс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4D31EF-C649-4D89-AB54-17CBC9166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  <a14:imgEffect>
                      <a14:brightnessContrast bright="65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1" y="229639"/>
            <a:ext cx="1548019" cy="1612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428868"/>
            <a:ext cx="2714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состояли из княжеских уделов и боярских вотчин; </a:t>
            </a:r>
          </a:p>
          <a:p>
            <a:endParaRPr lang="ru-RU" sz="2400" dirty="0"/>
          </a:p>
          <a:p>
            <a:r>
              <a:rPr lang="ru-RU" sz="2400" dirty="0"/>
              <a:t>на землях уделов и вотчин находились крестьянские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3857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Почти вся территория Киевской Руси делилась на </a:t>
            </a:r>
            <a:r>
              <a:rPr lang="ru-RU" sz="2400" u="sng" dirty="0">
                <a:solidFill>
                  <a:srgbClr val="0070C0"/>
                </a:solidFill>
              </a:rPr>
              <a:t>волости</a:t>
            </a:r>
            <a:r>
              <a:rPr lang="ru-RU" sz="2400" dirty="0"/>
              <a:t>, которые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430" y="6429396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 Феодальная система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715016"/>
            <a:ext cx="1561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хозяйства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1142984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Великий князь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3143248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Боярство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3857628"/>
            <a:ext cx="242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rgbClr val="0070C0"/>
                </a:solidFill>
              </a:rPr>
              <a:t>Воины (дружина), дворяне </a:t>
            </a:r>
          </a:p>
          <a:p>
            <a:pPr algn="r"/>
            <a:r>
              <a:rPr lang="ru-RU" sz="2000" i="1" dirty="0">
                <a:solidFill>
                  <a:srgbClr val="0070C0"/>
                </a:solidFill>
              </a:rPr>
              <a:t>(слуги князя)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58082" y="5357826"/>
            <a:ext cx="1453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Крестьяне</a:t>
            </a:r>
          </a:p>
        </p:txBody>
      </p:sp>
      <p:pic>
        <p:nvPicPr>
          <p:cNvPr id="16" name="Рисунок 15" descr="пирамида власт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28604"/>
            <a:ext cx="6316474" cy="60133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929322" y="1857364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Удельные князья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504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ФЕОДАЛЬНЫЕ      ПОРЯДКИ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727280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2201654"/>
            <a:ext cx="6984776" cy="1754326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600" i="1" dirty="0"/>
              <a:t>Учебник: § 9-12 стр.65-86. Сайт: «Киевская Русь в  </a:t>
            </a:r>
            <a:r>
              <a:rPr lang="en-US" sz="3600" i="1" dirty="0"/>
              <a:t>XI</a:t>
            </a:r>
            <a:r>
              <a:rPr lang="ru-RU" sz="3600" i="1" dirty="0"/>
              <a:t>-</a:t>
            </a:r>
            <a:r>
              <a:rPr lang="en-US" sz="3600" i="1" dirty="0"/>
              <a:t>XII</a:t>
            </a:r>
            <a:r>
              <a:rPr lang="ru-RU" sz="3600" i="1" dirty="0"/>
              <a:t> вв.»; задание 6,7,8</a:t>
            </a:r>
            <a:endParaRPr lang="ru-RU" sz="3600" dirty="0"/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436"/>
          <a:stretch/>
        </p:blipFill>
        <p:spPr>
          <a:xfrm>
            <a:off x="395536" y="2348879"/>
            <a:ext cx="2641625" cy="43090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91106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750390" y="3068960"/>
            <a:ext cx="80295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FontTx/>
              <a:buAutoNum type="arabicPeriod"/>
            </a:pP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Начало политического распада государства в начале </a:t>
            </a:r>
            <a:r>
              <a:rPr lang="en-US" sz="3200" i="1" dirty="0">
                <a:solidFill>
                  <a:srgbClr val="000000"/>
                </a:solidFill>
                <a:cs typeface="Times New Roman" pitchFamily="18" charset="0"/>
              </a:rPr>
              <a:t>XII</a:t>
            </a: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 века.</a:t>
            </a:r>
          </a:p>
          <a:p>
            <a:pPr marL="514350" indent="-514350" eaLnBrk="0" hangingPunct="0">
              <a:buFontTx/>
              <a:buAutoNum type="arabicPeriod"/>
            </a:pP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Складывание феодальных отношений.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80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Киевская Русь </a:t>
            </a:r>
          </a:p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В </a:t>
            </a:r>
            <a:r>
              <a:rPr lang="en-US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XI – XII </a:t>
            </a: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веках </a:t>
            </a:r>
            <a:endParaRPr lang="ru-RU" sz="54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sons-info.com/userfiles/image/persons/10000-20000/16000-17000/16292/IAROSLAV_MUDRYI_Vladimirovich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9219" l="2604" r="97526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78" y="548680"/>
            <a:ext cx="4217896" cy="56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857232"/>
            <a:ext cx="6157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своем завещании Ярослав определил порядок наследия: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престол должен наследовать старший родственник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роду Великого князя.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6093296"/>
            <a:ext cx="33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 Реконструкция внешнего облика Ярослава Мудрого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518" y="3087057"/>
            <a:ext cx="2069613" cy="1077218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Великий князь</a:t>
            </a:r>
          </a:p>
        </p:txBody>
      </p:sp>
      <p:cxnSp>
        <p:nvCxnSpPr>
          <p:cNvPr id="35" name="Shape 34"/>
          <p:cNvCxnSpPr/>
          <p:nvPr/>
        </p:nvCxnSpPr>
        <p:spPr>
          <a:xfrm rot="5400000">
            <a:off x="1067939" y="4140270"/>
            <a:ext cx="632552" cy="537197"/>
          </a:xfrm>
          <a:prstGeom prst="curvedConnector3">
            <a:avLst>
              <a:gd name="adj1" fmla="val 43977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/>
          <p:nvPr/>
        </p:nvCxnSpPr>
        <p:spPr>
          <a:xfrm flipV="1">
            <a:off x="2856337" y="3539185"/>
            <a:ext cx="1085985" cy="113156"/>
          </a:xfrm>
          <a:prstGeom prst="curvedConnector3">
            <a:avLst>
              <a:gd name="adj1" fmla="val 64033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9475546">
            <a:off x="3252111" y="4571003"/>
            <a:ext cx="1075749" cy="30777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23981"/>
              </a:avLst>
            </a:prstTxWarp>
            <a:spAutoFit/>
          </a:bodyPr>
          <a:lstStyle/>
          <a:p>
            <a:r>
              <a:rPr lang="ru-RU" sz="1400" i="1" dirty="0"/>
              <a:t>конфликт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140" y="6067570"/>
            <a:ext cx="447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Такой порядок престолонаследия получил название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«Лествичный»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503" y="0"/>
            <a:ext cx="8888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ПОРЯДОК         ПРЕСТОЛОНАСЛЕДИЯ</a:t>
            </a:r>
          </a:p>
        </p:txBody>
      </p:sp>
      <p:pic>
        <p:nvPicPr>
          <p:cNvPr id="23" name="Рисунок 22" descr="iv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6728" y="2295160"/>
            <a:ext cx="930070" cy="904160"/>
          </a:xfrm>
          <a:prstGeom prst="rect">
            <a:avLst/>
          </a:prstGeom>
        </p:spPr>
      </p:pic>
      <p:sp>
        <p:nvSpPr>
          <p:cNvPr id="38" name="Умножение 37"/>
          <p:cNvSpPr/>
          <p:nvPr/>
        </p:nvSpPr>
        <p:spPr>
          <a:xfrm rot="366840">
            <a:off x="2892061" y="3345731"/>
            <a:ext cx="642942" cy="500066"/>
          </a:xfrm>
          <a:prstGeom prst="mathMultiply">
            <a:avLst>
              <a:gd name="adj1" fmla="val 10459"/>
            </a:avLst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4316" y="4724892"/>
            <a:ext cx="13824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Брат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501" y="5042840"/>
            <a:ext cx="13824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Брат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5816" y="5360489"/>
            <a:ext cx="13824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Брат</a:t>
            </a:r>
          </a:p>
        </p:txBody>
      </p:sp>
      <p:cxnSp>
        <p:nvCxnSpPr>
          <p:cNvPr id="39" name="Shape 34"/>
          <p:cNvCxnSpPr>
            <a:stCxn id="19" idx="2"/>
          </p:cNvCxnSpPr>
          <p:nvPr/>
        </p:nvCxnSpPr>
        <p:spPr>
          <a:xfrm rot="5400000">
            <a:off x="2903417" y="3639391"/>
            <a:ext cx="1458276" cy="1842639"/>
          </a:xfrm>
          <a:prstGeom prst="curvedConnector2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3325" y="3246797"/>
            <a:ext cx="1201098" cy="584775"/>
          </a:xfrm>
          <a:prstGeom prst="rect">
            <a:avLst/>
          </a:prstGeom>
          <a:solidFill>
            <a:srgbClr val="F14E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bg1"/>
                </a:solidFill>
              </a:rPr>
              <a:t>Сын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2" grpId="0"/>
      <p:bldP spid="38" grpId="0" animBg="1"/>
      <p:bldP spid="32" grpId="0" animBg="1"/>
      <p:bldP spid="14" grpId="0" animBg="1"/>
      <p:bldP spid="3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ersons-info.com/userfiles/image/persons/10000-20000/16000-17000/16292/IAROSLAV_MUDRYI_Vladimirovich_2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9219" l="2604" r="97526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421"/>
          <a:stretch/>
        </p:blipFill>
        <p:spPr bwMode="auto">
          <a:xfrm flipH="1">
            <a:off x="30012" y="82724"/>
            <a:ext cx="3381630" cy="61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7117" y="4287764"/>
            <a:ext cx="6706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По мере смены главного князя все переезжали из города в город. Порядок этот был неудобен в силу постоянных переездов князей. Кроме того, </a:t>
            </a:r>
            <a:r>
              <a:rPr lang="ru-RU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старшие племянники часто ссорились с младшими дядями, что вело к междоусобицам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2827" y="2356665"/>
            <a:ext cx="4804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старший брат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младшие братья по порядку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сыновья старшего брата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сыновья следующих братьев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внуки, правнуки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4831" y="836711"/>
            <a:ext cx="65055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300" dirty="0">
                <a:latin typeface="Arial" pitchFamily="34" charset="0"/>
                <a:cs typeface="Arial" pitchFamily="34" charset="0"/>
              </a:rPr>
              <a:t>Старший в роду правил в Киеве, следующие по значению в менее крупных городах. Женщины к наследованию не допускались. Княжили в </a:t>
            </a: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следующем порядке:</a:t>
            </a:r>
          </a:p>
          <a:p>
            <a:pPr algn="r"/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3" y="0"/>
            <a:ext cx="8888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ЛЕСТВИЧНОЕ           ПРАВО</a:t>
            </a:r>
          </a:p>
        </p:txBody>
      </p:sp>
    </p:spTree>
    <p:extLst>
      <p:ext uri="{BB962C8B-B14F-4D97-AF65-F5344CB8AC3E}">
        <p14:creationId xmlns:p14="http://schemas.microsoft.com/office/powerpoint/2010/main" val="876608795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97504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СЫНОВЬЯ       ЯРОСЛАВА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8853" y="783352"/>
            <a:ext cx="7338262" cy="5750454"/>
            <a:chOff x="2702092" y="813314"/>
            <a:chExt cx="6467013" cy="5170881"/>
          </a:xfrm>
        </p:grpSpPr>
        <p:pic>
          <p:nvPicPr>
            <p:cNvPr id="61" name="Рисунок 60" descr="22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284" y="813314"/>
              <a:ext cx="4506964" cy="4388954"/>
            </a:xfrm>
            <a:prstGeom prst="rect">
              <a:avLst/>
            </a:prstGeom>
          </p:spPr>
        </p:pic>
        <p:pic>
          <p:nvPicPr>
            <p:cNvPr id="33" name="Рисунок 32" descr="iz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5904" y="2473583"/>
              <a:ext cx="903669" cy="1120585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C00000"/>
              </a:solidFill>
            </a:ln>
          </p:spPr>
        </p:pic>
        <p:pic>
          <p:nvPicPr>
            <p:cNvPr id="34" name="Рисунок 33" descr="vya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3282" y="4464408"/>
              <a:ext cx="1110018" cy="128895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2702092" y="1457795"/>
              <a:ext cx="2070533" cy="63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i="1" dirty="0"/>
                <a:t>Изяслав</a:t>
              </a:r>
              <a:r>
                <a:rPr lang="ru-RU" sz="2000" i="1" dirty="0"/>
                <a:t> </a:t>
              </a:r>
              <a:r>
                <a:rPr lang="ru-RU" sz="2000" i="1" dirty="0">
                  <a:solidFill>
                    <a:schemeClr val="bg1">
                      <a:lumMod val="65000"/>
                    </a:schemeClr>
                  </a:solidFill>
                </a:rPr>
                <a:t>(старший брат)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77163" y="1625665"/>
              <a:ext cx="1979554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/>
                <a:t>Святослав </a:t>
              </a:r>
              <a:r>
                <a:rPr lang="ru-RU" sz="2000" i="1" dirty="0">
                  <a:solidFill>
                    <a:schemeClr val="bg1">
                      <a:lumMod val="65000"/>
                    </a:schemeClr>
                  </a:solidFill>
                </a:rPr>
                <a:t>(средний брат)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1332" y="3545425"/>
              <a:ext cx="567839" cy="482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(I)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07683" y="5202267"/>
              <a:ext cx="811198" cy="482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(III)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86394" y="2965962"/>
              <a:ext cx="892318" cy="482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(II)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4758730" y="2634503"/>
              <a:ext cx="1959077" cy="2476106"/>
              <a:chOff x="4857752" y="2250457"/>
              <a:chExt cx="1686496" cy="1894241"/>
            </a:xfrm>
          </p:grpSpPr>
          <p:sp>
            <p:nvSpPr>
              <p:cNvPr id="66" name="Дуга 65"/>
              <p:cNvSpPr/>
              <p:nvPr/>
            </p:nvSpPr>
            <p:spPr>
              <a:xfrm rot="19972042">
                <a:off x="4989845" y="2250457"/>
                <a:ext cx="1554403" cy="1894241"/>
              </a:xfrm>
              <a:prstGeom prst="arc">
                <a:avLst>
                  <a:gd name="adj1" fmla="val 12067301"/>
                  <a:gd name="adj2" fmla="val 20269966"/>
                </a:avLst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Блок-схема: объединение 75"/>
              <p:cNvSpPr/>
              <p:nvPr/>
            </p:nvSpPr>
            <p:spPr>
              <a:xfrm>
                <a:off x="4857752" y="3214686"/>
                <a:ext cx="214314" cy="142876"/>
              </a:xfrm>
              <a:prstGeom prst="flowChartMerg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9" name="Дуга 78"/>
            <p:cNvSpPr/>
            <p:nvPr/>
          </p:nvSpPr>
          <p:spPr>
            <a:xfrm rot="6420508">
              <a:off x="5161072" y="3109181"/>
              <a:ext cx="2031878" cy="2200399"/>
            </a:xfrm>
            <a:prstGeom prst="arc">
              <a:avLst>
                <a:gd name="adj1" fmla="val 13979486"/>
                <a:gd name="adj2" fmla="val 20269966"/>
              </a:avLst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281208" y="2242752"/>
              <a:ext cx="18878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>
                  <a:ln>
                    <a:solidFill>
                      <a:prstClr val="black"/>
                    </a:solidFill>
                  </a:ln>
                  <a:solidFill>
                    <a:srgbClr val="C00000"/>
                  </a:solidFill>
                </a:rPr>
                <a:t>(1073 – 1076)</a:t>
              </a:r>
              <a:endParaRPr lang="ru-RU" sz="2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444277" y="5522530"/>
              <a:ext cx="2177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dirty="0">
                  <a:ln>
                    <a:solidFill>
                      <a:prstClr val="black"/>
                    </a:solidFill>
                  </a:ln>
                  <a:solidFill>
                    <a:srgbClr val="C00000"/>
                  </a:solidFill>
                </a:rPr>
                <a:t>(1078 – 1093)</a:t>
              </a:r>
              <a:endParaRPr lang="ru-RU" sz="2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33346" y="2011919"/>
              <a:ext cx="19077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dirty="0">
                  <a:ln>
                    <a:solidFill>
                      <a:prstClr val="black"/>
                    </a:solidFill>
                  </a:ln>
                  <a:solidFill>
                    <a:srgbClr val="C00000"/>
                  </a:solidFill>
                </a:rPr>
                <a:t>(1054 – 1073)</a:t>
              </a:r>
              <a:endParaRPr lang="ru-RU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13851" y="5000767"/>
              <a:ext cx="1868046" cy="63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/>
                <a:t>Всеволод</a:t>
              </a:r>
              <a:r>
                <a:rPr lang="ru-RU" sz="2000" i="1" dirty="0"/>
                <a:t> </a:t>
              </a:r>
              <a:r>
                <a:rPr lang="ru-RU" sz="2000" i="1" dirty="0">
                  <a:solidFill>
                    <a:schemeClr val="bg1">
                      <a:lumMod val="65000"/>
                    </a:schemeClr>
                  </a:solidFill>
                </a:rPr>
                <a:t>(младший брат)</a:t>
              </a:r>
            </a:p>
          </p:txBody>
        </p:sp>
      </p:grpSp>
      <p:pic>
        <p:nvPicPr>
          <p:cNvPr id="36" name="Рисунок 35" descr="sy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80688" y="2116301"/>
            <a:ext cx="1235533" cy="1884545"/>
          </a:xfrm>
          <a:prstGeom prst="rect">
            <a:avLst/>
          </a:prstGeom>
        </p:spPr>
      </p:pic>
      <p:sp>
        <p:nvSpPr>
          <p:cNvPr id="80" name="Блок-схема: объединение 79"/>
          <p:cNvSpPr/>
          <p:nvPr/>
        </p:nvSpPr>
        <p:spPr>
          <a:xfrm rot="8048466">
            <a:off x="5670486" y="3973218"/>
            <a:ext cx="214314" cy="142876"/>
          </a:xfrm>
          <a:prstGeom prst="flowChartMerg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52972" y="5000636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Любечский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съезд князей 1097 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38067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На съезде князья договариваются о порядке наследия </a:t>
            </a: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отца к сыну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(«каждый да держит отчину свою»),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а так же о совместных действиях против половцев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504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ВНУКИ       ЯРОСЛАВА</a:t>
            </a:r>
          </a:p>
        </p:txBody>
      </p:sp>
      <p:pic>
        <p:nvPicPr>
          <p:cNvPr id="2050" name="Picture 2" descr="http://cdbvizit.ru/wp-content/uploads/2013/01/%D0%90.%D0%94.-%D0%9A%D0%B8%D0%B2%D1%88%D0%B5%D0%BD%D0%BA%D0%BE-%D0%94%D0%BE%D0%BB%D0%BE%D0%B1%D1%81%D0%BA%D0%B8%D0%B9-%D1%81%D1%8A%D0%B5%D0%B7%D0%B4-%D0%BA%D0%BD%D1%8F%D0%B7%D0%B5%D0%B9-%D1%81%D0%B2%D0%B8%D0%B4%D0%B0%D0%BD%D0%B8%D0%B5-%D0%BA%D0%BD%D1%8F%D0%B7%D1%8F-%D0%92%D0%BB%D0%B0%D0%B4%D0%B8%D0%BC%D0%B8%D1%80%D0%B0-%D0%9C%D0%BE%D0%BD%D0%BE%D0%BC%D0%B0%D1%85%D0%B0-%D1%81-%D0%BA%D0%BD%D1%8F%D0%B7%D0%B5%D0%BC-%D0%A1%D0%B2%D1%8F%D1%82%D0%BE%D0%BF%D0%BE%D0%BB%D0%BA%D0%BE%D0%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10" b="3474"/>
          <a:stretch/>
        </p:blipFill>
        <p:spPr bwMode="auto">
          <a:xfrm>
            <a:off x="1187624" y="934066"/>
            <a:ext cx="6762750" cy="40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4143404" cy="3857652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571604" y="3643314"/>
            <a:ext cx="13966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85992"/>
            <a:ext cx="857256" cy="11489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42844" y="1587620"/>
            <a:ext cx="1836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Владимир «Мономах»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1699964"/>
            <a:ext cx="49969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Ему удалось приостановить распад государства  благодаря огромному авторитету </a:t>
            </a:r>
          </a:p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Единство еще наблюдается и в годы правления его сына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Мстислава</a:t>
            </a:r>
            <a:r>
              <a:rPr lang="ru-RU" sz="2800" dirty="0">
                <a:cs typeface="Arial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ru-RU" sz="2800" i="1" dirty="0">
                <a:solidFill>
                  <a:srgbClr val="C00000"/>
                </a:solidFill>
                <a:cs typeface="Arial" pitchFamily="34" charset="0"/>
              </a:rPr>
              <a:t>1125 – 1132</a:t>
            </a:r>
            <a:r>
              <a:rPr lang="ru-RU" sz="2800" dirty="0">
                <a:solidFill>
                  <a:srgbClr val="C00000"/>
                </a:solidFill>
                <a:cs typeface="Arial" pitchFamily="34" charset="0"/>
              </a:rPr>
              <a:t>)</a:t>
            </a:r>
            <a:r>
              <a:rPr lang="ru-RU" sz="2800" dirty="0"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Однако после этого единство Руси окончательно распалось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714884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0765" y="4945716"/>
            <a:ext cx="8501122" cy="156966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XII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в. Русь вступает в сложный период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политической раздробленности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итогом которого станет захват и 250-летнее порабощение государства иноземными захватчиками.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504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ВНУКИ       ЯРОСЛАВА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048882"/>
            <a:ext cx="568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6FC6">
                    <a:lumMod val="75000"/>
                  </a:srgbClr>
                </a:solidFill>
              </a:rPr>
              <a:t>Владимир Мономах </a:t>
            </a:r>
            <a:r>
              <a:rPr lang="ru-RU" sz="3600" dirty="0">
                <a:solidFill>
                  <a:srgbClr val="C00000"/>
                </a:solidFill>
              </a:rPr>
              <a:t>(</a:t>
            </a:r>
            <a:r>
              <a:rPr lang="ru-RU" sz="3600" i="1" dirty="0">
                <a:solidFill>
                  <a:srgbClr val="C00000"/>
                </a:solidFill>
              </a:rPr>
              <a:t>1113 – 1125</a:t>
            </a:r>
            <a:r>
              <a:rPr lang="ru-RU" sz="3600" dirty="0">
                <a:solidFill>
                  <a:srgbClr val="C00000"/>
                </a:solidFill>
              </a:rPr>
              <a:t>)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ояре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1285860"/>
            <a:ext cx="3857652" cy="384915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64294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Складывание феодальных порядков</a:t>
            </a:r>
            <a:endParaRPr lang="ru-RU" sz="44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istral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4291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конце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XI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начале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XII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в. еще более значимой в русском обществе стала роль князей, бояр и дружин.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500174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Для вооружения и содержания дружин требовалось все больше средств, которые взимались с населения в виде поборов и дани. Все чаще князь раздает своим дружинникам и боярам за службу </a:t>
            </a:r>
            <a:r>
              <a:rPr lang="ru-RU" sz="2000" i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земельные владения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Такие земли, передававшиеся уже боярами своим наследникам, получили название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i="1" u="sng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вотчина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(от слова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отец, отчина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929198"/>
            <a:ext cx="79296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Постепенно формируется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феодальный порядок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⃰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взаимоотношений между князем и его подчиненными. 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5720" y="5857892"/>
            <a:ext cx="250033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5857892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⃰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феодал</a:t>
            </a:r>
            <a:r>
              <a:rPr lang="ru-RU" sz="1400" dirty="0">
                <a:latin typeface="Arial"/>
                <a:cs typeface="Arial"/>
              </a:rPr>
              <a:t> - </a:t>
            </a:r>
            <a:r>
              <a:rPr lang="ru-RU" sz="1400" i="1" dirty="0">
                <a:latin typeface="Arial"/>
                <a:cs typeface="Arial"/>
              </a:rPr>
              <a:t>от слова </a:t>
            </a:r>
            <a:r>
              <a:rPr lang="en-US" sz="1400" i="1" dirty="0">
                <a:latin typeface="Arial"/>
                <a:cs typeface="Arial"/>
              </a:rPr>
              <a:t>“feud”</a:t>
            </a:r>
            <a:r>
              <a:rPr lang="ru-RU" sz="1400" i="1" dirty="0">
                <a:latin typeface="Arial"/>
                <a:cs typeface="Arial"/>
              </a:rPr>
              <a:t> (земельное владение); феодал – землевладелец; </a:t>
            </a:r>
          </a:p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феодальный порядок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– система взаимоотношений, при которой феодал дает землю и покровительство зависимому человеку за плату натуральными продуктами и службу феодалу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06" y="478632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Бояре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528638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этих людей опирались князья в борьбе со своевольным и непокорным боярством и купечеством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928670"/>
            <a:ext cx="3571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это время в русском обществе происходит зарождение сословия </a:t>
            </a:r>
            <a:r>
              <a:rPr lang="ru-RU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дворянства.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Это слуги князя, служащие за земельное пожалование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которое давалось не как вотчина, а как </a:t>
            </a:r>
            <a:r>
              <a:rPr lang="ru-RU" sz="2400" i="1" u="sng" dirty="0">
                <a:latin typeface="Arial" pitchFamily="34" charset="0"/>
                <a:cs typeface="Arial" pitchFamily="34" charset="0"/>
              </a:rPr>
              <a:t>временное владение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071546"/>
            <a:ext cx="4719662" cy="3657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14744" y="4786322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Строительство крепости удельным князем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504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ФЕОДАЛЬНЫЕ      ПОРЯДКИ</a:t>
            </a:r>
          </a:p>
        </p:txBody>
      </p:sp>
    </p:spTree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91816d7a65ad8995f1ad94ea91f17e64e45"/>
  <p:tag name="ISPRING_ULTRA_SCORM_COURSE_ID" val="6CA928F6-EE91-4E03-9723-DC66C1AE4CE4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history_3.4(1)"/>
  <p:tag name="ISPRING_RESOURCE_PATHS_HASH_PRESENTER" val="179fe3e0bd11323a493a1ed08f50dabcfbb9c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3083</TotalTime>
  <Words>563</Words>
  <Application>Microsoft Office PowerPoint</Application>
  <PresentationFormat>Экран (4:3)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a_AvanteTitulInline</vt:lpstr>
      <vt:lpstr>Arial</vt:lpstr>
      <vt:lpstr>Calibri</vt:lpstr>
      <vt:lpstr>Constantia</vt:lpstr>
      <vt:lpstr>Impact</vt:lpstr>
      <vt:lpstr>Mistral</vt:lpstr>
      <vt:lpstr>Onyx(RUS BY LYAJKA)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Складывание феодальных порядков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history_3.4(1)</dc:title>
  <dc:creator>admit-home</dc:creator>
  <cp:lastModifiedBy>Андрей</cp:lastModifiedBy>
  <cp:revision>314</cp:revision>
  <dcterms:created xsi:type="dcterms:W3CDTF">2008-09-08T18:26:41Z</dcterms:created>
  <dcterms:modified xsi:type="dcterms:W3CDTF">2025-02-09T17:00:31Z</dcterms:modified>
</cp:coreProperties>
</file>