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558" r:id="rId2"/>
    <p:sldId id="258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F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8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BF2AE-B982-4933-A88A-819529621ECC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2FC33-12CD-4144-B65B-C4A26299A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7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5A57D-9532-4E8A-83B3-011DCF91E18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31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FC33-12CD-4144-B65B-C4A26299A43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98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908121-7C72-4897-8225-55393862626A}" type="slidenum">
              <a:rPr lang="ru-RU"/>
              <a:pPr eaLnBrk="1" hangingPunct="1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FC33-12CD-4144-B65B-C4A26299A43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9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FC33-12CD-4144-B65B-C4A26299A43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2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FC33-12CD-4144-B65B-C4A26299A43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6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FC33-12CD-4144-B65B-C4A26299A43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4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FC33-12CD-4144-B65B-C4A26299A43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181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FC33-12CD-4144-B65B-C4A26299A43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030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FC33-12CD-4144-B65B-C4A26299A43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49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FC33-12CD-4144-B65B-C4A26299A43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82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D9E0-881B-4495-B318-82E32DC2AD14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4012-5204-456E-8730-723AF4E42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D9E0-881B-4495-B318-82E32DC2AD14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4012-5204-456E-8730-723AF4E42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D9E0-881B-4495-B318-82E32DC2AD14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4012-5204-456E-8730-723AF4E42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D9E0-881B-4495-B318-82E32DC2AD14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4012-5204-456E-8730-723AF4E42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D9E0-881B-4495-B318-82E32DC2AD14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4012-5204-456E-8730-723AF4E42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D9E0-881B-4495-B318-82E32DC2AD14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4012-5204-456E-8730-723AF4E42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D9E0-881B-4495-B318-82E32DC2AD14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4012-5204-456E-8730-723AF4E42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D9E0-881B-4495-B318-82E32DC2AD14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4012-5204-456E-8730-723AF4E42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D9E0-881B-4495-B318-82E32DC2AD14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4012-5204-456E-8730-723AF4E42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D9E0-881B-4495-B318-82E32DC2AD14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4012-5204-456E-8730-723AF4E42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D9E0-881B-4495-B318-82E32DC2AD14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E74012-5204-456E-8730-723AF4E422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44D9E0-881B-4495-B318-82E32DC2AD14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E74012-5204-456E-8730-723AF4E422C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78E412-AD7D-485E-9BCB-6FAF1380C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9" y="0"/>
            <a:ext cx="9101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4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5274" y="1629673"/>
            <a:ext cx="74133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Укрепление власти большевиков на большей части территории Российской империи</a:t>
            </a:r>
          </a:p>
          <a:p>
            <a:pPr lvl="0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Потеря и признание независимости Польши, Литвы, Латвии, Эстонии и Финляндии</a:t>
            </a:r>
          </a:p>
          <a:p>
            <a:pPr lvl="0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Создание на подконтрольной большевикам территории Российской, Украинской, Белорусской и Закавказской советских республик; создание на их основе 30 декабря 1922 г. советского государства – СССР</a:t>
            </a:r>
          </a:p>
          <a:p>
            <a:pPr lvl="0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Эмиграция из страны более 2 млн человек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-1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ИТОГИ       ГРАЖДАНСКОЙ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9025" y="729273"/>
            <a:ext cx="2727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ВОЙНЫ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6928" y="6005030"/>
            <a:ext cx="8743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Человеческие жертвы оцениваются в 10 млн. чел.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532213"/>
            <a:ext cx="1917358" cy="51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9180" y="1015662"/>
            <a:ext cx="7041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Победа большевиков в гражданской войне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привела к ликвидации демократии, господству однопартийной системы, когда от имени народа правила партия, от имени партии ЦК и Политбюро.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852936"/>
            <a:ext cx="641860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власть, не способная идти на компромиссы, не желающая осуществлять преобразования, неизбежно уступит место другой власти</a:t>
            </a:r>
          </a:p>
          <a:p>
            <a:endParaRPr lang="ru-RU" sz="1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современном мире война не может являться средством достижения политических, экономических и идеологических целей</a:t>
            </a:r>
          </a:p>
          <a:p>
            <a:endParaRPr lang="ru-RU" sz="1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необходимо бороться за предотвращение войн</a:t>
            </a:r>
          </a:p>
          <a:p>
            <a:endParaRPr lang="ru-RU" sz="1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основой боевой мощи государства является экономика, которая обеспечивает армию современным вооружением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-1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ИТОГИ       ГРАЖДАНСКОЙ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9025" y="729273"/>
            <a:ext cx="2727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ВОЙНЫ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26" y="1556792"/>
            <a:ext cx="1917358" cy="5147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245282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УРОКИ ГРАЖДАНСКОЙ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3233779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0"/>
            <a:ext cx="871296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ДОМАШНЕЕ ЗАДАНИЕ</a:t>
            </a:r>
          </a:p>
        </p:txBody>
      </p:sp>
      <p:pic>
        <p:nvPicPr>
          <p:cNvPr id="6" name="Рисунок 5" descr="teacher_left.gif"/>
          <p:cNvPicPr>
            <a:picLocks noChangeAspect="1"/>
          </p:cNvPicPr>
          <p:nvPr/>
        </p:nvPicPr>
        <p:blipFill rotWithShape="1">
          <a:blip r:embed="rId3"/>
          <a:srcRect b="4533"/>
          <a:stretch/>
        </p:blipFill>
        <p:spPr>
          <a:xfrm>
            <a:off x="214313" y="3286126"/>
            <a:ext cx="2092325" cy="3409950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8F8722-7F14-4D6C-97F0-9927E9470721}"/>
              </a:ext>
            </a:extLst>
          </p:cNvPr>
          <p:cNvSpPr txBox="1"/>
          <p:nvPr/>
        </p:nvSpPr>
        <p:spPr>
          <a:xfrm>
            <a:off x="827584" y="1340768"/>
            <a:ext cx="7920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§ 10</a:t>
            </a:r>
            <a:r>
              <a:rPr lang="ru-RU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Революция и Гражданская война </a:t>
            </a:r>
            <a:r>
              <a:rPr lang="ru-RU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стр. 115-124; Задание: 1-6 стр. 123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669914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961AD2F-ED3B-41F7-97CA-0CCC564B8CAB}"/>
              </a:ext>
            </a:extLst>
          </p:cNvPr>
          <p:cNvSpPr txBox="1"/>
          <p:nvPr/>
        </p:nvSpPr>
        <p:spPr>
          <a:xfrm>
            <a:off x="624571" y="328607"/>
            <a:ext cx="30541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000" b="0" dirty="0">
                <a:solidFill>
                  <a:schemeClr val="bg1"/>
                </a:solidFill>
                <a:effectLst/>
                <a:latin typeface="Cyrvetica v2 Extra Outline" pitchFamily="2" charset="0"/>
              </a:rPr>
              <a:t>Тема 4.10.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60482-2898-4D50-8128-C1D3F16EDF48}"/>
              </a:ext>
            </a:extLst>
          </p:cNvPr>
          <p:cNvSpPr txBox="1"/>
          <p:nvPr/>
        </p:nvSpPr>
        <p:spPr>
          <a:xfrm>
            <a:off x="624571" y="1268760"/>
            <a:ext cx="8252581" cy="2402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ru-RU" sz="6600" dirty="0">
                <a:solidFill>
                  <a:srgbClr val="FFFF00"/>
                </a:solidFill>
                <a:effectLst>
                  <a:reflection blurRad="6350" stA="55000" endA="300" endPos="45500" dist="12700" dir="5400000" sy="-100000" algn="bl" rotWithShape="0"/>
                </a:effectLst>
                <a:latin typeface="Franklin Gothic Medium Cond" panose="020B0606030402020204" pitchFamily="34" charset="0"/>
              </a:rPr>
              <a:t>Революция и Гражданская война на национальных окраинах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86F590-34F6-475C-ACB3-D3B51ACB1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62"/>
            <a:ext cx="9144000" cy="6835276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38" y="3212976"/>
            <a:ext cx="6429822" cy="3645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-2925"/>
            <a:ext cx="8472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ТАМБОВСКОЕ      ВОССТАНИЕ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0728"/>
            <a:ext cx="8469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Тамбовское восстание 1920—1921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гг. (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Антоновский мятеж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 — одно из самых крупных в ходе Гражданской войны народных восстаний против Советов, произошедшее в Тамбовской губернии.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928">
            <a:off x="5974744" y="1670081"/>
            <a:ext cx="3099168" cy="18419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77" y="3677135"/>
            <a:ext cx="4351524" cy="30528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57401" y="5198210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Тамбов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788024" y="2996952"/>
            <a:ext cx="136815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72200" y="2996952"/>
            <a:ext cx="2304256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2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39" y="2852936"/>
            <a:ext cx="7027915" cy="3984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-2925"/>
            <a:ext cx="8472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ТАМБОВСКОЕ      ВОССТАНИЕ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0728"/>
            <a:ext cx="8469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При большевиках крестьян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Тамбовщине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как и по всей России, лишили всяких прав, запретили торговать хлебом и стали забирать его силой.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2621" y="2276872"/>
            <a:ext cx="81369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Близость Тамбовской губернии к центру предопределили широкий размах продотрядов, что вызывало у местного крестьянского населения сильное недовольство. </a:t>
            </a:r>
          </a:p>
          <a:p>
            <a:pPr lvl="0" algn="r"/>
            <a:r>
              <a:rPr lang="ru-RU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Крестьяне ответили активным вооружённым </a:t>
            </a:r>
          </a:p>
          <a:p>
            <a:pPr lvl="0" algn="r"/>
            <a:r>
              <a:rPr lang="ru-RU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сопротивлением. </a:t>
            </a:r>
          </a:p>
        </p:txBody>
      </p:sp>
    </p:spTree>
    <p:extLst>
      <p:ext uri="{BB962C8B-B14F-4D97-AF65-F5344CB8AC3E}">
        <p14:creationId xmlns:p14="http://schemas.microsoft.com/office/powerpoint/2010/main" val="133882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-2925"/>
            <a:ext cx="8472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ТАМБОВСКОЕ      ВОССТАНИЕ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0728"/>
            <a:ext cx="8469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В 1918 г. в восстаниях приняло участие до 40 тыс. человек. В июне 1920 г. восставшие образовали две полноценные армии численностью 50 тыс. человек.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79912" y="3284984"/>
            <a:ext cx="3563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itchFamily="34" charset="0"/>
                <a:cs typeface="Arial" pitchFamily="34" charset="0"/>
              </a:rPr>
              <a:t>В апреле 1921 г. командующим войсками Тамбовской губернии назначен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М.Тухачевский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Он получил директиву — ликвидировать тамбовское восстание через месяц.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32856"/>
            <a:ext cx="8469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Восстание вспыхнуло в августе 1920 г. - крестьяне отказались сдавать хлеб и уничтожили продотряды, местных коммунистов и чекистов.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 r="18195" b="8778"/>
          <a:stretch/>
        </p:blipFill>
        <p:spPr>
          <a:xfrm>
            <a:off x="6372200" y="2924944"/>
            <a:ext cx="2801466" cy="35358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1418" y="6060489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Рис. Михаил </a:t>
            </a:r>
            <a:r>
              <a:rPr lang="ru-RU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Тухачевский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8137" y="3384803"/>
            <a:ext cx="3299767" cy="2862322"/>
          </a:xfrm>
          <a:prstGeom prst="rect">
            <a:avLst/>
          </a:prstGeom>
          <a:solidFill>
            <a:srgbClr val="FF9966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В подавлении Тамбовского восстания было задействовано до 55 тыс. бойцов,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9 артиллерийских бригад, 10 бронепоездов,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 авиаотряда, применялось химическое оружие...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8137" y="6337488"/>
            <a:ext cx="81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Восстание было подавлено с крайней жестокостью …</a:t>
            </a:r>
          </a:p>
        </p:txBody>
      </p:sp>
    </p:spTree>
    <p:extLst>
      <p:ext uri="{BB962C8B-B14F-4D97-AF65-F5344CB8AC3E}">
        <p14:creationId xmlns:p14="http://schemas.microsoft.com/office/powerpoint/2010/main" val="214206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1" y="576534"/>
            <a:ext cx="7928505" cy="6281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-2925"/>
            <a:ext cx="8472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ТАМБОВСКОЕ      ВОССТАНИЕ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17"/>
            <a:ext cx="8784976" cy="582967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61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"/>
          <a:stretch/>
        </p:blipFill>
        <p:spPr>
          <a:xfrm>
            <a:off x="0" y="2397080"/>
            <a:ext cx="4723058" cy="4344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-2925"/>
            <a:ext cx="8616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КРОНШТАДСКИЙ        МЯТЕЖ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9675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Кронштадтский мятеж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— вооружённое выступление гарнизона Кронштадта и кораблей Балтийского флота против большевиков в марте 1921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426425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latin typeface="Arial" pitchFamily="34" charset="0"/>
                <a:cs typeface="Arial" pitchFamily="34" charset="0"/>
              </a:rPr>
              <a:t>1 марта 1921 г. В Кронштадте состоялся 15-тысячный митинг под лозунгами «Власть Советам, а не партиям!»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994" y="6278103"/>
            <a:ext cx="86945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Arial" pitchFamily="34" charset="0"/>
                <a:cs typeface="Arial" pitchFamily="34" charset="0"/>
              </a:rPr>
              <a:t>Восставшие были объявлены большевиками «вне закона».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791" y="3187501"/>
            <a:ext cx="59652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Митингующие потребовали: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59585" y="3587611"/>
            <a:ext cx="44769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освобождение всех политзаключенных;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перевыборы Советов;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свобода слова, собраний и союзов;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ликвидация продовольственной диктатуры и политики «военного коммунизма»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9"/>
            <a:ext cx="5695454" cy="37170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48478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8 марта 1921 г. в день открытия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 съезда РКП(б)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солдаты Красной армии пошли на штурм Кронштадта. Но штурм был отбит, и войска с потерями отступили на исходные рубежи.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95455" y="5157192"/>
            <a:ext cx="3152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18 марта сопротивление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кронштадтцев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было сломлено.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-2925"/>
            <a:ext cx="8616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КРОНШТАДСКИЙ        МЯТЕЖ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9121" y="3140969"/>
            <a:ext cx="30913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16 марта под руководством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М.Тухачевского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начался второй штурм.</a:t>
            </a:r>
          </a:p>
        </p:txBody>
      </p:sp>
    </p:spTree>
    <p:extLst>
      <p:ext uri="{BB962C8B-B14F-4D97-AF65-F5344CB8AC3E}">
        <p14:creationId xmlns:p14="http://schemas.microsoft.com/office/powerpoint/2010/main" val="54721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7137" y="1012738"/>
            <a:ext cx="8340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Потери РККА составили 527 человек убитыми и около 3 тыс. ранеными. Погибло 1 тыс. мятежников, свыше 4 тыс. было захвачено в плен и около 8 тысяч — ушли в Финляндию.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-2925"/>
            <a:ext cx="8616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КРОНШТАДСКИЙ        МЯТЕЖ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5" y="2589929"/>
            <a:ext cx="6743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Начались репрессии. К расстрелу были приговорены более 2000 человек и к различным срокам наказания 6,5 тыс. человек.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/>
          <a:stretch/>
        </p:blipFill>
        <p:spPr>
          <a:xfrm>
            <a:off x="0" y="2778732"/>
            <a:ext cx="3059832" cy="4079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79156" y="4181293"/>
            <a:ext cx="6815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Руководству большевиков стало ясно, что продолжение прежней политики грозит потерей власти. В 1921 г. СНК объявил об окончании политики «Военного коммунизма» и переходе к «Новой экономической политике» (НЭП).</a:t>
            </a:r>
          </a:p>
        </p:txBody>
      </p:sp>
    </p:spTree>
    <p:extLst>
      <p:ext uri="{BB962C8B-B14F-4D97-AF65-F5344CB8AC3E}">
        <p14:creationId xmlns:p14="http://schemas.microsoft.com/office/powerpoint/2010/main" val="15225537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0DDD019-EED3-46B0-BAC5-2F75FDE82105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AupQUr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ALqUFK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ALqUFK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AupQUp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AupQUq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C6lB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C6lBSn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ALqUFK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AMqUFK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DKlBSoFvGFJLAAAAawAAABsAAAB1bml2ZXJzYWwvdW5pdmVyc2FsLnBuZy54bWyzsa/IzVEoSy0qzszPs1Uy1DNQsrfj5bIpKEoty0wtV6gAigEFIUBJoRLINUJwyzNTSjKAQgZGBgjBjNTM9IwSWyVzM1O4oD7QTABQSwECAAAUAAIACAALqUFK38G0GdgFAABVFgAAHQAAAAAAAAABAAAAAAAAAAAAdW5pdmVyc2FsL2NvbW1vbl9tZXNzYWdlcy5sbmdQSwECAAAUAAIACAALqUFKcmsy4ewEAABuFAAAJwAAAAAAAAABAAAAAAATBgAAdW5pdmVyc2FsL2ZsYXNoX3B1Ymxpc2hpbmdfc2V0dGluZ3MueG1sUEsBAgAAFAACAAgAC6lBSjoqP066AgAAWAoAACEAAAAAAAAAAQAAAAAARAsAAHVuaXZlcnNhbC9mbGFzaF9za2luX3NldHRpbmdzLnhtbFBLAQIAABQAAgAIAAupQUpdUemkvQQAAH8TAAAmAAAAAAAAAAEAAAAAAD0OAAB1bml2ZXJzYWwvaHRtbF9wdWJsaXNoaW5nX3NldHRpbmdzLnhtbFBLAQIAABQAAgAIAAupQUqCE8d0lgEAACIGAAAfAAAAAAAAAAEAAAAAAD4TAAB1bml2ZXJzYWwvaHRtbF9za2luX3NldHRpbmdzLmpzUEsBAgAAFAACAAgAC6lBSj08L9HBAAAA5QEAABoAAAAAAAAAAQAAAAAAERUAAHVuaXZlcnNhbC9pMThuX3ByZXNldHMueG1sUEsBAgAAFAACAAgAC6lBSngJ4aR2AAAAdgAAABwAAAAAAAAAAQAAAAAAChYAAHVuaXZlcnNhbC9sb2NhbF9zZXR0aW5ncy54bWxQSwECAAAUAAIACAA7nFdHI7RO+/sCAACwCAAAFAAAAAAAAAABAAAAAAC6FgAAdW5pdmVyc2FsL3BsYXllci54bWxQSwECAAAUAAIACAALqUFKW9i1228BAAD4AgAAKQAAAAAAAAABAAAAAADnGQAAdW5pdmVyc2FsL3NraW5fY3VzdG9taXphdGlvbl9zZXR0aW5ncy54bWxQSwECAAAUAAIACAAMqUFK+G/Aj0kNAADkVQAAFwAAAAAAAAAAAAAAAACdGwAAdW5pdmVyc2FsL3VuaXZlcnNhbC5wbmdQSwECAAAUAAIACAAMqUFKgW8YUksAAABrAAAAGwAAAAAAAAABAAAAAAAbKQAAdW5pdmVyc2FsL3VuaXZlcnNhbC5wbmcueG1sUEsFBgAAAAALAAsASQMAAJ8pAAAAAA=="/>
  <p:tag name="ISPRING_PRESENTATION_TITLE" val="history1_6.4.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PRESENTER" val="e09beb31520fcdc51cbec482fedf594fc1b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2686</TotalTime>
  <Words>616</Words>
  <Application>Microsoft Office PowerPoint</Application>
  <PresentationFormat>Экран (4:3)</PresentationFormat>
  <Paragraphs>73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Constantia</vt:lpstr>
      <vt:lpstr>Cyrvetica v2 Extra Outline</vt:lpstr>
      <vt:lpstr>Franklin Gothic Medium Cond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history1_6.4.1</dc:title>
  <dc:creator>Татьяна</dc:creator>
  <cp:lastModifiedBy>Андрей</cp:lastModifiedBy>
  <cp:revision>237</cp:revision>
  <dcterms:created xsi:type="dcterms:W3CDTF">2014-03-29T13:01:16Z</dcterms:created>
  <dcterms:modified xsi:type="dcterms:W3CDTF">2025-11-16T15:02:44Z</dcterms:modified>
</cp:coreProperties>
</file>