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69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30" r:id="rId24"/>
    <p:sldId id="431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5050"/>
    <a:srgbClr val="FFCCFF"/>
    <a:srgbClr val="C00000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169B-DD47-4ABE-819B-5927D1CDE9ED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56FE8-E507-4CB8-B426-3A4C8605E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8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3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32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7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76238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8735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4F7EE4-47BF-4718-99C4-CEBC9413EB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4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11/20/2016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Автор: Дмитроченков А.Е.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2069808"/>
            <a:ext cx="9144000" cy="1182589"/>
            <a:chOff x="0" y="2334364"/>
            <a:chExt cx="9144000" cy="118258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2334364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с древнейших времен</a:t>
              </a:r>
              <a:endParaRPr lang="ru-RU" sz="40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2809067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до наших дней</a:t>
              </a:r>
              <a:endParaRPr lang="ru-RU" sz="4000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pic>
        <p:nvPicPr>
          <p:cNvPr id="1026" name="Picture 2" descr="share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8" b="92152" l="4462" r="96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16" y="3368989"/>
            <a:ext cx="2661154" cy="27522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резерва    2015 г.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ИСТОРИЯ</a:t>
            </a:r>
            <a:endParaRPr lang="ru-RU" sz="9600" b="1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материалы по дисциплине</a:t>
            </a:r>
            <a:endParaRPr lang="ru-RU" sz="2000" spc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3263408"/>
            <a:ext cx="330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 4.2.1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5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928670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Годунов стремился облегчить положение посадских людей.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Хозяйственный кризис 1580-х гг. заставил пойти фактически на установление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крепостной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зависимости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76056" y="857232"/>
            <a:ext cx="3810780" cy="5292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76056" y="6149982"/>
            <a:ext cx="3810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Рис. Беглый крестьянин. </a:t>
            </a:r>
          </a:p>
          <a:p>
            <a:pPr algn="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Худ. С.В. Иванов 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3429000"/>
            <a:ext cx="47177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1597 г.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был издан указ об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«урочных летах»,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согласно которому крестьяне, бежавшие от господ за пять лет подлежали сыску и возвращению к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хозяину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ПРАВЛЕНИЕ      БОРИСА      ГОДУНОВА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464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1403367"/>
            <a:ext cx="685804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Путь к трону для Годунова был не простым. В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1591 г.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г.Углич погиб младший сын Ивана Грозного 12-летний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царевич Дмитрий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Рисунок 7" descr="царевич Дмитрий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4867" y="461665"/>
            <a:ext cx="2256288" cy="603489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7543" y="5336451"/>
            <a:ext cx="627732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Однако слухи о причастности Годунова  к гибели царевича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е исчезли…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7818" y="6357958"/>
            <a:ext cx="3643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Рис. Царевич Дмитрий Иоаннович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ГИБЕЛЬ       ЦАРЕВИЧА     ДМИТРИЯ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9585" y="2636912"/>
            <a:ext cx="58752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По стране пошли слухи, что его убили по приказу Годунова. </a:t>
            </a:r>
          </a:p>
          <a:p>
            <a:pPr>
              <a:lnSpc>
                <a:spcPct val="90000"/>
              </a:lnSpc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Было назначено официальное расследование, которое возглавил боярин Василий Шуйский. </a:t>
            </a:r>
          </a:p>
          <a:p>
            <a:pPr>
              <a:lnSpc>
                <a:spcPct val="90000"/>
              </a:lnSpc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Стараясь угодить Годунову, комиссия </a:t>
            </a:r>
          </a:p>
          <a:p>
            <a:pPr>
              <a:lnSpc>
                <a:spcPct val="90000"/>
              </a:lnSpc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пришла к выводу , что случившееся – результат несчастного случая в результате чего Дмитрий случайно заколол себя </a:t>
            </a:r>
          </a:p>
          <a:p>
            <a:pPr>
              <a:lnSpc>
                <a:spcPct val="90000"/>
              </a:lnSpc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ножом, играя со сверстниками. </a:t>
            </a:r>
          </a:p>
        </p:txBody>
      </p:sp>
    </p:spTree>
    <p:extLst>
      <p:ext uri="{BB962C8B-B14F-4D97-AF65-F5344CB8AC3E}">
        <p14:creationId xmlns:p14="http://schemas.microsoft.com/office/powerpoint/2010/main" val="3713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орис Годунов.gi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647"/>
          <a:stretch>
            <a:fillRect/>
          </a:stretch>
        </p:blipFill>
        <p:spPr>
          <a:xfrm>
            <a:off x="0" y="733860"/>
            <a:ext cx="4857752" cy="54851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3108" y="1000108"/>
            <a:ext cx="67151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Царствование Бориса начиналось успешно. 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Однако вскоре разразились страшные события. 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1601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шли долгие дожди, 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а затем грянули ранние морозы, 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погубившие урожай. 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В следующем году неурожай 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повторился.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Цена хлеба выросла в 100 раз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Рисунок 4" descr="хлеб бухан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071810"/>
            <a:ext cx="4314825" cy="365760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785786" y="4000504"/>
            <a:ext cx="3000396" cy="2214578"/>
            <a:chOff x="785786" y="4000504"/>
            <a:chExt cx="3000396" cy="221457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785786" y="4000504"/>
              <a:ext cx="3000396" cy="2214578"/>
            </a:xfrm>
            <a:prstGeom prst="line">
              <a:avLst/>
            </a:prstGeom>
            <a:ln w="165100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6200000" flipV="1">
              <a:off x="1535885" y="4107661"/>
              <a:ext cx="2214578" cy="2000264"/>
            </a:xfrm>
            <a:prstGeom prst="line">
              <a:avLst/>
            </a:prstGeom>
            <a:ln w="165100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3786150" y="4643446"/>
            <a:ext cx="5072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стране начался голод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ПРАВЛЕНИЕ      БОРИСА      ГОДУНОВА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39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857232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Царь запретил повышать цену на хлеб, приказал публично казнить спекулянтов, но ликвидировать голод не мог. Приказы не исполнялись, хлебные караваны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разграблялись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страну охватывал хаос.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Стремясь помочь голодающим, царь не жалел собственных средств, раздавая беднякам деньги. Он приказал открыть для голодающих царские амбары. Но хлеб дорожал, а деньги теряли цену.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928670"/>
            <a:ext cx="8828111" cy="5429288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6357958"/>
            <a:ext cx="685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Рис.  Раздача хлеба голодающим в Москве 1601 г. (гравюра)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ПРАВЛЕНИЕ      БОРИСА      ГОДУНОВА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771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857232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Однако даже их запасов не хватало на всех голодных, тем более, что, узнав о раздаче, люди со всех концов страны потянулись в Москву, бросив те скудные запасы, которые всё же имелись у них дома.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Около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127 тыс.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человек, умерших от голода, было похоронено в Москве, а хоронить успевали не всех. Появились случаи людоедства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3861048"/>
            <a:ext cx="52235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Люди начинали думать, что это — кара Божья. Возникало убеждение, что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царствование Бориса не угодно Богу, потому что оно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незаконно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6"/>
            <a:ext cx="3485435" cy="33534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ПРАВЛЕНИЕ      БОРИСА      ГОДУНОВА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948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8172"/>
          <a:stretch>
            <a:fillRect/>
          </a:stretch>
        </p:blipFill>
        <p:spPr bwMode="auto">
          <a:xfrm>
            <a:off x="0" y="0"/>
            <a:ext cx="91448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41296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857232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Помещики не могли прокормить своих холопов и выгоняли их из усадеб. Оставшиеся без средств к существованию люди занялись грабежом и разбоем, усиливая общий хаос и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смуту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Отдельные банды разрастались до нескольких сотен человек.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 югу страны в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1603 г.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прокатилось восстание атамана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Хлопка Косолапа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всколыхнувшее страну  </a:t>
            </a:r>
          </a:p>
          <a:p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народном сознании зрела мысль, что лишь приход истинного царя исправит положение и прекратит бедствия русского народа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5720" y="5357826"/>
            <a:ext cx="28575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85720" y="5357826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Сму́тное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вре́мя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— период истории России с 1598 по 1613 г., сочетавший одновременно стихийные бедствия, польско-шведскую интервенцию, политический, экономический и социальный кризис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215082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Сму́та</a:t>
            </a:r>
            <a:r>
              <a:rPr lang="ru-RU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(в широком смысле) - гражданская война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НАКАНУНЕ        СМУТЫ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779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08" y="2285992"/>
            <a:ext cx="66437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Царевича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Дмитрия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народная молва видела «истинным» царем, который должен «спасти» народ от его бедствий. </a:t>
            </a:r>
          </a:p>
          <a:p>
            <a:pPr algn="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Нужно только помочь ему вернуть 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престол, а для этого все 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средства хороши …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царевич Дмитрий.gi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14282" y="461664"/>
            <a:ext cx="2327726" cy="62259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14480" y="1071546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 стране стали ходить слухи, что настоящий царевич на самом деле не погиб в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1591 г.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скрылся от людей Годунова.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НАКАНУНЕ        СМУТЫ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132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царевич Дмитрий.gi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600745"/>
            <a:ext cx="2327726" cy="62259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1205348"/>
            <a:ext cx="68443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общем хаосе, в который медленно погружалась страна, постепенно исчезали совесть и общечеловеческие ценности, которые обычно препятствуют проявлению самых низменных качеств</a:t>
            </a: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НАКАНУНЕ        СМУТЫ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407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557" y="922346"/>
            <a:ext cx="8501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1604 г.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появился и первый самозванец.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Позже историки установят, что за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царевича выдавал себя бывший холоп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бояр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Романовых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Григорий Отрепьев,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бежавший от голода в Польшу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3214686"/>
            <a:ext cx="5143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Там он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входит в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доверие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 воеводе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Ежи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Мнишеку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получает аудиенцию у короля, и принимает католичество</a:t>
            </a:r>
          </a:p>
        </p:txBody>
      </p:sp>
      <p:pic>
        <p:nvPicPr>
          <p:cNvPr id="6" name="Рисунок 5" descr="григорий отрепьев2.jpg"/>
          <p:cNvPicPr>
            <a:picLocks noChangeAspect="1"/>
          </p:cNvPicPr>
          <p:nvPr/>
        </p:nvPicPr>
        <p:blipFill>
          <a:blip r:embed="rId3" cstate="print"/>
          <a:srcRect l="51191" b="9773"/>
          <a:stretch>
            <a:fillRect/>
          </a:stretch>
        </p:blipFill>
        <p:spPr>
          <a:xfrm>
            <a:off x="6156176" y="1099956"/>
            <a:ext cx="2630634" cy="34006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00760" y="4572008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Рис. Григорий Отрепьев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6357958"/>
            <a:ext cx="5357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Рис. Григорий Отрепьев принимает католичество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12712" t="23750" r="12605" b="11249"/>
          <a:stretch>
            <a:fillRect/>
          </a:stretch>
        </p:blipFill>
        <p:spPr bwMode="auto">
          <a:xfrm>
            <a:off x="357158" y="2928934"/>
            <a:ext cx="3357586" cy="37147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3855" y="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ПЕРВЫЙ      ЛЖЕДМИТРИЙ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4548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755576" y="3861048"/>
            <a:ext cx="83164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0" hangingPunct="0">
              <a:buAutoNum type="arabicPeriod"/>
            </a:pPr>
            <a:r>
              <a:rPr lang="ru-RU" sz="3200" i="1" dirty="0" smtClean="0">
                <a:solidFill>
                  <a:srgbClr val="000000"/>
                </a:solidFill>
                <a:cs typeface="Times New Roman" pitchFamily="18" charset="0"/>
              </a:rPr>
              <a:t>Правление Федора Ивановича: пресечение династии Рюриковичей.</a:t>
            </a:r>
          </a:p>
          <a:p>
            <a:pPr marL="514350" indent="-514350" eaLnBrk="0" hangingPunct="0">
              <a:buAutoNum type="arabicPeriod"/>
            </a:pPr>
            <a:r>
              <a:rPr lang="ru-RU" sz="3200" i="1" dirty="0" smtClean="0">
                <a:solidFill>
                  <a:srgbClr val="000000"/>
                </a:solidFill>
                <a:cs typeface="Times New Roman" pitchFamily="18" charset="0"/>
              </a:rPr>
              <a:t>Борис Годунов первый выборный царь.</a:t>
            </a:r>
          </a:p>
          <a:p>
            <a:pPr marL="514350" indent="-514350" eaLnBrk="0" hangingPunct="0"/>
            <a:r>
              <a:rPr lang="ru-RU" sz="3200" i="1" dirty="0" smtClean="0">
                <a:solidFill>
                  <a:srgbClr val="000000"/>
                </a:solidFill>
                <a:cs typeface="Times New Roman" pitchFamily="18" charset="0"/>
              </a:rPr>
              <a:t>3.  Итоги правления и начало смуты.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754" y="932259"/>
            <a:ext cx="87502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5400" cap="all" dirty="0" smtClean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РОССИЯ: ОСОБЕННОСТИ ПЕРЕХОДА К НОВОМУ ВРЕМЕНИ</a:t>
            </a:r>
            <a:endParaRPr lang="ru-RU" sz="5400" cap="all" dirty="0">
              <a:ln w="0">
                <a:solidFill>
                  <a:schemeClr val="bg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28604"/>
            <a:ext cx="392681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Тема: 4.2.1 (2 час)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380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857232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Король Польши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Сигизмунд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III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«признал» права Лжедмитрия на русский трон и разрешил всем желающим помогать «царевичу». За это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Лжедмитрий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обещал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передать Польше Смоленск и Чернигов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333" r="15000"/>
          <a:stretch>
            <a:fillRect/>
          </a:stretch>
        </p:blipFill>
        <p:spPr bwMode="auto">
          <a:xfrm>
            <a:off x="357158" y="2428868"/>
            <a:ext cx="2643206" cy="3848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3240" y="2357430"/>
            <a:ext cx="58579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 за согласие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Мнишека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выдать за Лжедмитрия свою дочь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Марину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обещал передать невесте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Новгород и Псков</a:t>
            </a:r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Мнишек снарядил самозванцу войско из запорожских казаков и польских наёмников.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1604 г.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войско самозванца пересекло границу России.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6442502"/>
            <a:ext cx="4790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Рис. Марина Мнишек и Григорий Отрепьев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3855" y="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ПЕРВЫЙ      ЛЖЕДМИТРИЙ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815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60" y="740546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Многие города с радостью открывали перед самозванцем ворота и пополняли его армию.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разгар войны (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 апреля 1605 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.)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Борис Годунов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скончался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0416" t="6875" r="4166" b="18125"/>
          <a:stretch>
            <a:fillRect/>
          </a:stretch>
        </p:blipFill>
        <p:spPr bwMode="auto">
          <a:xfrm>
            <a:off x="405807" y="923330"/>
            <a:ext cx="2880309" cy="28100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1726" y="4293096"/>
            <a:ext cx="42965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Московское войско немедленно изменило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16-летнему наследнику -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Фёдору Годунову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который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июня 1605 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был убит вместе со своей матерью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622" t="43030"/>
          <a:stretch>
            <a:fillRect/>
          </a:stretch>
        </p:blipFill>
        <p:spPr bwMode="auto">
          <a:xfrm>
            <a:off x="4786314" y="2690414"/>
            <a:ext cx="4186247" cy="34770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3438" y="621508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Рис. Агенты Лжедмитрия убивают Федора Годунова и его мать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733388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Рис. Царь Борис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присмерти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3855" y="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ПЕРВЫЙ      ЛЖЕДМИТРИЙ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4025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93554" y="836712"/>
            <a:ext cx="39290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июня 1605 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под всеобщее ликование самозванец вступил в Москву.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Московское боярство во главе с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Б. Бельским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публично признало его законным наследником. 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«Признала» своего сына и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царица Марфа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(последняя жена Ивана Грозного).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46218"/>
          <a:stretch>
            <a:fillRect/>
          </a:stretch>
        </p:blipFill>
        <p:spPr bwMode="auto">
          <a:xfrm>
            <a:off x="285720" y="903732"/>
            <a:ext cx="4358288" cy="53180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5720" y="6286520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Рис. Вступление Лжедмитрия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в Москву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5730359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Однако, признали царя далеко не все…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3855" y="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ПЕРВЫЙ      ЛЖЕДМИТРИЙ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02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5462" y="903717"/>
            <a:ext cx="7929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России разгорается смута - кровопролитная гражданская война.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15037"/>
          <a:stretch>
            <a:fillRect/>
          </a:stretch>
        </p:blipFill>
        <p:spPr bwMode="auto">
          <a:xfrm>
            <a:off x="603502" y="1096482"/>
            <a:ext cx="7929618" cy="47851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5882830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Рис. Патриарх Иов отказался признать в Лжедмитрии сына Ивана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IV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3855" y="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ПЕРВЫЙ      ЛЖЕДМИТРИЙ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372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6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1407523"/>
            <a:ext cx="6624736" cy="3213466"/>
          </a:xfrm>
          <a:prstGeom prst="rect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0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 rotWithShape="1">
          <a:blip r:embed="rId3" cstate="print"/>
          <a:srcRect b="4008"/>
          <a:stretch/>
        </p:blipFill>
        <p:spPr>
          <a:xfrm>
            <a:off x="214282" y="3286124"/>
            <a:ext cx="2092549" cy="342871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8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31652" y="1407523"/>
            <a:ext cx="720069" cy="1138773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??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864855"/>
            <a:ext cx="1656185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700" dirty="0" smtClean="0"/>
              <a:t>Учебник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9120" y="1481667"/>
            <a:ext cx="6637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 собой представляет смутное время, как исторический период?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 явилось причинами Смуты в России начала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XVII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в.?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Дайте оценку деятельности Бориса Годунова: положительная или отрицательная? Почему?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можно объяснить появление в России самозванцев, чем это вызвано?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Сравните политику Годунова и Лжедмитрия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в чем разница?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Какую позицию в период смутного времени занимала православная церковь?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9" y="853233"/>
            <a:ext cx="367240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А.Н</a:t>
            </a:r>
            <a:r>
              <a:rPr lang="ru-RU" sz="1400" b="1" dirty="0" smtClean="0">
                <a:solidFill>
                  <a:prstClr val="black"/>
                </a:solidFill>
              </a:rPr>
              <a:t>. Сахаров </a:t>
            </a:r>
            <a:r>
              <a:rPr lang="ru-RU" sz="1400" b="1" dirty="0">
                <a:solidFill>
                  <a:prstClr val="black"/>
                </a:solidFill>
              </a:rPr>
              <a:t>История России с древнейших времен до конца </a:t>
            </a:r>
            <a:r>
              <a:rPr lang="en-US" sz="1400" b="1" dirty="0">
                <a:solidFill>
                  <a:prstClr val="black"/>
                </a:solidFill>
              </a:rPr>
              <a:t>XVII </a:t>
            </a:r>
            <a:r>
              <a:rPr lang="ru-RU" sz="1400" b="1" dirty="0" smtClean="0">
                <a:solidFill>
                  <a:prstClr val="black"/>
                </a:solidFill>
              </a:rPr>
              <a:t>века.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853233"/>
            <a:ext cx="81785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§ 25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084371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4282" y="6472263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Рис. Царь Иван Грозный 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5255" y="980728"/>
            <a:ext cx="6651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В 80-е гг. в стране царила разруха: деревни опустели, пашни были заброшены, крестьяне бегут от разоряющихся помещиков. Стране угрожает голод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711585"/>
            <a:ext cx="56436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1581 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издается указ о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«заповедных летах»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запрет крестьянам уходить от хозяев. Эта мера еще больше осложнила положение крестьян.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Потеряли свои привилегии и бояре. 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В конце жизни царя в опале оказались и опричники.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5500702"/>
            <a:ext cx="5437838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Правление Ивана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IV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начавшееся реформами, закончилось кризисом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ИТОГИ       ПРАВЛЕНИЯ      ИВАНА      </a:t>
            </a:r>
            <a:r>
              <a:rPr lang="en-US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IV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31" y="1124744"/>
            <a:ext cx="3772499" cy="53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774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509274" y="5749093"/>
            <a:ext cx="3493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Рис.2  Федор Иванович (парсуна</a:t>
            </a:r>
            <a:r>
              <a:rPr lang="ru-RU" sz="1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5536" y="6091562"/>
            <a:ext cx="207170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4282" y="6215082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Парсуна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– вид художественного искусства, выросший из стиля иконописи; прототип портретной живописи.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9" descr="царь ф 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736"/>
            <a:ext cx="3200393" cy="417603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23528" y="2057115"/>
            <a:ext cx="557216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 сожалению в истории сложилась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несправедливая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оценка этого правителя. Например известный писатель А.К.Толстой так описывает нового государя: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  <a:cs typeface="Arial" pitchFamily="34" charset="0"/>
              </a:rPr>
              <a:t>За ним царить стал Федор, </a:t>
            </a:r>
            <a:b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  <a:cs typeface="Arial" pitchFamily="34" charset="0"/>
              </a:rPr>
            </a:b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  <a:cs typeface="Arial" pitchFamily="34" charset="0"/>
              </a:rPr>
              <a:t>Отцу живой контраст; </a:t>
            </a:r>
            <a:b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  <a:cs typeface="Arial" pitchFamily="34" charset="0"/>
              </a:rPr>
            </a:b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  <a:cs typeface="Arial" pitchFamily="34" charset="0"/>
              </a:rPr>
              <a:t>Был разумом не бодор, </a:t>
            </a:r>
            <a:b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  <a:cs typeface="Arial" pitchFamily="34" charset="0"/>
              </a:rPr>
            </a:b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  <a:cs typeface="Arial" pitchFamily="34" charset="0"/>
              </a:rPr>
              <a:t>Трезвонить лишь горазд…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ЦАРЬ      ФЕДЕОР     ИОАННОВИЧ 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45759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После смерти Ивана Грозного на престол взошел его сын –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Федор Иоаннович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(1584 – 1598)</a:t>
            </a:r>
          </a:p>
        </p:txBody>
      </p:sp>
    </p:spTree>
    <p:extLst>
      <p:ext uri="{BB962C8B-B14F-4D97-AF65-F5344CB8AC3E}">
        <p14:creationId xmlns:p14="http://schemas.microsoft.com/office/powerpoint/2010/main" val="32893558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Федор Иоаннович.gif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1819" b="2325"/>
          <a:stretch/>
        </p:blipFill>
        <p:spPr>
          <a:xfrm flipH="1">
            <a:off x="-1" y="1412776"/>
            <a:ext cx="3439493" cy="5445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923330"/>
            <a:ext cx="8335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Это трагическая фигура истории.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о-настоящему добрый, глубоко верующий, бескорыстный 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человек, резко отличавшийся от своего 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отца и поэтому непонятный 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2636912"/>
            <a:ext cx="54555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</a:rPr>
              <a:t>Какой я царь? Меня во всех делах </a:t>
            </a:r>
            <a:b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</a:rPr>
            </a:b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</a:rPr>
              <a:t>И с толку сбить, и обмануть нетрудно. </a:t>
            </a:r>
            <a:b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</a:rPr>
            </a:b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</a:rPr>
              <a:t>В одном лишь только я не обманусь: </a:t>
            </a:r>
            <a:b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</a:rPr>
            </a:b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</a:rPr>
              <a:t>Когда меж тем, что бело иль черно, </a:t>
            </a:r>
            <a:b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</a:rPr>
            </a:b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</a:rPr>
              <a:t>Избрать я должен — я не обманусь. </a:t>
            </a:r>
            <a:b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</a:rPr>
            </a:b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</a:rPr>
              <a:t>Тут мудрости не нужно, шурин, тут </a:t>
            </a:r>
            <a:b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</a:rPr>
            </a:b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</a:rPr>
              <a:t>По совести приходится лишь делать. </a:t>
            </a:r>
            <a:endParaRPr lang="ru-RU" sz="2400" i="1" dirty="0">
              <a:solidFill>
                <a:schemeClr val="bg1">
                  <a:lumMod val="50000"/>
                </a:schemeClr>
              </a:solidFill>
              <a:latin typeface="Annabelle" pitchFamily="66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661248"/>
            <a:ext cx="8335828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Русской Православной Церкви — это прежде всего человек высокой нравственности и совести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ЦАРЬ      ФЕДЕОР     ИОАННОВИЧ 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816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орис Годунов2.gif"/>
          <p:cNvPicPr>
            <a:picLocks noChangeAspect="1"/>
          </p:cNvPicPr>
          <p:nvPr/>
        </p:nvPicPr>
        <p:blipFill>
          <a:blip r:embed="rId3" cstate="print"/>
          <a:srcRect l="6167"/>
          <a:stretch>
            <a:fillRect/>
          </a:stretch>
        </p:blipFill>
        <p:spPr>
          <a:xfrm>
            <a:off x="4119060" y="714356"/>
            <a:ext cx="5024940" cy="4143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76" y="4929198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Рис. Борис Годунов – советник царя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286388"/>
            <a:ext cx="857256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Годунов быстро расправился со своими политическими соперниками – Шуйским и Романовым и в течение 14 лет (до смерти царя) фактически управляет государством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610991"/>
            <a:ext cx="59293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Властный, жесткий и опытный 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Политик, Годунов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входит в 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совет при царе и вскоре 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становится фактическим 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правителем, так как многие 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вопросы он решал 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самостоятельно.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923330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Близким родственником царя (брат жены Федора Ивановича - Ирины)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становится бывший опричник Ивана Грозного –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Борис Годунов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БОРИС       ГОДУНОВ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837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7158" y="928670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1. впервые патриархом становится русский человек – митрополит Иов</a:t>
            </a:r>
            <a:endParaRPr lang="ru-RU" sz="2400" dirty="0"/>
          </a:p>
        </p:txBody>
      </p:sp>
      <p:pic>
        <p:nvPicPr>
          <p:cNvPr id="13" name="Рисунок 12" descr="Борис Годунов2.gi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167" r="9093"/>
          <a:stretch>
            <a:fillRect/>
          </a:stretch>
        </p:blipFill>
        <p:spPr>
          <a:xfrm>
            <a:off x="3714744" y="0"/>
            <a:ext cx="5286412" cy="4826724"/>
          </a:xfrm>
          <a:prstGeom prst="rect">
            <a:avLst/>
          </a:prstGeom>
        </p:spPr>
      </p:pic>
      <p:pic>
        <p:nvPicPr>
          <p:cNvPr id="7" name="Picture 9" descr="царь ф 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5942" y="2500306"/>
            <a:ext cx="3090897" cy="40331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5536" y="4929198"/>
            <a:ext cx="5462348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января 1598 г.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Федор Иоаннович скончался. Династия Рюриковичей, начавшаяся в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IX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в. и длившаяся более 600 лет прервалась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500306"/>
            <a:ext cx="54292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Урал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Западная Сибирь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окончательно входят в зону российских интересов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4. в результате войны со Швецией 1591-1595 гг. возвращены города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Ям, Копорье, Ивангород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714488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2. создана «засечная черта» - пограничное укрепление на юге страны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0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ИТОГИ         ПРАВЛЕНИЯ         ЦАРЯ         ФЕДЕОРА</a:t>
            </a:r>
            <a:endParaRPr lang="ru-RU" sz="4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577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7554" y="1142984"/>
            <a:ext cx="55721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   После смерти Федора Иоанновича московские бояре хотели возвести на престол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царицу Ирину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но 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она предпочла постричься 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в монахини и ушла в 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монастырь (возможно, не без уговоров брата)</a:t>
            </a:r>
            <a:endParaRPr lang="ru-RU" sz="2400" dirty="0" smtClean="0"/>
          </a:p>
          <a:p>
            <a:pPr algn="r"/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Борис Годунов.gif"/>
          <p:cNvPicPr>
            <a:picLocks noChangeAspect="1"/>
          </p:cNvPicPr>
          <p:nvPr/>
        </p:nvPicPr>
        <p:blipFill>
          <a:blip r:embed="rId3" cstate="print"/>
          <a:srcRect l="2647"/>
          <a:stretch>
            <a:fillRect/>
          </a:stretch>
        </p:blipFill>
        <p:spPr>
          <a:xfrm>
            <a:off x="0" y="461665"/>
            <a:ext cx="5098813" cy="57573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86314" y="3933056"/>
            <a:ext cx="4071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latin typeface="Arial" pitchFamily="34" charset="0"/>
                <a:cs typeface="Arial" pitchFamily="34" charset="0"/>
              </a:rPr>
              <a:t>17 февраля 1598 г. Земский собор избрал на царство </a:t>
            </a: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Бориса Годунова</a:t>
            </a:r>
          </a:p>
          <a:p>
            <a:pPr algn="r"/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(1598 – 1605)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6286520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Рис. Царь Борис Годунов.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0"/>
            <a:ext cx="8534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ЦАРЬ      БОРИС       ГОДУНОВ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058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142844" y="1071546"/>
            <a:ext cx="8786874" cy="4000528"/>
          </a:xfrm>
          <a:prstGeom prst="downArrow">
            <a:avLst>
              <a:gd name="adj1" fmla="val 77061"/>
              <a:gd name="adj2" fmla="val 71549"/>
            </a:avLst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571604" y="5786454"/>
            <a:ext cx="6143668" cy="857256"/>
          </a:xfrm>
          <a:prstGeom prst="downArrow">
            <a:avLst>
              <a:gd name="adj1" fmla="val 80669"/>
              <a:gd name="adj2" fmla="val 71549"/>
            </a:avLst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000364" y="5857892"/>
            <a:ext cx="3143272" cy="64294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Times New Roman" pitchFamily="18" charset="0"/>
              </a:rPr>
              <a:t>смута</a:t>
            </a:r>
            <a:endParaRPr lang="ru-RU" sz="4400" b="1" i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Mistral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614364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Рис. Обща хронология событий начала смуты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357166"/>
            <a:ext cx="4643470" cy="857256"/>
          </a:xfrm>
          <a:prstGeom prst="rect">
            <a:avLst/>
          </a:prstGeom>
          <a:solidFill>
            <a:srgbClr val="FFFFCC"/>
          </a:solidFill>
          <a:ln w="44450" cmpd="dbl"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Правление Бориса Годунова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(1598-1605)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500174"/>
            <a:ext cx="3500462" cy="9286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Расправа с политическими соперниками Годунова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(в т.ч. с родом Романовых)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500174"/>
            <a:ext cx="3500462" cy="9286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Голод    1601-1603  гг. (бессилие правительства решить проблему)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2571744"/>
            <a:ext cx="5072098" cy="12858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Недовольство народа, ожидание перемены власти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(восстание атамана Хлопка)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cs typeface="Arial" pitchFamily="34" charset="0"/>
              </a:rPr>
              <a:t>1603 г.</a:t>
            </a:r>
            <a:endParaRPr lang="ru-RU" sz="2400" b="1" i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4000504"/>
            <a:ext cx="3500462" cy="10001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Появление самозванцев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(Лжедмитрий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I)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cs typeface="Arial" pitchFamily="34" charset="0"/>
              </a:rPr>
              <a:t>1604 г.</a:t>
            </a:r>
            <a:endParaRPr lang="ru-RU" sz="2400" b="1" i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5143512"/>
            <a:ext cx="6072230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Свержение династии Годуновых (1605 г.)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021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FA7B03C-2543-44C8-88DA-78F981D7B34E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RESOURCE_PATHS_HASH_PRESENTER" val="1877588350cc6cfd71cb57463d7b6323fa0c86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OsDS0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rA0t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rA0tJ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OsDS0l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OsDS0m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6wNL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wNLSX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rA0tJ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rA0tJ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6wNLSYFvGFJLAAAAawAAABsAAAB1bml2ZXJzYWwvdW5pdmVyc2FsLnBuZy54bWyzsa/IzVEoSy0qzszPs1Uy1DNQsrfj5bIpKEoty0wtV6gAigEFIUBJoRLINUJwyzNTSjKAQgZGBgjBjNTM9IwSWyVzM1O4oD7QTABQSwECAAAUAAIACADrA0tJ38G0GdgFAABVFgAAHQAAAAAAAAABAAAAAAAAAAAAdW5pdmVyc2FsL2NvbW1vbl9tZXNzYWdlcy5sbmdQSwECAAAUAAIACADrA0tJcmsy4ewEAABuFAAAJwAAAAAAAAABAAAAAAATBgAAdW5pdmVyc2FsL2ZsYXNoX3B1Ymxpc2hpbmdfc2V0dGluZ3MueG1sUEsBAgAAFAACAAgA6wNLSToqP066AgAAWAoAACEAAAAAAAAAAQAAAAAARAsAAHVuaXZlcnNhbC9mbGFzaF9za2luX3NldHRpbmdzLnhtbFBLAQIAABQAAgAIAOsDS0ldUemkvQQAAH8TAAAmAAAAAAAAAAEAAAAAAD0OAAB1bml2ZXJzYWwvaHRtbF9wdWJsaXNoaW5nX3NldHRpbmdzLnhtbFBLAQIAABQAAgAIAOsDS0mCE8d0lgEAACIGAAAfAAAAAAAAAAEAAAAAAD4TAAB1bml2ZXJzYWwvaHRtbF9za2luX3NldHRpbmdzLmpzUEsBAgAAFAACAAgA6wNLST08L9HBAAAA5QEAABoAAAAAAAAAAQAAAAAAERUAAHVuaXZlcnNhbC9pMThuX3ByZXNldHMueG1sUEsBAgAAFAACAAgA6wNLSXgJ4aR2AAAAdgAAABwAAAAAAAAAAQAAAAAAChYAAHVuaXZlcnNhbC9sb2NhbF9zZXR0aW5ncy54bWxQSwECAAAUAAIACAA7nFdHI7RO+/sCAACwCAAAFAAAAAAAAAABAAAAAAC6FgAAdW5pdmVyc2FsL3BsYXllci54bWxQSwECAAAUAAIACADrA0tJW9i1228BAAD4AgAAKQAAAAAAAAABAAAAAADnGQAAdW5pdmVyc2FsL3NraW5fY3VzdG9taXphdGlvbl9zZXR0aW5ncy54bWxQSwECAAAUAAIACADrA0tJ+G/Aj0kNAADkVQAAFwAAAAAAAAAAAAAAAACdGwAAdW5pdmVyc2FsL3VuaXZlcnNhbC5wbmdQSwECAAAUAAIACADrA0tJgW8YUksAAABrAAAAGwAAAAAAAAABAAAAAAAbKQAAdW5pdmVyc2FsL3VuaXZlcnNhbC5wbmcueG1sUEsFBgAAAAALAAsASQMAAJ8pAAAAAA=="/>
  <p:tag name="ISPRING_PRESENTATION_TITLE" val="history_4.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9917</TotalTime>
  <Words>1496</Words>
  <Application>Microsoft Office PowerPoint</Application>
  <PresentationFormat>Экран (4:3)</PresentationFormat>
  <Paragraphs>197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смута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history_4.2.1</dc:title>
  <dc:creator>admit-home</dc:creator>
  <cp:lastModifiedBy>Admit</cp:lastModifiedBy>
  <cp:revision>957</cp:revision>
  <dcterms:created xsi:type="dcterms:W3CDTF">2008-09-08T18:26:41Z</dcterms:created>
  <dcterms:modified xsi:type="dcterms:W3CDTF">2016-11-20T13:42:02Z</dcterms:modified>
</cp:coreProperties>
</file>