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445" r:id="rId2"/>
    <p:sldId id="437" r:id="rId3"/>
    <p:sldId id="438" r:id="rId4"/>
    <p:sldId id="454" r:id="rId5"/>
    <p:sldId id="455" r:id="rId6"/>
    <p:sldId id="456" r:id="rId7"/>
    <p:sldId id="457" r:id="rId8"/>
    <p:sldId id="459" r:id="rId9"/>
    <p:sldId id="458" r:id="rId10"/>
    <p:sldId id="461" r:id="rId11"/>
    <p:sldId id="460" r:id="rId12"/>
    <p:sldId id="462" r:id="rId13"/>
    <p:sldId id="260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FAB"/>
    <a:srgbClr val="81E2EF"/>
    <a:srgbClr val="34B243"/>
    <a:srgbClr val="F7FFAB"/>
    <a:srgbClr val="008000"/>
    <a:srgbClr val="CEE4FE"/>
    <a:srgbClr val="0099FF"/>
    <a:srgbClr val="343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742" autoAdjust="0"/>
  </p:normalViewPr>
  <p:slideViewPr>
    <p:cSldViewPr>
      <p:cViewPr>
        <p:scale>
          <a:sx n="110" d="100"/>
          <a:sy n="110" d="100"/>
        </p:scale>
        <p:origin x="7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A41B2-0C84-4947-8E5C-87A77CF520D1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BA4A8-41EB-4E36-A6A6-A38DCFC03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37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5A57D-9532-4E8A-83B3-011DCF91E18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31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4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4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94E-51D2-4F99-8828-5A032A1D2986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2550-2BAA-4CF1-BD43-7DBE83EB5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94E-51D2-4F99-8828-5A032A1D2986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2550-2BAA-4CF1-BD43-7DBE83EB5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94E-51D2-4F99-8828-5A032A1D2986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2550-2BAA-4CF1-BD43-7DBE83EB5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94E-51D2-4F99-8828-5A032A1D2986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2550-2BAA-4CF1-BD43-7DBE83EB5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94E-51D2-4F99-8828-5A032A1D2986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2550-2BAA-4CF1-BD43-7DBE83EB5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94E-51D2-4F99-8828-5A032A1D2986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2550-2BAA-4CF1-BD43-7DBE83EB5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94E-51D2-4F99-8828-5A032A1D2986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2550-2BAA-4CF1-BD43-7DBE83EB5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94E-51D2-4F99-8828-5A032A1D2986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2550-2BAA-4CF1-BD43-7DBE83EB5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94E-51D2-4F99-8828-5A032A1D2986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2550-2BAA-4CF1-BD43-7DBE83EB5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94E-51D2-4F99-8828-5A032A1D2986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2550-2BAA-4CF1-BD43-7DBE83EB5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94E-51D2-4F99-8828-5A032A1D2986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EE2550-2BAA-4CF1-BD43-7DBE83EB5C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E0194E-51D2-4F99-8828-5A032A1D2986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EE2550-2BAA-4CF1-BD43-7DBE83EB5CC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A6A37C-8E53-45A8-99D5-94240A83AAF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4" y="197413"/>
            <a:ext cx="8676452" cy="2849426"/>
          </a:xfrm>
          <a:prstGeom prst="rect">
            <a:avLst/>
          </a:prstGeom>
          <a:noFill/>
          <a:effectLst>
            <a:reflection blurRad="25400" stA="39000" endPos="22000" dir="5400000" sy="-100000" algn="bl" rotWithShape="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09711D2-E433-4473-A551-AAC0C0FBE4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1"/>
          <a:stretch/>
        </p:blipFill>
        <p:spPr>
          <a:xfrm>
            <a:off x="4138227" y="3425915"/>
            <a:ext cx="4791525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396552" y="5737257"/>
            <a:ext cx="272757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rgbClr val="4F7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Автор:</a:t>
            </a:r>
          </a:p>
          <a:p>
            <a:pPr algn="r"/>
            <a:r>
              <a:rPr lang="ru-RU" dirty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rgbClr val="4F7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Дмитроченкова </a:t>
            </a:r>
          </a:p>
          <a:p>
            <a:pPr algn="r"/>
            <a:r>
              <a:rPr lang="ru-RU" dirty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rgbClr val="4F7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Ольга Алексеевна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9A62A3-E63E-4DE0-8522-A890228B642F}"/>
              </a:ext>
            </a:extLst>
          </p:cNvPr>
          <p:cNvSpPr txBox="1"/>
          <p:nvPr/>
        </p:nvSpPr>
        <p:spPr>
          <a:xfrm>
            <a:off x="2374529" y="5737257"/>
            <a:ext cx="417646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rgbClr val="4F7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Брянское </a:t>
            </a:r>
            <a:endParaRPr lang="en-US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rgbClr val="4F7F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rgbClr val="4F7F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государственное училище олимпийского резерва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F897FAE-ABD7-4DEE-8810-2AB99D4F3DD1}"/>
              </a:ext>
            </a:extLst>
          </p:cNvPr>
          <p:cNvCxnSpPr>
            <a:cxnSpLocks/>
          </p:cNvCxnSpPr>
          <p:nvPr/>
        </p:nvCxnSpPr>
        <p:spPr>
          <a:xfrm>
            <a:off x="2348479" y="5836331"/>
            <a:ext cx="0" cy="792088"/>
          </a:xfrm>
          <a:prstGeom prst="line">
            <a:avLst/>
          </a:prstGeom>
          <a:ln w="98425" cmpd="tri">
            <a:solidFill>
              <a:schemeClr val="tx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BF3672-B1C9-4329-88E0-555E4ADFE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55" y="0"/>
            <a:ext cx="911208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442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4F3EA3-D1B5-43AD-9A41-0E62D4960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705949"/>
            <a:ext cx="888889" cy="825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3896D7-5747-400F-AB51-9E931F097D83}"/>
              </a:ext>
            </a:extLst>
          </p:cNvPr>
          <p:cNvSpPr txBox="1"/>
          <p:nvPr/>
        </p:nvSpPr>
        <p:spPr>
          <a:xfrm>
            <a:off x="1691680" y="764704"/>
            <a:ext cx="7165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Личный финансовый план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- план достижения ваших личных финансовых целей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EFBF05-0ADD-4575-8EDB-6BA51F1B7AD0}"/>
              </a:ext>
            </a:extLst>
          </p:cNvPr>
          <p:cNvSpPr txBox="1"/>
          <p:nvPr/>
        </p:nvSpPr>
        <p:spPr>
          <a:xfrm>
            <a:off x="539552" y="1844824"/>
            <a:ext cx="8208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По мере взросления человек понимает, что перед ним в жизни стоят важные финансовые задачи. Например, они могут выглядеть следующим образом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1D575C-D467-4514-84C9-4A7656F8B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867747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0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4517C6-CF63-45E4-AD7A-83B34631E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50916"/>
            <a:ext cx="8028384" cy="56158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764058-9B36-4516-902B-B4A122A6ED0A}"/>
              </a:ext>
            </a:extLst>
          </p:cNvPr>
          <p:cNvSpPr txBox="1"/>
          <p:nvPr/>
        </p:nvSpPr>
        <p:spPr>
          <a:xfrm>
            <a:off x="251520" y="116632"/>
            <a:ext cx="85689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Личный финансовый план (ЛФП) </a:t>
            </a:r>
            <a:r>
              <a:rPr lang="ru-RU" sz="2000" dirty="0">
                <a:latin typeface="Arial Narrow" panose="020B0606020202030204" pitchFamily="34" charset="0"/>
              </a:rPr>
              <a:t>– это инструмент долгосрочного планирования. Он рассчитывает ряд путей к достижению важных для вас целей — чтобы выбрать из них оптимальный.</a:t>
            </a:r>
          </a:p>
        </p:txBody>
      </p:sp>
    </p:spTree>
    <p:extLst>
      <p:ext uri="{BB962C8B-B14F-4D97-AF65-F5344CB8AC3E}">
        <p14:creationId xmlns:p14="http://schemas.microsoft.com/office/powerpoint/2010/main" val="318814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053C28-6085-4558-99D5-093E831D5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87" y="3189687"/>
            <a:ext cx="8220676" cy="34650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9C9B00-3D56-4BC7-A148-1804730655C5}"/>
              </a:ext>
            </a:extLst>
          </p:cNvPr>
          <p:cNvSpPr txBox="1"/>
          <p:nvPr/>
        </p:nvSpPr>
        <p:spPr>
          <a:xfrm>
            <a:off x="395536" y="188640"/>
            <a:ext cx="864096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Этапы построения личного финансового плана: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1. Определить свои финансовые цели.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2. Определить свои финансовые возможности (доходы и расходы, траты в месяц, объем сбережений [Сбережения = Доходы - Расходы]).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3. Сопоставить цели с возможностями и составить план.</a:t>
            </a: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При формулировании цели необходимо правильно определить: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1) Какова ваша цель?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2) Когда вы хотите её осуществить?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3) Сколько это будет стоить?</a:t>
            </a:r>
          </a:p>
        </p:txBody>
      </p:sp>
    </p:spTree>
    <p:extLst>
      <p:ext uri="{BB962C8B-B14F-4D97-AF65-F5344CB8AC3E}">
        <p14:creationId xmlns:p14="http://schemas.microsoft.com/office/powerpoint/2010/main" val="371936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116632"/>
            <a:ext cx="4578301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50474" cy="664197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8FAD15-6E3C-41FB-AC49-50530C93428D}"/>
              </a:ext>
            </a:extLst>
          </p:cNvPr>
          <p:cNvSpPr txBox="1"/>
          <p:nvPr/>
        </p:nvSpPr>
        <p:spPr>
          <a:xfrm>
            <a:off x="2699792" y="2276872"/>
            <a:ext cx="60486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1. Дайте развёрнутое определение понятиям доходы и расходы.</a:t>
            </a:r>
          </a:p>
          <a:p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2. Приведите основные разновидности расходов.</a:t>
            </a:r>
          </a:p>
          <a:p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3. Чем следует руководствоваться при составлении личного (семейного) бюджета?</a:t>
            </a:r>
          </a:p>
          <a:p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4. Что такое личный финансовый план и какие пункты он должен содержать?</a:t>
            </a:r>
          </a:p>
          <a:p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5. Перечислите этапы составления личного финансового плана.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22000"/>
              </a:schemeClr>
            </a:gs>
            <a:gs pos="26000">
              <a:schemeClr val="accent2">
                <a:lumMod val="40000"/>
                <a:lumOff val="60000"/>
                <a:alpha val="78000"/>
              </a:schemeClr>
            </a:gs>
            <a:gs pos="65000">
              <a:schemeClr val="accent2">
                <a:lumMod val="60000"/>
                <a:lumOff val="40000"/>
                <a:alpha val="92000"/>
              </a:schemeClr>
            </a:gs>
            <a:gs pos="100000">
              <a:schemeClr val="accent2">
                <a:alpha val="72000"/>
                <a:lumMod val="81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1772816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6600" b="1" cap="all" dirty="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ForwardExtra" panose="02000506040000020004" pitchFamily="50" charset="0"/>
                <a:cs typeface="Arial" pitchFamily="34" charset="0"/>
              </a:rPr>
              <a:t>Способы оптимизации расходов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1AD2F-ED3B-41F7-97CA-0CCC564B8CAB}"/>
              </a:ext>
            </a:extLst>
          </p:cNvPr>
          <p:cNvSpPr txBox="1"/>
          <p:nvPr/>
        </p:nvSpPr>
        <p:spPr>
          <a:xfrm>
            <a:off x="483576" y="836712"/>
            <a:ext cx="30541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000" b="0" dirty="0">
                <a:solidFill>
                  <a:srgbClr val="122D44"/>
                </a:solidFill>
                <a:effectLst/>
                <a:latin typeface="Cyrvetica v2 Extra Outline" pitchFamily="2" charset="0"/>
              </a:rPr>
              <a:t>Тема 1.4.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A0A6E1-7F69-4C80-A557-2E889F240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" y="0"/>
            <a:ext cx="9117924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22000"/>
              </a:schemeClr>
            </a:gs>
            <a:gs pos="26000">
              <a:schemeClr val="accent2">
                <a:lumMod val="40000"/>
                <a:lumOff val="60000"/>
                <a:alpha val="78000"/>
              </a:schemeClr>
            </a:gs>
            <a:gs pos="65000">
              <a:schemeClr val="accent2">
                <a:lumMod val="60000"/>
                <a:lumOff val="40000"/>
                <a:alpha val="92000"/>
              </a:schemeClr>
            </a:gs>
            <a:gs pos="100000">
              <a:schemeClr val="accent2">
                <a:alpha val="72000"/>
                <a:lumMod val="81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6716AC-4FFB-49C3-83A1-35DAB7B5AC28}"/>
              </a:ext>
            </a:extLst>
          </p:cNvPr>
          <p:cNvSpPr/>
          <p:nvPr/>
        </p:nvSpPr>
        <p:spPr>
          <a:xfrm>
            <a:off x="0" y="5170506"/>
            <a:ext cx="9144000" cy="1687494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946CAF-B42D-4A4B-AA0B-ED06AEFAA2C3}"/>
              </a:ext>
            </a:extLst>
          </p:cNvPr>
          <p:cNvSpPr/>
          <p:nvPr/>
        </p:nvSpPr>
        <p:spPr>
          <a:xfrm>
            <a:off x="0" y="3645024"/>
            <a:ext cx="9144000" cy="1525482"/>
          </a:xfrm>
          <a:prstGeom prst="rect">
            <a:avLst/>
          </a:prstGeom>
          <a:solidFill>
            <a:schemeClr val="accent4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42DD30-9C29-4749-8179-BA1DD03863C1}"/>
              </a:ext>
            </a:extLst>
          </p:cNvPr>
          <p:cNvSpPr txBox="1"/>
          <p:nvPr/>
        </p:nvSpPr>
        <p:spPr>
          <a:xfrm>
            <a:off x="875375" y="1699097"/>
            <a:ext cx="81611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и расходы и их планирование.</a:t>
            </a:r>
          </a:p>
          <a:p>
            <a:pPr marL="514350" indent="-514350">
              <a:buAutoNum type="arabicPeriod"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формирования бюджета. </a:t>
            </a:r>
          </a:p>
          <a:p>
            <a:pPr marL="514350" indent="-514350">
              <a:buAutoNum type="arabicPeriod"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финансовый план.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51ED8B-2C58-4E53-8961-2E8E741EE560}"/>
              </a:ext>
            </a:extLst>
          </p:cNvPr>
          <p:cNvSpPr txBox="1"/>
          <p:nvPr/>
        </p:nvSpPr>
        <p:spPr>
          <a:xfrm>
            <a:off x="2416796" y="5517374"/>
            <a:ext cx="2803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• Доходы</a:t>
            </a:r>
            <a:br>
              <a:rPr lang="ru-RU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ru-RU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</a:rPr>
              <a:t>Расходы</a:t>
            </a:r>
            <a:br>
              <a:rPr lang="ru-RU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ru-RU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</a:rPr>
              <a:t>Личный ФП</a:t>
            </a:r>
            <a:endParaRPr lang="ru-RU" i="1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E9EBC-CC5B-4DE4-A698-52B88B83F5C5}"/>
              </a:ext>
            </a:extLst>
          </p:cNvPr>
          <p:cNvSpPr txBox="1"/>
          <p:nvPr/>
        </p:nvSpPr>
        <p:spPr>
          <a:xfrm>
            <a:off x="918581" y="965474"/>
            <a:ext cx="75503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ВОПРОСЫ: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6AAFF-5A9B-4026-9C09-3E595B25DA89}"/>
              </a:ext>
            </a:extLst>
          </p:cNvPr>
          <p:cNvSpPr txBox="1"/>
          <p:nvPr/>
        </p:nvSpPr>
        <p:spPr>
          <a:xfrm>
            <a:off x="2411760" y="4113297"/>
            <a:ext cx="4464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• …</a:t>
            </a:r>
          </a:p>
          <a:p>
            <a:r>
              <a:rPr lang="ru-RU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•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C0C6A-B05E-41FE-BD59-66D82C786341}"/>
              </a:ext>
            </a:extLst>
          </p:cNvPr>
          <p:cNvSpPr txBox="1"/>
          <p:nvPr/>
        </p:nvSpPr>
        <p:spPr>
          <a:xfrm>
            <a:off x="918581" y="464607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Персоналии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C3A23B-2852-4A98-93A7-2024F72FA23C}"/>
              </a:ext>
            </a:extLst>
          </p:cNvPr>
          <p:cNvSpPr txBox="1"/>
          <p:nvPr/>
        </p:nvSpPr>
        <p:spPr>
          <a:xfrm>
            <a:off x="1494645" y="5225568"/>
            <a:ext cx="917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Новые </a:t>
            </a: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понятия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22D636-59E2-4B16-8E2C-EE835D07B7C6}"/>
              </a:ext>
            </a:extLst>
          </p:cNvPr>
          <p:cNvSpPr txBox="1"/>
          <p:nvPr/>
        </p:nvSpPr>
        <p:spPr>
          <a:xfrm>
            <a:off x="5150074" y="5531506"/>
            <a:ext cx="38144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</a:rPr>
              <a:t>…</a:t>
            </a:r>
          </a:p>
          <a:p>
            <a:r>
              <a:rPr lang="ru-RU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</a:rPr>
              <a:t>…</a:t>
            </a:r>
          </a:p>
          <a:p>
            <a:r>
              <a:rPr lang="ru-RU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• …</a:t>
            </a:r>
            <a:endParaRPr lang="ru-RU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BA9A90-AFE0-45B0-94A3-71A7E80EEE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6" y="3797574"/>
            <a:ext cx="1478978" cy="101193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F1D506B-DA96-4D80-AFE1-BB31E39719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7" y="5170506"/>
            <a:ext cx="1454381" cy="156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5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051E7A-9352-4977-BE50-A0C84140C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4" y="880163"/>
            <a:ext cx="888889" cy="8253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43F00B-7DC9-49D5-8E2F-85BE481EB59A}"/>
              </a:ext>
            </a:extLst>
          </p:cNvPr>
          <p:cNvSpPr txBox="1"/>
          <p:nvPr/>
        </p:nvSpPr>
        <p:spPr>
          <a:xfrm>
            <a:off x="1763688" y="938918"/>
            <a:ext cx="7165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Доход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— это деньги или материальные ценности, получаемые от предприятия, отдельного лица или какого-либо рода деятельности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6B185-2808-4C12-9290-FC0910DC0508}"/>
              </a:ext>
            </a:extLst>
          </p:cNvPr>
          <p:cNvSpPr txBox="1"/>
          <p:nvPr/>
        </p:nvSpPr>
        <p:spPr>
          <a:xfrm>
            <a:off x="611560" y="1844824"/>
            <a:ext cx="831743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Денежные доходы семьи могут включать поступления денег в виде: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заработной платы;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доходов от индивидуальной трудовой деятельности;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дивидендов по акциям, процентов по вкладам в банк;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доходов от сдачи в аренду недвижимости;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доходов от продажи продукции с приусадебного хозяйства, личных вещей;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стипендий, пенсий, пособий на детей;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алиментов, помощи родных и близких;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подарков, призов, выигрышей;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возврата налогов;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грантов;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наследства. </a:t>
            </a:r>
          </a:p>
        </p:txBody>
      </p:sp>
    </p:spTree>
    <p:extLst>
      <p:ext uri="{BB962C8B-B14F-4D97-AF65-F5344CB8AC3E}">
        <p14:creationId xmlns:p14="http://schemas.microsoft.com/office/powerpoint/2010/main" val="27888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0FE2CA-1177-410A-820D-E8769B647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705949"/>
            <a:ext cx="888889" cy="825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D88577-BA7C-4CB3-89BA-B4079418FFB1}"/>
              </a:ext>
            </a:extLst>
          </p:cNvPr>
          <p:cNvSpPr txBox="1"/>
          <p:nvPr/>
        </p:nvSpPr>
        <p:spPr>
          <a:xfrm>
            <a:off x="1691680" y="764704"/>
            <a:ext cx="7165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Расход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– это затраты, издержки, потребление чего-либо для определенных целей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C7708-20A6-4480-841C-35065574C6A8}"/>
              </a:ext>
            </a:extLst>
          </p:cNvPr>
          <p:cNvSpPr txBox="1"/>
          <p:nvPr/>
        </p:nvSpPr>
        <p:spPr>
          <a:xfrm>
            <a:off x="641862" y="1772816"/>
            <a:ext cx="803459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Основные цели расходов: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расходы на жилье (аренда, налоги, страховка, квартплата);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расходы на питание;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долги (долги, кредиты);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расходы на транспорт (автомобиль, общественный транспорт, такси);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расходы на отдых (отпуск, культурные мероприятия);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личные расходы (одежда, косметика, развлечения, книги, лечение);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сбережения (резервный фонд, пенсионные накопления);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прочие расходы. </a:t>
            </a:r>
          </a:p>
        </p:txBody>
      </p:sp>
    </p:spTree>
    <p:extLst>
      <p:ext uri="{BB962C8B-B14F-4D97-AF65-F5344CB8AC3E}">
        <p14:creationId xmlns:p14="http://schemas.microsoft.com/office/powerpoint/2010/main" val="216453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CEBECD-8F5B-4ABB-B48A-9B005899DA61}"/>
              </a:ext>
            </a:extLst>
          </p:cNvPr>
          <p:cNvSpPr txBox="1"/>
          <p:nvPr/>
        </p:nvSpPr>
        <p:spPr>
          <a:xfrm>
            <a:off x="251520" y="122155"/>
            <a:ext cx="864096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Доходы и расходы всегда нуждается в планировании. Секрет благополучия заключается в умении составлять общий бюджет и правильного распределять финансовые средства. Формирование личного (семейного) бюджета напрямую зависит от ежемесячных денежных поступлений и предполагаемых трат. 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Различают несколько видов доходов семьи: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Постоянные (стипендии, пенсии, заработная плата, пособия, проценты по банковским вкладам, прибыль от сдачи недвижимости в аренду и т.д.)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Временные и одноразовые (подарки, премии, выигрыш, заём). 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Структура расходов разнообразна и переменчива. Можно выделить две группы: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Первичные (продукты питания, обувь и одежда, плата за жилье, коммунальные услуги и налоги).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- Вторичные (приобретением машины, бытовых электроприборов, предметов роскоши и т.д.).</a:t>
            </a:r>
          </a:p>
        </p:txBody>
      </p:sp>
    </p:spTree>
    <p:extLst>
      <p:ext uri="{BB962C8B-B14F-4D97-AF65-F5344CB8AC3E}">
        <p14:creationId xmlns:p14="http://schemas.microsoft.com/office/powerpoint/2010/main" val="32346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13853D-BD93-4CFE-8E4A-19DBA2A31927}"/>
              </a:ext>
            </a:extLst>
          </p:cNvPr>
          <p:cNvSpPr txBox="1"/>
          <p:nvPr/>
        </p:nvSpPr>
        <p:spPr>
          <a:xfrm>
            <a:off x="683568" y="1268760"/>
            <a:ext cx="77768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Для составления бюджета необходимы следующие действия: </a:t>
            </a:r>
          </a:p>
          <a:p>
            <a:r>
              <a:rPr lang="ru-RU" dirty="0"/>
              <a:t>1) определение статей доходов и расходов; </a:t>
            </a:r>
          </a:p>
          <a:p>
            <a:r>
              <a:rPr lang="ru-RU" dirty="0"/>
              <a:t>2) запись доходов и расходов; </a:t>
            </a:r>
          </a:p>
          <a:p>
            <a:r>
              <a:rPr lang="ru-RU" dirty="0"/>
              <a:t>3) группировка доходов и расходов; </a:t>
            </a:r>
          </a:p>
          <a:p>
            <a:r>
              <a:rPr lang="ru-RU" dirty="0"/>
              <a:t>4) расчет разницы между полученными доходами и произведенными расходами; </a:t>
            </a:r>
          </a:p>
          <a:p>
            <a:r>
              <a:rPr lang="ru-RU" dirty="0"/>
              <a:t>5) постоянный учет доходов и расходов;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1E717-2270-4FFE-9851-613A8EDC77D3}"/>
              </a:ext>
            </a:extLst>
          </p:cNvPr>
          <p:cNvSpPr txBox="1"/>
          <p:nvPr/>
        </p:nvSpPr>
        <p:spPr>
          <a:xfrm>
            <a:off x="611560" y="47667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Стратегии формирования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37204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299A89-A7F7-4553-A021-3117E44A7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87602"/>
            <a:ext cx="7848872" cy="350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3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E111BE-07D8-4E97-8ECE-7E2157A8A2D6}"/>
              </a:ext>
            </a:extLst>
          </p:cNvPr>
          <p:cNvSpPr txBox="1"/>
          <p:nvPr/>
        </p:nvSpPr>
        <p:spPr>
          <a:xfrm>
            <a:off x="467544" y="476672"/>
            <a:ext cx="83529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По завершении периода – желательно сравнить насколько смогли уложиться в запланированный бюджет, смогли ли достичь целей по увеличению своего капитала. 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Желательно проанализировать бюджет постатейно и по всем статьям, где были существенные отклонения разобрать причину отклонений. 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При суммировании всех записей о расходах и всех записей о доходах за период получаем один из трех результатов.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081DD7-4826-4E11-BAC1-2E3924230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0" y="4581128"/>
            <a:ext cx="8382440" cy="12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1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EEC4A0F-C4F5-4092-965E-3A8796F017F9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ONLINEFOLDERDOMAIN" val="https://e-learning.ispringonline.ru"/>
  <p:tag name="ISPRINGCLOUDFOLDERID" val="0"/>
  <p:tag name="ISPRINGCLOUDFOLDERPATH" val="Каталог"/>
  <p:tag name="ISPRING_PLAYERS_CUSTOMIZATION" val="UEsDBBQAAgAIAGVnZUXbZSopzAUAAHsUAAAdAAAAdW5pdmVyc2FsL2NvbW1vbl9tZXNzYWdlcy5sbmfFWG1P21YU/l6p/8GKVGmTVtpOalVNvMhJLsGqY1PbAboXWWgghESD1HRTPyawjU5sK0NFMFboyqZ96T54kJRAXvgL9/6F/ZKdc66d2CHFTum0D0G28X3uc899znPO9fDYk4dLytfzj0qLy8WR1K2hmyllvvjl8txicWEkVXDGr99NKaXHs8W52aXl4vxIqricUsZGr14ZXpotLnw1uzAP11evKMrww/lSCW5Lo3jXvVcW50ZSk2k3Y+YnVeOBq5s5001rudQo/5W3+RFvixVe52cKP4XbJj/jHm/Bg/rnjz74+M7dJ7du3/lw+IYPlgTbzqu6HouuEPjtmwmwDccydRcmYLprsBkHsJ/zDcDf4luDjTYLjq4ZDABewfAN/gsAvR4MYtJiUzB+D0Zvw+957OiCZTHDcW1dyzJXs13DdCheOnNYlpbSEM8UfibKEKAq/Br8Da9hkPBxCy7b/G/xLf2zDhFs+++KCt6IFbiuwd8fFHjQgOie8KqCODLiLfEd9+I4Zs28qhmuxWzH0jKOZhrAa4Mfwta1RVnhxwB7JucBCo1zBOSDGrwHvOEdDybFLQb2niJ+RBjeJFIwApdWG4qlZKnTmpFzHdPUbZcZ2eAJMNsGOodApiyeQpBo6WW4qAD8oS+v2oD4lmozizTriQqt8vQdEFwp/H2xhnQQhthBICuDMprQchM6/Byi9QJolWE/Yc2DwUwy3Mo/QBgYerm2BCAgWGaB4G172rRQpJsYcBQgjlcwi0muDVxdNSTgkCi9t6gibm7NyJiQMhknPP8eYNCWA9I6P4kwiAPMM9tWc8xNmzOQfAS2xQ8GGWXew13lu4OMecBs6VNxgwx1SsupmHToDkEOkjVsinUF44mG4Ae+f+avyEhgxmNo8I2a+J5SDeNVC3mDWB+MkM3uF0AOmqoHhAKPauFNl5BHhOqYglL1fXZf/BTQa5Cc2vJtuEb2Ld6O4wbum2FZ1Pf9gvapO65qOsu6IPisOe06sjYQyRZGKxo6kk+Nn2Be+tbUicpHkhcZlVhVxBpeYuJKKLEKryLAUyQpDbHjQIBRVyivILsk8DXf7Y0sm7kWmiaB8V28Qs3RsXq9pJVUxaof5DcIncz4evAj1agnkHv9as/xefONLP2CtUetorfWvRfi/0l80IcSBadXJnKdUnBJBXIuSA0pYhmkocvTfy8hsmWFSGvopz/DIGj10PPFNwm30gdg0HiAsbDrD2cXl5IP04xxk9y1DZaHoatiyY2v2V0EwwxA9tAgFBjdAvLQ7pCV+f1LW7pdZI5B4jMFm2xS+axTePviecnxplna1hzZv3oorLihJAKptah8X0o3lPKVmgRCZZDDEUo20kwewpPjwEx5q2+5aaByw94QdLCB7rk39A5kLy/WUFMbqc8B9B5xrsOyZYWCzPO1TAtYo3m8BLMU8izYKVk8z1cljLbsCjFaMqzgIWgWyKFbNhP01qKidIKBh4Qj3ItmEOuxyxAOBb3r0vULinrcZDZTrcyEm1GNDJMN8op/EPASDoV0Rca6Y7u6miaQVxQ0PE8GWjjxy34r8NIkHYU/gTzcZdm4CpN0k6RN54rTf8p/JsTpZfkb9Jrb/Hc4WPzFD+BMdcBfK4C7z3dgAbt845OBcMGz0NJZB/8zOgw1qcc55fUv4tAcNR0FoEPsC2yIgc1OkuH+GTq0D4lP0o4GkoueMjdpu0i0bfGMelZMDVJZs8+xAg0UM7NFLvX2c2dNoRQ+JpMjN1IktBcca7HVG4pnDLngi0N1HDUzkYd0sWljMdVWwesq8S11GCavWvfAyul8Bjg7wLyCKwNza8p1oFP0HGjja2p4Ctph/6Dc0cYgAN3vJPtgLA2yyEZSxw0DXb5kY5wcbdJVs1n6vAQYu9hxA0orcFK/Y6qSmYa44sNG+CsUVrme71BJ589MqAaUjv+DAnURgTuDE8r7IP/8/uUwaDGiaJ27En0mHL4R+mr4L1BLAwQUAAIACABlZ2VF8ozRHNQEAABpEgAAJwAAAHVuaXZlcnNhbC9mbGFzaF9wdWJsaXNoaW5nX3NldHRpbmdzLnhtbOVYXU8bRxR9968YbZW3hoUUCkG2EQJbQeWr8VZKVVVo7R3sLfth7Y5L6BMUNUlF1KAqqG2iJE0q9SV9cAluTAjwF2b/Qn9Jz+x4bS82dGlERVUhY+/sveeee+6duWunJ27bFvmSer7pOhllaGBQIdQpuYbplDPKJ1r+6phCfKY7hm65Ds0ojquQiWwqXa0VLdOvFChjMPUJYBx/vMoySoWx6riqrq6uDph+1RN3XavGgO8PlFxbrXrUpw6jnlq19DW8sbUq9ZVsKkVIWi7NuUbNosQ0QMExBTvdylu6X1FUaVbUSytlz605xpRruR7xysWM8t7YpPiLbCTUtGlTRyTnZ7Eoltm4bhim4KNbBfMrSirULFdAfHRYIaumwSoZ5dqwQIG12osSYsscdIEy5SIZh7Xgbcp0Q2e6vJTxGL3N/GhBLhlrjm6bJQ13iMg/o0xrS4XZmenc0vyCliss3dDmZiWHczhpuVvaOZy0GW02dx77pPA3Pl3M3Zydmf9oSVtYmNVmFjteUDQmSFqNK5aGsm7NK9G2YGlWqdlFRzctNNsJGX3K0K6W7pWp5uZNFHFZt3yqkC+qtPxxTbdMtoauHkRXr1BanfSrtMRuirJlFObVqNKBk4Aghlq2W2LkerslRsdiqasyeietvizTOmN6qYLmwVpILa12L0Vmy64TS01ck6JrGe2EqF2kxrxu064tUVgxnTwshxSyjCJYSHXSM3VLISZD6qW2s18r+sxk4SbMd1sSYGGzUzJX6JGiVNE9P6Z4W3XR+KXsZ/wHXudveSP4mr/hzc+lJvLeaT78+2CLBN/wI/g08WoQvsuP+Gu8fueH+L8rloP7hB8H67DaAD5sg3W50IBlgx/CsR7c4U3eJMFGdOcP+Df4K35EQk4bwmgiEadnMAeCoMX3CGDqhO8F68GmQOP7iMEPkOm+uCnZghTigQlBlCN+ENyHAgh8HFI+EGm9hseuAA7uCUOk9UAYt4gNJCL2BJ4QRhJDughLgk1EOAbOPaFXSye+L/Rs48scrshdOzM/nbt1pSsJwW4PnB9EzriI8hE0/zm3WNKyjnFK5+EEWTucEveWaAIS1Uc22LEsb0ujkEcn8PuyaKKKb4NNEtwVH1HmFtRJtWMJAiO55slUfXiGBiGhXs1PbBSRtdC9q2f3hBn6ExvnDq8nlzKuYv8wfdq/EXwbUj4MtuDYIRJsJQ8dpX4oLjqh62HoJkpQ75wSJw6F4LuufRgChdb4LHiiiklYDA5d+2B45MPRsevjA+qf679ePdOpNQQXLd10oik4deqUTeZ1Ytb+jdMZE7fHN+96NoYQNXqC9n+KaE273nmQVsWc6j+2wul6GacW/5nvYHD9wh/z3/gLvo3XS4IR8JT/yJ/zR3x7PFGXPg/76hidvSf3J+aEPHsOox2ftNeA9Rg8fsLmf5nw6N1GBtv8YcIjZRv4O3wnqXVCDjv8RSLLp/xRsikcO/OaZ+zvxHDY/hji0eNBVKjG/8L/STipmniEkaphfBzxV4Cqh9PkbghW/0+chacdS+9+jP4rR+E7PcHLc/SCjsJnaIkmBuUbVPXCOuHSj5uLlPgyKSav2t+7Y1+002rfnzTEHdt0TBs6WqZB27+DZEeGB/HVve+tVApo8Z+Hsqm/AFBLAwQUAAIACABlZ2VF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GVnZUWSOUEhpQQAAHoRAAAmAAAAdW5pdmVyc2FsL2h0bWxfcHVibGlzaGluZ19zZXR0aW5ncy54bWzlWNFOG0cUffdXjLbKW+OFlBSCbBACI1AI0LCVUlUVGryDvc1619odl5AnKGqSiqhBVVDbREmaVOpL+uASuzEh2L8w+wv9kp7Z8dosNnRpk7RVhRZ7Z+89c+65d+61nRm/UbLJF8zzLdfJaoPpAY0wJ++allPIah8b0+dHNOJz6pjUdh2W1RxXI+NjqUy5smJbfnGJcQ5TnwDG8UfLPKsVOS+P6vra2lra8suefOraFQ58P513S3rZYz5zOPP0sk3X8cLXy8zXxlIpQjJq6YprVmxGLBMUHEuyo/YML9marqxWaP56wXMrjjnp2q5HvMJKVntvZEL+RTYKacoqMUfG5o9hUS7zUWqalqRD7SXrJiNFZhWK4D08pJE1y+TFrHZhSKLAWu9FCbFVCFSiTLqIxeFt+BLj1KScqlu1H2c3uB8tqCVz3aElK2/gCZHhZ7UpY3lpbnYqtzy/YOSWlmeMK3OKwxmcjNw14wxOxqwxlzuLfVL4mU8Wc1fnZucvLxsLC3PG7GLXC4rGBMnoccUyUNateHnWESzDi5XSikMtG7V2TEafcVSrTb0CM9xpC0lcpbbPNPJ5mRU+qlDb4uso6gEU9XXGyhN+meX5VZm2rMa9CtO6cAoQxJDLTklcvNQpieGRWOi62r0bVl+WGco5zRdRPFgLqWX0o0uR2arrxEKT92TFtc1OQKtQ2UYsE55FbY1YHLHlO0+5VIBPWzb0l76D6VWH9wSXL1LPj2nY0VGWcn7sU/GdqIrXoh58KV6JxmcqSvXsJB/xbbBNgq9EEz4NXHUi9kRTvMT1qzjE/z25HNwlohVswGoT+LANNtRCHZZ1cQjHanBLNESDBJvRk9/gXxcvRJOEnDal0XgiTk9gDgRJS9QIYKpE1IKNYEuiiX3sIQ4Q6b58qNiCFPYDE4JdmuIguAsFsHErpHwgw3oJjz0JHNyRhgjrnjRuE0snIvYInhBGEUO42JYEW9ihBZw7Uq+2TmJf6tnBVzGcU+dwdn4qd+3ckSAkuxo434uccRPFI2n+dW6xoFUe45TOwgmydjklri1ZBCTKjyqwlkpvW6OQR3fj91XSZBZfB1skuC3fIs1tqONqxwIERnLNk6l6/xQNQkK9mh87KDJqqfuRmq1JM9QnDs4tUU0uZVzF/tv0Kf968HVI+TDYhmOXSLCdfOso9EN50926Gm7dQAqq3S5xrCkE3xw5hyFQaI33kieymITFwOCFD4Yufjg8cmk0rf++8fP5U53aY23RppYTzbXJE+dmMq9j0/NPnE6ZoT2+065XwlhhZs+m/T8XtOdX7zzI6HJ69B9E4bx8N3NI/Ch2MYp+Eg/FL+KZ2MH1nKCpPxbfi6figdgZTVR3T8NKaaFWa+rEofOrbnIYneGk1QOsh+DxA47z84TNdAcR7Ij7CZvEDvB3xW5S64QcdsWzRJaPxYNkczXWxRqnnNjEcDjQGMvRwI8SVf9f+D8KZ08DH0qUahgITfECUNVwPtwOwar/ie52UqP5+43xnTS30z9lq9b3pprbEyS5gWH2Cnl6a7n950fCGxXt36SBuut8f419Yc3ofX8aSGE9/nvJWOoPUEsDBBQAAgAIAGVnZUW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ZWdlRdKErmavAAAAQAEAABoAAAB1bml2ZXJzYWwvaTE4bl9wcmVzZXRzLnhtbJ2PsQ7CIBCGd56C3C7YrWkANxM3B51Npagk7dFwYH18aWpMFxeHS/jJ/325U7vX0POni+QDaqjEFrhDGzqPdw3n035TA6fUYtf2AZ0GDMB3hilf1XiMjlwiXhRIGh4pjY2U0zQJT2MsBgp9TkVMwoZBlhkCypmU44LCwjb+L/rzB4YxztU1+z4d0JR3SUuFU7QaZubiUHi8BZC/CjGvCkp+dXOymVLZoQQlV5cb9gZQSwMEFAACAAgAZWdlRXgJ4aR2AAAAdgAAABwAAAB1bml2ZXJzYWwvbG9jYWxfc2V0dGluZ3MueG1ss7GvyM1RKEstKs7Mz7NVMtQzUFJIzUvOT8nMS7dVCg1x07VQUiguScxLSczJz0u1VcrLV1Kwt+OyyclPTswJTi0pASosVijISaxMLQpJzQUySlL9EnOBKi/Mv9hwYd/FxotNF/Zd2KlwYdfF5osNFxuV9O24AFBLAwQUAAIACACUgD1F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BlZ2VFcpuzhXACAABlBwAAKQAAAHVuaXZlcnNhbC9za2luX2N1c3RvbWl6YXRpb25fc2V0dGluZ3MueG1slVVtb5swEP6+X2HlBzQYGwxSGglsM0XqtGrttI+TS5wMhdjIOF078eNnJ80LGUtT7hO+57nzPXcck3ZVKbpprV5Xf4SttHqQ1lZq2U4/ATApda3NvZGttNuD/hFQYi1vRxDCEWitUHNh5rejhahbOdqh93hQOcfTxlqtbkqtrFT2RmmzFvUIPIt646IU22c0fp+on6X5AG0hSnmejGyfd1m9TLRglA9nKvW6Eer1Ti/1zZMoV0ujN2p+zR1/vTbS1JVaHcApoXz4ZnXV2pmV64G78cTbFazGNa6Vx6vF3NtlYi2eZN3PF1zDOM91QYYz5nPVVvaEmUFvg8xGLOWQ5he65Vrlcgz1iXi7wLHyxR7QKPQ2jK7FqzRDKRKSJWy4UY1uNs0Hx6cxeulVHqJdaO2BVmsxdx/7gcMCb5c5vjif7pru9ATDzNseNxmfbJLtshmfb5tdoB+VmuvfM7XQb8T9qqHe204DsBMI7LR1bzjHISCYhzwBjEfU+VLEUkSdj4WQTsZnIXZxjSzdehmOOhn3vP8SZqqVxs7UXL5MUR996upX8Nk4+R2uncbYW7fP2m2lwgDDiES8CzOEUAxoxCALOkJSkkHAAxwFqMsTP4cARhFM4w6SMELurUhjFwXzNAaYYByyLuShY4Msy1lIO4JSCDOXjScp7YoiJ0EA3CJHmHVRjIo8AA6NXIwMJV5AxFCO4i7LM5ggUNAiL3DHGY9pBJKQx0HQ4TxHQXAU91jdqVzH06vL2cv5TsDBFgx6j9PWH65JuTHGgR/l2k25ldsZfph9ub/jP+nX798e3j4nh/N/zD2sdYeu7P/+Sf8CUEsDBBQAAgAIAGBnZUVtsh1zfg0AAM9uAAAXAAAAdW5pdmVyc2FsL3VuaXZlcnNhbC5wbmft3W1YkuceAHCU0izNmtvUfF1buVr5xtLyBdBMbcvsrLOsman5WopYlqKCSDVdU8Ol08qStVovs3xryZovuFliQyXrJCIqFgEZIALyjnBonyZ6zrfz4VzXzXUBF8/N737+z3M/133/ny/P/+ye3RE2y9csh0AgNjsjw76AQJb0QSDQwWUWxi0a748uG7/Mcr6ICIU0DjpPGX8sSQuJCoFAWogrdIlLjb+tsiMP5EAgK3vevs2o6FvJEEhW8s6wkH9iDonGA9GXuV2liXhBdfXVFXFhX99aOxT2486QkJDvLDZEXf/G/Clk6rznqpXSl4+Hq+akvpxtzHMi7bdnFF/RLF9K5D2BSnzm4KA9ZaILV6iX0REkw+yzaLGhQK97QAmysPbuhkBNPsgT3cK4a7gKizbdST8DrYmiLxAg9oREP0kuNrNwSJj/MULtTk+UMbRIhUaecWyXVeoi/4l0dIjK1AUUKqfj3kDZN90LXH66uPBf6Q4OKGEmlv1TNIZjNy0TyvoXRGatY3WnJ6UhdDOnkbypqsWC3wm9VnHldsmfPtCFrUhmMfLGSg9Bdv4sPDd+1jQAFdmMsMvdrs90e0Ix4RczQj/kKXRPf1zUglakkSzxXXA4Ce4opDuseBZy0OqgFUAAAQQQQAABBBBAAAEEEEAAAQQQQAABBBBAAAEEEEAAAQQQQAABBBBAAAEEEEAAAQQQQAABBBBAAAEEEEAAAQQQQAABBBBAAAEEEEAAAQQQQAABBBBAAAEEEEAAAQQQQAABBBBAAAEEEEAAAQQQQAABBBBA/+doUkhmFwUqa6mLPJY/4Yejxj6XLf3iP/f5c8oYVbTxoclz9LsNTquMoRDKF3nUv7HF2j0Ycn/s0ZkFrUayyz1pYSRPjS3QSNvu77u/L/5fo3PLk9ETHdvw0leP1T2ltnQxm4IvEk8E410kDuXUrKASTosz8fbhu/th86sHVNtsKtx+dUv5em99gU4lCYlLCNrNQfFYMa4NDUIPS8vWmKZDV/DSxx6nRlaHCNc2c3xciCi12xl4roE4//Q92TIj5dJmq7LD7R2IvzfalDM25F2UJF/Dud6MI3I0XGNfEUTXs0m1ztTUrU5E0VUSsok99/JFjjiH/vee8h51Y/74RrynPU//yD5eKDTnnFxOd2h/neS8z1O7M9zYzfGfOo4Wc1o6PzFky46pQgfmx9FMJEhEp2xdg/oiSEzn3ODUmPH1WTStW6qnjPqli3NfFg16MhZPai+Z5HZ1m9RSGFsH5fA/Gx9G9MQ/Ehcy+IqN+nqyHLcysN21CRfvWRk3RP7ctSyDHX2ZIVv6nckl2ebkgPj8zQgCwX5OZsm3dTa4KX3cGF0IMoqRFHDIs9IquXZfrNKMfxJrljZ/CB0seslU9YMkpd5uWZ6Ic6HyRC07FdvAbaRmkmrZaqTieUz8FSLFoqSJotfoaF6UjqGTBaToSwyJ6dVoDGKmh2dwooa3j8jzO2ktghGiSMKhBrqR44iCK7bJpCLNlJpFRtOpTfFFam44tQVX0iywe8PtivQ1ORcnoNEkeKcED0f4DV/W5LbD8252Gdo1Cnp9cOCG83GF7k6/Hw2qEtShu9QzDBWb55Gu43NpNQa1jI4w0It5NAZpUl00jIYZJrS6OZ6gPO2HCgpdqnyg16K0OOflaMaqjjH7AJOSFKzMyecNMXxOWoSLhs/9UyDWjO1zLd2OGEw8OjIqV6EK1fctWlc3+M0VzGnkpYmZhVckuR+Gbnb7YXUjr0mNqpZxZXOb2KnqLkYTeUq5JZ5PdcNjDS+jCFldg1jtdgRBwEAo7KZEWIJJ2Y9fbSx66eUBCvogh66q0+sQeqWcxOTbpQ03UYRmNA9uOYP17nRu8JFUVhXWs+D8wA43QyP9hQ9xfEd0+KjizDUUkdVGzOvSw6Oxl4hTN5Qn+6n+bF41KSL3LiGzqIGDeZ9RHKi/JDkCr4QdrjDgioo5Zqx3++oReP3VjM3x+I7xG0i/0LGAZFRBp7rwnT7sMabcdr1X2vwhHmF3qw784+aSSkmaRk4ykLecFlMM+u3Q/dSfh9b5zX1lGJNKcmUMDL6uSOzEHjrnwTyY597++nGkgE3bQWRhxlEUHj+F5AEfmD4+VPX9uZPHhfQP29uQfpWoUzpmGqnTUEOT4GsTM2Lc6yIjPqojdaxTnVRdOr26T2GwrMX3Fd4xmXs8ad1l9l67v02CDQqd+nhVJ/yCX6TmnmGu5eXdustW+l6vUJKnHFMFwz7anh3srxUt5kxpu3A4euUlys0yV3KKeyw+bSKg8i5lRbbaB60tdHN6NIz2v+PyRjFqzmz7sV3vrsBZMMMCVtk+4TDy2DglCf38MiIwE3uKajsVj3+Ht8wz1Jed2jX3zXGOvDaFSd6v+fHYa1UHHPb3WWGPb7ajYfhPHCnEz3AHMfq7KquVS8wdfTcxXLWGMkx/xwntX/AHFl/XJZrxXNqKcyWjooN+20nI3B94IpbsVxl1nYY+fXB4jAvr45EPe1J+ypkT1dFG7otiN9USUKcuJEa5y74WPZHk41LnrUTJk771Lr/ItVp9/u/Ss173oOUzW0gJ9/SKxyn2F/ATJPrHTl6xCMc0uCRVfaxfnMWajcv2n3JM1gZtS8ce1AZlaS1ao0gN6guZ2vdpcphqt0/O67bGzZVRlYI1gc2e+FUTcLpxnPyDR+qKapit5k0chm/9XTxvZAfidOYwV9LlH/xoZiT65dvJVrxio8l6h/LOFpKqatH+emt46HPVvTldhr5D4thXgzh/pEOkkmmxdVGUUrWCY/D8cFTD8vbHCV5lOtDE6e1n2Ye34aPtg7els6koNtLPlc7lH9HxHd3T6g5QsOqt9W+4T6IOxrrH6hPaU76LK72HMzcO4QoxFkn1OKJD00gpflQYJRrj0sdTDh+a7Wyu02+uMb/ohSw9NyCA9fx9IkqBKo2LWQ0ppE1kOUOEN4vYmx7cPrAJ/z5DahVA89D3UxhSZoa/T6VI9uoHnBsZB2VSdY7JPaNXY99e1ub/+phAGw38RIT09z6Xhq/o3lKE+mOLgXz2xFyPJLVvjVmWGh01si+Sz86II/G1pGhRrMG6VcLmC6yT60N4ZWNXe2Sa/nnldga6jclH4WZCZlsJ914Vj2Tgw6rDrS/h6+MN2ZohOx75o0bS0vvTq+v+eBZl/ddQkqiiNl2lPlH0BBeX4e5k++q3yJXXafiMh0s6yuOhPBWbariCiMjce9b5g8yOCR358DlDh75m0KfEsSv8G9ZsNUUitUoq6ZQ/0/fi3cQZ6v5faKpDTONkdoht/6XpBHp48kVPqceOVrntQzd8arz+czM+MfkrgxpbZD+ybIdxcc+7MbC+GWs+gBmPepGhfkgacuFVFfPER+Y2k2gTx/rIK6Y1B12lXb2C6bdn1JUsCZBZhdF+/VW/u1vN9pfXOH5MxpVxpSxv27mtfIFtUrtrT5QXRYHMFVpi3kOTi26MSsU+lrnv4dllE3wfUhiaU/bBgitvhjdQZxv96TYenSV7vJFGjoPfTj3TIAmoK3I3qHL0GOayrbBTAx7Ufjfmp2ufYJiYTjmsv5edg1WysL6DuunWqOhbF//x5oLbvygCGeY1p41edVqRP8YT3HFjOw6m6i4ZcCy7Cs+CtU9vEzKx0yUtccSrSIUtT05fw5ptSndpglnmftyxN95wIfpHsuTrStN11AEjefloJ31toJw+XitXwCCoArzswD/911WitPkJboLHIbXybfsppDR6vct71N7cp3T39p+j+zaIlW066ID4mX28ybgk2QTlS18NR7RKym+jDMOP1Jt+5lKuZ7P3NQt8xpVz/Yw6ROvRZyzcHQ9LF42PUKYhugYHBJyzSm5IqxbJiuPlAuGaU7Vac5OsNdveOggzM2nstyF9STucHCNRdojEObrYT4hzw3+qMYUWTJuy5L+ynVWmK/xSaNOhzoAp/nfjilv3REqKIKcwBjG9F95Y6xVfPyv0MR5S4rHMhJEtS7yUC85Qo4MDAvam2vu4PTvXmCl5FvXfxO56mzFU17x0TPbfdF70NtzQPpNwa63LSS4nP3N/kIFuN+6PAZ/YC6/fi58ekbbAt1ZW4FN4Gyj5aK0YX8WTShyIosYPMA+8zpgUvcob6DYmufdL8PXdsKKa4Ua6COOC4k6ove8JWgJeGVNN35S8wsmA916n1NC3r8LExR90nL9owW+YIYhCw1c98Dhk7QOlPo1hA6s9ophEWoieL2ltUL06tP5dMc3+c5MxbPjUu+hJgbp9WCEyl3vCXG/SVFd1GTRjTipZ2Yt++MzNy6u6girdCH8Qo7b1FLPsw006oPntEdmU5poRn3HR4lvIXCZ0Ru9psBP4yC/4Liz6pXVc1afPD3fe5Apd5C4n4687p9D/cudk+RvDjFRIKjQJ4sikUMnG20eGLXLXVUy4ThjqHdSrOMRXlk3vNDxcrBjZtYorc3NKtvnF0EVqmXlXfuo9OsJUIyhBZbs2f9nvuHAXlwhDD3ublIRMncaYK1Z936w4q5RoSl0W9jXD0r7vh8ctS+bgVYImyiC7s9CjOv+zdYtUQeu+YtwvIz2BFm+ADiCaSzNq4XYQ42vnjt1hjaEJp/4NUEsDBBQAAgAIAGBnZUWhpML/SAAAAGsAAAAbAAAAdW5pdmVyc2FsL3VuaXZlcnNhbC5wbmcueG1ss7GvyM1RKEstKs7Mz7NVMtQzULK34+WyKShKLctMLVeoAIoBBSFASaESyDVCcMszU0oyQEIGBgjBjNTM9IwSWyVLJEF9oJkAUEsBAgAAFAACAAgAZWdlRdtlKinMBQAAexQAAB0AAAAAAAAAAQAAAAAAAAAAAHVuaXZlcnNhbC9jb21tb25fbWVzc2FnZXMubG5nUEsBAgAAFAACAAgAZWdlRfKM0RzUBAAAaRIAACcAAAAAAAAAAQAAAAAABwYAAHVuaXZlcnNhbC9mbGFzaF9wdWJsaXNoaW5nX3NldHRpbmdzLnhtbFBLAQIAABQAAgAIAGVnZUU6Kj9OugIAAFgKAAAhAAAAAAAAAAEAAAAAACALAAB1bml2ZXJzYWwvZmxhc2hfc2tpbl9zZXR0aW5ncy54bWxQSwECAAAUAAIACABlZ2VFkjlBIaUEAAB6EQAAJgAAAAAAAAABAAAAAAAZDgAAdW5pdmVyc2FsL2h0bWxfcHVibGlzaGluZ19zZXR0aW5ncy54bWxQSwECAAAUAAIACABlZ2VFghPHdJYBAAAiBgAAHwAAAAAAAAABAAAAAAACEwAAdW5pdmVyc2FsL2h0bWxfc2tpbl9zZXR0aW5ncy5qc1BLAQIAABQAAgAIAGVnZUXShK5mrwAAAEABAAAaAAAAAAAAAAEAAAAAANUUAAB1bml2ZXJzYWwvaTE4bl9wcmVzZXRzLnhtbFBLAQIAABQAAgAIAGVnZUV4CeGkdgAAAHYAAAAcAAAAAAAAAAEAAAAAALwVAAB1bml2ZXJzYWwvbG9jYWxfc2V0dGluZ3MueG1sUEsBAgAAFAACAAgAlIA9Rc6CCTfsAgAAiAgAABQAAAAAAAAAAQAAAAAAbBYAAHVuaXZlcnNhbC9wbGF5ZXIueG1sUEsBAgAAFAACAAgAZWdlRXKbs4VwAgAAZQcAACkAAAAAAAAAAQAAAAAAihkAAHVuaXZlcnNhbC9za2luX2N1c3RvbWl6YXRpb25fc2V0dGluZ3MueG1sUEsBAgAAFAACAAgAYGdlRW2yHXN+DQAAz24AABcAAAAAAAAAAAAAAAAAQRwAAHVuaXZlcnNhbC91bml2ZXJzYWwucG5nUEsBAgAAFAACAAgAYGdlRaGkwv9IAAAAawAAABsAAAAAAAAAAQAAAAAA9CkAAHVuaXZlcnNhbC91bml2ZXJzYWwucG5nLnhtbFBLBQYAAAAACwALAEkDAAB1KgAAAAA="/>
  <p:tag name="ISPRING_PRESENTATION_TITLE" val="Эпоха Петра I. Северная война"/>
  <p:tag name="ISPRING_RESOURCE_PATHS_HASH_PRESENTER" val="8ea671f55e9d0a549ff90d0f2d24b6d5a7eee1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5A2"/>
      </a:hlink>
      <a:folHlink>
        <a:srgbClr val="B76C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3396</TotalTime>
  <Words>685</Words>
  <Application>Microsoft Office PowerPoint</Application>
  <PresentationFormat>Экран (4:3)</PresentationFormat>
  <Paragraphs>86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Constantia</vt:lpstr>
      <vt:lpstr>Cyrvetica v2 Extra Outline</vt:lpstr>
      <vt:lpstr>ForwardExtra</vt:lpstr>
      <vt:lpstr>Tahoma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Эпоха Петра I. Северная война</dc:title>
  <dc:creator>Татьяна</dc:creator>
  <cp:lastModifiedBy>Андрей</cp:lastModifiedBy>
  <cp:revision>259</cp:revision>
  <dcterms:created xsi:type="dcterms:W3CDTF">2013-12-01T12:52:58Z</dcterms:created>
  <dcterms:modified xsi:type="dcterms:W3CDTF">2026-01-07T14:59:11Z</dcterms:modified>
</cp:coreProperties>
</file>