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4" r:id="rId2"/>
    <p:sldId id="258" r:id="rId3"/>
    <p:sldId id="421" r:id="rId4"/>
    <p:sldId id="430" r:id="rId5"/>
    <p:sldId id="436" r:id="rId6"/>
    <p:sldId id="431" r:id="rId7"/>
    <p:sldId id="433" r:id="rId8"/>
    <p:sldId id="432" r:id="rId9"/>
    <p:sldId id="429" r:id="rId10"/>
    <p:sldId id="435" r:id="rId11"/>
    <p:sldId id="434" r:id="rId12"/>
    <p:sldId id="437" r:id="rId13"/>
    <p:sldId id="438" r:id="rId14"/>
    <p:sldId id="439" r:id="rId15"/>
    <p:sldId id="443" r:id="rId16"/>
    <p:sldId id="440" r:id="rId17"/>
    <p:sldId id="445" r:id="rId18"/>
    <p:sldId id="444" r:id="rId19"/>
    <p:sldId id="441" r:id="rId20"/>
    <p:sldId id="446" r:id="rId21"/>
    <p:sldId id="447" r:id="rId22"/>
    <p:sldId id="450" r:id="rId23"/>
    <p:sldId id="448" r:id="rId24"/>
    <p:sldId id="449" r:id="rId25"/>
    <p:sldId id="451" r:id="rId26"/>
    <p:sldId id="452" r:id="rId27"/>
    <p:sldId id="260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A3C"/>
    <a:srgbClr val="8FAFBD"/>
    <a:srgbClr val="FFFFCC"/>
    <a:srgbClr val="EDF5FD"/>
    <a:srgbClr val="F2F7E5"/>
    <a:srgbClr val="E4F0E5"/>
    <a:srgbClr val="EFF5DF"/>
    <a:srgbClr val="C6D1D4"/>
    <a:srgbClr val="FF5757"/>
    <a:srgbClr val="BDD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BA4E8-96D5-45CF-AE12-0CED8AE1184C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E095F-8B10-4B0E-A44E-3A86BC440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0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2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56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28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7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234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6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79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15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4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6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7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74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05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48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D87A5-702A-47AE-8A55-79CA3F6BA713}" type="slidenum">
              <a:rPr lang="ru-RU" altLang="ru-RU"/>
              <a:pPr eaLnBrk="1" hangingPunct="1"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99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16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D87A5-702A-47AE-8A55-79CA3F6BA713}" type="slidenum">
              <a:rPr lang="ru-RU" altLang="ru-RU"/>
              <a:pPr eaLnBrk="1" hangingPunct="1"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636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34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8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80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8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8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B54A2-FFBE-4AF9-9A20-A576611D5BD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4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B54A2-FFBE-4AF9-9A20-A576611D5BD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4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E095F-8B10-4B0E-A44E-3A86BC44067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3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4/10/2020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1497" y="5877272"/>
            <a:ext cx="80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ndantino script" pitchFamily="2" charset="0"/>
              </a:rPr>
              <a:t>Автор: Дмитроченкова О.А.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8342" y="6237312"/>
            <a:ext cx="8211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 Narrow" pitchFamily="34" charset="0"/>
              </a:rPr>
              <a:t>Брянское государственное училище олимпийского </a:t>
            </a:r>
            <a:r>
              <a:rPr lang="ru-RU" sz="2000" dirty="0" smtClean="0">
                <a:solidFill>
                  <a:srgbClr val="0070C0"/>
                </a:solidFill>
                <a:latin typeface="Arial Narrow" pitchFamily="34" charset="0"/>
              </a:rPr>
              <a:t>резерва    201</a:t>
            </a:r>
            <a:r>
              <a:rPr lang="en-US" sz="2000" dirty="0" smtClean="0">
                <a:solidFill>
                  <a:srgbClr val="0070C0"/>
                </a:solidFill>
                <a:latin typeface="Arial Narrow" pitchFamily="34" charset="0"/>
              </a:rPr>
              <a:t>6</a:t>
            </a:r>
            <a:r>
              <a:rPr lang="ru-RU" sz="2000" dirty="0" smtClean="0">
                <a:solidFill>
                  <a:srgbClr val="0070C0"/>
                </a:solidFill>
                <a:latin typeface="Arial Narrow" pitchFamily="34" charset="0"/>
              </a:rPr>
              <a:t> г.</a:t>
            </a:r>
            <a:endParaRPr lang="ru-RU" sz="20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5152" y="1340768"/>
            <a:ext cx="9144000" cy="1762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0" bIns="648000" rtlCol="0">
            <a:spAutoFit/>
          </a:bodyPr>
          <a:lstStyle/>
          <a:p>
            <a:pPr algn="ctr"/>
            <a:r>
              <a:rPr lang="ru-RU" sz="7200" b="1" kern="0" spc="-5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tx1"/>
                    </a:gs>
                    <a:gs pos="86000">
                      <a:schemeClr val="accent1">
                        <a:lumMod val="66000"/>
                        <a:lumOff val="34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effectLst>
                  <a:reflection blurRad="25400" stA="60000" endPos="45000" dist="12700" dir="5400000" sy="-100000" algn="bl" rotWithShape="0"/>
                </a:effectLst>
                <a:latin typeface="Malgun Gothic" pitchFamily="34" charset="-127"/>
                <a:ea typeface="Malgun Gothic" pitchFamily="34" charset="-127"/>
              </a:rPr>
              <a:t>ОБЩЕСТВОЗНАНИЕ</a:t>
            </a:r>
            <a:endParaRPr lang="ru-RU" sz="7200" b="1" kern="0" spc="-500" dirty="0">
              <a:ln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0">
                    <a:schemeClr val="tx1"/>
                  </a:gs>
                  <a:gs pos="86000">
                    <a:schemeClr val="accent1">
                      <a:lumMod val="66000"/>
                      <a:lumOff val="34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effectLst>
                <a:reflection blurRad="25400" stA="60000" endPos="45000" dist="12700" dir="5400000" sy="-100000" algn="bl" rotWithShape="0"/>
              </a:effectLst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548680"/>
            <a:ext cx="36724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Занятие 10 (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час)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67491"/>
            <a:ext cx="7344816" cy="459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071900"/>
            <a:ext cx="797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1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учебные материалы по дисциплине</a:t>
            </a:r>
            <a:endParaRPr lang="ru-RU" spc="1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16" y="1700808"/>
            <a:ext cx="2991984" cy="515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4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"/>
          <a:stretch/>
        </p:blipFill>
        <p:spPr>
          <a:xfrm>
            <a:off x="30882" y="963299"/>
            <a:ext cx="9113118" cy="5894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ОБМЕН    И    ТОРГОВЛЯ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8416" y="1916832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эквивалента перешла 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драгоценным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(золото, серебро)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ТОРГОВЛЯ    И    ДЕНЬГИ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47749"/>
            <a:ext cx="2181622" cy="5681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b="64342"/>
          <a:stretch/>
        </p:blipFill>
        <p:spPr>
          <a:xfrm>
            <a:off x="0" y="5085184"/>
            <a:ext cx="7329462" cy="17728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2382" y="2780928"/>
            <a:ext cx="64878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Одновременно формируется социальная группа, специализирующаяся на посредничестве в обмене, - торговцы или купцы, которые занимаются этим весьма выгодным видом социальной и экономической деятельности 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торговлей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8416" y="1295688"/>
            <a:ext cx="654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Постепенно обмен принимает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денежную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005" r="1686" b="2427"/>
          <a:stretch/>
        </p:blipFill>
        <p:spPr>
          <a:xfrm>
            <a:off x="242454" y="2485200"/>
            <a:ext cx="5688632" cy="35748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98" y="1198072"/>
            <a:ext cx="8059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Центрами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торговли становятся города.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Дальнейшее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этого вида деятельности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 многом определять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его прогресс (по крайней мере до сегодняшнего дня).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ТОРГОВЛЯ    И    ДЕНЬГИ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7" y="2461611"/>
            <a:ext cx="28083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стали центрами ремесла и торговли, правила торговли закрепляются в обычаях и в законодательстве, формируется так называемое 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 сословие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торговцы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169" y="6199364"/>
            <a:ext cx="8738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 движется все быстрее и быстрее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24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7261" r="660" b="-829"/>
          <a:stretch/>
        </p:blipFill>
        <p:spPr>
          <a:xfrm>
            <a:off x="343000" y="1723549"/>
            <a:ext cx="4695825" cy="49511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1015663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XV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Англии начинается процесс обезземеливания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огораживания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крестьян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3357" y="4093996"/>
            <a:ext cx="35889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Чуть позже подобные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идут и в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странах Западной Европы, вследствие чего множество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 переселялись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города, что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неизбежно вело к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в работе и заработках.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3357" y="1844824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Помещикам стало гораздо выгоднее производить овечью шерсть, а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посевы. Для овцеводства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нужны обширные пастбища. Под пастбища у крестьян изымались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общинные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частные земли.</a:t>
            </a:r>
          </a:p>
        </p:txBody>
      </p:sp>
    </p:spTree>
    <p:extLst>
      <p:ext uri="{BB962C8B-B14F-4D97-AF65-F5344CB8AC3E}">
        <p14:creationId xmlns:p14="http://schemas.microsoft.com/office/powerpoint/2010/main" val="1206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xn----7sbb3aaldicno5bm3eh.xn--p1ai/Kirill/198/autogen_ebook_id5cc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5400" y1="34417" x2="78700" y2="33235"/>
                        <a14:foregroundMark x1="78700" y1="41211" x2="82200" y2="48744"/>
                        <a14:foregroundMark x1="11700" y1="2659" x2="12900" y2="19645"/>
                        <a14:foregroundMark x1="7800" y1="11965" x2="10200" y2="16100"/>
                        <a14:foregroundMark x1="5200" y1="24520" x2="12800" y2="21861"/>
                        <a14:foregroundMark x1="8300" y1="36780" x2="11200" y2="28951"/>
                        <a14:foregroundMark x1="20100" y1="5761" x2="17600" y2="12851"/>
                        <a14:foregroundMark x1="21200" y1="6647" x2="20500" y2="8715"/>
                        <a14:foregroundMark x1="46600" y1="25702" x2="42900" y2="31019"/>
                        <a14:foregroundMark x1="47500" y1="25111" x2="48700" y2="24372"/>
                        <a14:foregroundMark x1="49200" y1="24668" x2="50400" y2="24815"/>
                        <a14:foregroundMark x1="50600" y1="24815" x2="51100" y2="25258"/>
                        <a14:foregroundMark x1="77100" y1="38257" x2="76000" y2="40177"/>
                        <a14:backgroundMark x1="66100" y1="32792" x2="88400" y2="30724"/>
                        <a14:backgroundMark x1="90600" y1="53028" x2="98100" y2="54505"/>
                        <a14:backgroundMark x1="91300" y1="59970" x2="97300" y2="70458"/>
                        <a14:backgroundMark x1="48200" y1="26736" x2="50100" y2="27474"/>
                        <a14:backgroundMark x1="44500" y1="31610" x2="43500" y2="33235"/>
                        <a14:backgroundMark x1="28500" y1="4136" x2="34200" y2="27326"/>
                        <a14:backgroundMark x1="31000" y1="30133" x2="30100" y2="35303"/>
                        <a14:backgroundMark x1="7500" y1="38848" x2="1500" y2="45052"/>
                        <a14:backgroundMark x1="11100" y1="34860" x2="10300" y2="40473"/>
                        <a14:backgroundMark x1="33100" y1="30133" x2="33200" y2="35894"/>
                        <a14:backgroundMark x1="34500" y1="34121" x2="38100" y2="33383"/>
                        <a14:backgroundMark x1="61000" y1="31167" x2="65200" y2="32792"/>
                        <a14:backgroundMark x1="71100" y1="34269" x2="74200" y2="34417"/>
                        <a14:backgroundMark x1="80500" y1="37962" x2="97500" y2="40768"/>
                        <a14:backgroundMark x1="14400" y1="11817" x2="15500" y2="13442"/>
                        <a14:backgroundMark x1="11000" y1="13589" x2="11400" y2="14328"/>
                        <a14:backgroundMark x1="10600" y1="25849" x2="9100" y2="25997"/>
                        <a14:backgroundMark x1="11200" y1="31610" x2="11200" y2="31610"/>
                        <a14:backgroundMark x1="66100" y1="34712" x2="67600" y2="4106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" r="70858" b="46438"/>
          <a:stretch/>
        </p:blipFill>
        <p:spPr bwMode="auto">
          <a:xfrm>
            <a:off x="611560" y="2276872"/>
            <a:ext cx="3033262" cy="43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466" y="1015663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XV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в. в странах Западной Европы уже появляется и развивается мануфактура (производство с использованием механизмов и разделением труда работников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88" y="1700808"/>
            <a:ext cx="5038180" cy="51571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2132856"/>
            <a:ext cx="4968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Толчком к широкому использованию механизмов послужило использование сил природы в качестве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 движителя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воды или ветра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6260" y="5963703"/>
            <a:ext cx="5911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появились и стали массово 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использоваться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ветряные 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водяные 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колеса</a:t>
            </a:r>
          </a:p>
        </p:txBody>
      </p:sp>
    </p:spTree>
    <p:extLst>
      <p:ext uri="{BB962C8B-B14F-4D97-AF65-F5344CB8AC3E}">
        <p14:creationId xmlns:p14="http://schemas.microsoft.com/office/powerpoint/2010/main" val="36303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1570" y="908720"/>
            <a:ext cx="8368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Появляется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новый термин 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5268" y="3933056"/>
            <a:ext cx="5899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Тот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кто владеет капиталом и умеет его использовать (вложить в некое дело с целью получения прибыли), тем самым приумножая капитал и снова его вкладывая – такого предприимчивого человека уважительно величают «капиталист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27122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стоимость, используемая для получения новой (прибавочной) стоимости путем эксплуатации наёмных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03698" y="2444695"/>
            <a:ext cx="6428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i="1" dirty="0">
                <a:solidFill>
                  <a:srgbClr val="009DD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Причем, капитал не просто стоимость, а самовозрастающая стоимость. Направление средств в производство товара с целью получения прибыли называют </a:t>
            </a:r>
            <a:r>
              <a:rPr lang="ru-RU" b="1" i="1" dirty="0">
                <a:solidFill>
                  <a:srgbClr val="009DD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капиталовложениями (инвестициями</a:t>
            </a:r>
            <a:r>
              <a:rPr lang="ru-RU" b="1" i="1" dirty="0" smtClean="0">
                <a:solidFill>
                  <a:srgbClr val="009DD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i="1" dirty="0" smtClean="0">
                <a:solidFill>
                  <a:srgbClr val="009DD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 dirty="0">
              <a:solidFill>
                <a:srgbClr val="009DD9">
                  <a:lumMod val="75000"/>
                </a:srgb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19844" y="1108775"/>
            <a:ext cx="3393419" cy="5752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1880" y="645333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Рис. Капиталист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века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544" y="1015663"/>
            <a:ext cx="8552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–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вв. в странах Европы идет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революция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переход от ручного труда к машинному, от мануфактуры к фабрике</a:t>
            </a:r>
          </a:p>
        </p:txBody>
      </p:sp>
      <p:pic>
        <p:nvPicPr>
          <p:cNvPr id="9" name="Picture 2" descr="http://file2.answcdn.com/answ-cld/image/upload/w_760,c_fill,g_faces:center,q_60/v1401396402/f4fsn8wvvuzofzynvcp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85402"/>
            <a:ext cx="5940152" cy="386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058" y="2031326"/>
            <a:ext cx="8406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чертой промышленной революции являлась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индустриализация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переход от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аграрной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экономики к промышленному производству,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которого происходит трансформация аграрного общества в индустриальное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6453336"/>
            <a:ext cx="646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Рис. Паровая машина Уатта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0" y1="70056" x2="41800" y2="62994"/>
                        <a14:foregroundMark x1="52200" y1="47740" x2="65400" y2="51977"/>
                        <a14:foregroundMark x1="15000" y1="84746" x2="51000" y2="98588"/>
                        <a14:backgroundMark x1="1200" y1="48305" x2="65800" y2="12147"/>
                        <a14:backgroundMark x1="1600" y1="75424" x2="3600" y2="6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3745409" cy="26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57" y="2780928"/>
            <a:ext cx="84062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революция связана не просто с началом массового применения машин, но и с изменением всей структуры общества.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сопровождалась резким повышением производительности труда, быстрой урбанизацией, началом быстрого экономического роста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058" y="1124744"/>
            <a:ext cx="8479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Характерной чертой промышленной революции является стремительный рост производительных сил на базе крупной машинной индустрии и утверждение капитализма в качестве господствующей мировой системы хозяйства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843" y="1119049"/>
            <a:ext cx="8566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Капиталисты формируют новую элиту, новый правящий класс, оттесняя прежнюю землевладельческую знать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944" y="3573016"/>
            <a:ext cx="50270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Капитализм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экономическая система производства и распределения, основанная на частной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собственности и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свободе предпринимательства. 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ttp://3.bp.blogspot.com/-Oj9KaYvHA8k/TqBjrFzxmVI/AAAAAAAAABo/F8IzUWQxPJ0/s1600/Big+Business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79">
                        <a14:foregroundMark x1="8421" y1="6554" x2="9053" y2="17416"/>
                        <a14:foregroundMark x1="14105" y1="5805" x2="11789" y2="9363"/>
                        <a14:foregroundMark x1="46737" y1="22659" x2="53474" y2="22097"/>
                        <a14:foregroundMark x1="24842" y1="58052" x2="72000" y2="70599"/>
                        <a14:foregroundMark x1="25684" y1="92509" x2="40000" y2="97191"/>
                        <a14:foregroundMark x1="60632" y1="98689" x2="68842" y2="97378"/>
                        <a14:foregroundMark x1="77263" y1="5805" x2="88211" y2="10112"/>
                        <a14:foregroundMark x1="80632" y1="15543" x2="85684" y2="12547"/>
                        <a14:foregroundMark x1="77684" y1="9551" x2="82737" y2="10861"/>
                        <a14:foregroundMark x1="15368" y1="11798" x2="11789" y2="1048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 bwMode="auto">
          <a:xfrm>
            <a:off x="4712457" y="1727533"/>
            <a:ext cx="4355343" cy="513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2648" y="1849433"/>
            <a:ext cx="4509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в. в передовых странах Европы уже заложена основа для будущей промышленности и нового социально-экономического строя -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капитализма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2648" y="5204232"/>
            <a:ext cx="4653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Главным критерием для принятия экономических решений является стремление к получению прибыли</a:t>
            </a:r>
          </a:p>
        </p:txBody>
      </p:sp>
    </p:spTree>
    <p:extLst>
      <p:ext uri="{BB962C8B-B14F-4D97-AF65-F5344CB8AC3E}">
        <p14:creationId xmlns:p14="http://schemas.microsoft.com/office/powerpoint/2010/main" val="110674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15663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Вначале самая быстрая прибыль извлекается методом торговли.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появление колониальной торговли капитализм благодаря колоссальным прибылям становится мировым фактором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см. Занятие №7). Появляется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торговый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капитализм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s.instela.com/m/kapitalizmi-anlatan-en-iyi-soz--i637515-1200x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4" b="8844"/>
          <a:stretch/>
        </p:blipFill>
        <p:spPr>
          <a:xfrm>
            <a:off x="539552" y="2564904"/>
            <a:ext cx="4952926" cy="3875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2120" y="2490192"/>
            <a:ext cx="2996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Идет эпоха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первоначального накопления капитала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его концентрация в руках сравнительно ограниченного круга лиц – мировой экономической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элиты 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1" y="5044737"/>
            <a:ext cx="2758575" cy="17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539552" y="3212976"/>
            <a:ext cx="814159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3200" i="1" dirty="0"/>
              <a:t>Обмен и торговля.</a:t>
            </a:r>
            <a:endParaRPr lang="ru-RU" sz="3200" dirty="0"/>
          </a:p>
          <a:p>
            <a:pPr marL="514350" lvl="0" indent="-514350">
              <a:buFont typeface="+mj-lt"/>
              <a:buAutoNum type="arabicPeriod"/>
            </a:pPr>
            <a:r>
              <a:rPr lang="ru-RU" sz="3200" i="1" dirty="0"/>
              <a:t>Рождение капитализма.</a:t>
            </a:r>
            <a:endParaRPr lang="ru-RU" sz="3200" dirty="0"/>
          </a:p>
          <a:p>
            <a:pPr marL="514350" lvl="0" indent="-514350">
              <a:buFont typeface="+mj-lt"/>
              <a:buAutoNum type="arabicPeriod"/>
            </a:pPr>
            <a:r>
              <a:rPr lang="ru-RU" sz="3200" i="1" dirty="0"/>
              <a:t>Развитие капиталистических отношений в </a:t>
            </a:r>
            <a:r>
              <a:rPr lang="en-US" sz="3200" i="1" dirty="0"/>
              <a:t>XVIII </a:t>
            </a:r>
            <a:r>
              <a:rPr lang="ru-RU" sz="3200" i="1" dirty="0"/>
              <a:t>– </a:t>
            </a:r>
            <a:r>
              <a:rPr lang="en-US" sz="3200" i="1" dirty="0"/>
              <a:t>XIX </a:t>
            </a:r>
            <a:r>
              <a:rPr lang="ru-RU" sz="3200" i="1" dirty="0"/>
              <a:t>вв.</a:t>
            </a:r>
            <a:endParaRPr lang="ru-RU" sz="3200" dirty="0"/>
          </a:p>
          <a:p>
            <a:pPr marL="514350" lvl="0" indent="-514350">
              <a:buFont typeface="+mj-lt"/>
              <a:buAutoNum type="arabicPeriod"/>
            </a:pPr>
            <a:r>
              <a:rPr lang="ru-RU" sz="3200" i="1" dirty="0"/>
              <a:t>Капитализм в </a:t>
            </a:r>
            <a:r>
              <a:rPr lang="en-US" sz="3200" i="1" dirty="0"/>
              <a:t>XX</a:t>
            </a:r>
            <a:r>
              <a:rPr lang="ru-RU" sz="3200" i="1" dirty="0"/>
              <a:t> веке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7880" y="697037"/>
            <a:ext cx="8424936" cy="230832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 algn="ctr"/>
            <a:r>
              <a:rPr lang="ru-RU" sz="7200" dirty="0" smtClean="0">
                <a:ln>
                  <a:solidFill>
                    <a:srgbClr val="C00000"/>
                  </a:solidFill>
                </a:ln>
                <a:solidFill>
                  <a:srgbClr val="C2AD88"/>
                </a:solidFill>
                <a:cs typeface="Arial" panose="020B0604020202020204" pitchFamily="34" charset="0"/>
              </a:rPr>
              <a:t>ЭВОЛЮЦИЯ КАПИТАЛИЗМА</a:t>
            </a:r>
            <a:endParaRPr lang="ru-RU" sz="7200" dirty="0">
              <a:ln>
                <a:solidFill>
                  <a:srgbClr val="C00000"/>
                </a:solidFill>
              </a:ln>
              <a:solidFill>
                <a:srgbClr val="C2AD88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РОЖДЕНИЕ       КАПИТАЛИЗМА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15663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капитализм сформировал достаточную базу для развития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промышленного капитализма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Возникновение промышленного капитализма относится к рубежу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XIX в.: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деньги вкладываются в производство товаров для получения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прибыли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355346"/>
            <a:ext cx="2232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Характерным элементом развивающегося капитализма являлся колониализм (империализм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4018" r="2368"/>
          <a:stretch/>
        </p:blipFill>
        <p:spPr>
          <a:xfrm flipH="1">
            <a:off x="2843808" y="2384225"/>
            <a:ext cx="5901185" cy="42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988840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Империализм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направленная на поддержку неравноправных отношений.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Проявляется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 завоевании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колоний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политическом или экономическом контроле над другими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странами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2474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капитализм перерастает в высшую стадию - империализм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i24.photobucket.com/albums/c11/cfmonkey45/BritishEmpire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16" l="0" r="100000">
                        <a14:foregroundMark x1="35995" y1="14426" x2="28141" y2="18689"/>
                        <a14:foregroundMark x1="26702" y1="23279" x2="23560" y2="34426"/>
                        <a14:foregroundMark x1="31414" y1="28852" x2="30366" y2="42623"/>
                        <a14:foregroundMark x1="51309" y1="66885" x2="41361" y2="59016"/>
                        <a14:foregroundMark x1="41230" y1="67213" x2="31675" y2="70820"/>
                        <a14:foregroundMark x1="31021" y1="81311" x2="15052" y2="75082"/>
                        <a14:foregroundMark x1="24215" y1="48197" x2="12958" y2="57377"/>
                        <a14:foregroundMark x1="43063" y1="76393" x2="38089" y2="82295"/>
                        <a14:foregroundMark x1="67016" y1="69508" x2="70550" y2="75082"/>
                        <a14:foregroundMark x1="96335" y1="78361" x2="97775" y2="84590"/>
                        <a14:foregroundMark x1="73691" y1="73115" x2="76571" y2="74754"/>
                        <a14:foregroundMark x1="86257" y1="72459" x2="82984" y2="70820"/>
                        <a14:backgroundMark x1="44764" y1="5902" x2="75524" y2="20656"/>
                        <a14:backgroundMark x1="83246" y1="4590" x2="97513" y2="4590"/>
                        <a14:backgroundMark x1="97906" y1="9836" x2="99084" y2="69836"/>
                        <a14:backgroundMark x1="98168" y1="71803" x2="98822" y2="80328"/>
                        <a14:backgroundMark x1="45288" y1="68852" x2="65314" y2="86885"/>
                        <a14:backgroundMark x1="71597" y1="81639" x2="86126" y2="88525"/>
                        <a14:backgroundMark x1="37304" y1="30164" x2="34031" y2="31475"/>
                        <a14:backgroundMark x1="79188" y1="36393" x2="77618" y2="34426"/>
                        <a14:backgroundMark x1="80759" y1="68525" x2="82592" y2="71475"/>
                        <a14:backgroundMark x1="69503" y1="68197" x2="70812" y2="6918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5" t="6139" b="13581"/>
          <a:stretch/>
        </p:blipFill>
        <p:spPr bwMode="auto">
          <a:xfrm>
            <a:off x="69518" y="3717032"/>
            <a:ext cx="9074482" cy="298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ИМПЕРИАЛИЗМ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4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/>
          <a:stretch/>
        </p:blipFill>
        <p:spPr>
          <a:xfrm>
            <a:off x="0" y="2706915"/>
            <a:ext cx="9144000" cy="41510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908720"/>
            <a:ext cx="8568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ko-KR" sz="2400" dirty="0" smtClean="0">
                <a:solidFill>
                  <a:schemeClr val="bg1">
                    <a:lumMod val="65000"/>
                  </a:schemeClr>
                </a:solidFill>
              </a:rPr>
              <a:t>Для быстрого развития капиталистическим странам необходимо: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2276872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как это получить?</a:t>
            </a:r>
            <a:endParaRPr lang="ru-RU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412776"/>
            <a:ext cx="511256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FontTx/>
              <a:buChar char="-"/>
            </a:pPr>
            <a:r>
              <a:rPr lang="ru-RU" altLang="ko-KR" sz="2400" dirty="0"/>
              <a:t>дешевое сырьё</a:t>
            </a:r>
          </a:p>
          <a:p>
            <a:pPr marL="342900" lvl="0" indent="-342900">
              <a:lnSpc>
                <a:spcPct val="90000"/>
              </a:lnSpc>
              <a:buFontTx/>
              <a:buChar char="-"/>
            </a:pPr>
            <a:r>
              <a:rPr lang="ru-RU" altLang="ko-KR" sz="2400" dirty="0"/>
              <a:t>дешевая рабочая сила</a:t>
            </a:r>
          </a:p>
          <a:p>
            <a:pPr marL="342900" lvl="0" indent="-342900">
              <a:lnSpc>
                <a:spcPct val="90000"/>
              </a:lnSpc>
              <a:buFontTx/>
              <a:buChar char="-"/>
            </a:pPr>
            <a:r>
              <a:rPr lang="ru-RU" altLang="ko-KR" sz="2400" dirty="0"/>
              <a:t>рынки сбыта своей продукции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3356992"/>
            <a:ext cx="8928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ln>
                  <a:solidFill>
                    <a:schemeClr val="tx2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захват колоний</a:t>
            </a:r>
            <a:endParaRPr lang="ru-RU" sz="8800" dirty="0">
              <a:ln>
                <a:solidFill>
                  <a:schemeClr val="tx2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23528" y="2492896"/>
            <a:ext cx="8568952" cy="1296144"/>
          </a:xfrm>
          <a:prstGeom prst="downArrow">
            <a:avLst>
              <a:gd name="adj1" fmla="val 74071"/>
              <a:gd name="adj2" fmla="val 61455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9552" y="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ИМПЕРИАЛИЗМ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0"/>
            <a:ext cx="584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844824"/>
            <a:ext cx="5112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Создание крупных </a:t>
            </a:r>
            <a:r>
              <a:rPr lang="ru-RU" sz="2400" b="1" dirty="0" smtClean="0"/>
              <a:t>монополий</a:t>
            </a:r>
            <a:r>
              <a:rPr lang="ru-RU" sz="2400" dirty="0" smtClean="0"/>
              <a:t> в промышленности (картель, синдикат, трест, концерн)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Слияние </a:t>
            </a:r>
            <a:r>
              <a:rPr lang="ru-RU" sz="2400" dirty="0"/>
              <a:t>банковского </a:t>
            </a:r>
            <a:r>
              <a:rPr lang="ru-RU" sz="2400" dirty="0" smtClean="0"/>
              <a:t>и промышленного капитала и создание </a:t>
            </a:r>
            <a:r>
              <a:rPr lang="ru-RU" sz="2400" b="1" dirty="0" smtClean="0"/>
              <a:t>финансового капитала</a:t>
            </a:r>
            <a:endParaRPr lang="ru-RU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552" y="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ПРИЗНАКИ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887" y="692696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ИМПЕРИАЛИЗМА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11239"/>
            <a:ext cx="3995936" cy="60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0"/>
            <a:ext cx="584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20688"/>
            <a:ext cx="2151028" cy="38770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6" y="3789040"/>
            <a:ext cx="4365251" cy="28083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703705"/>
            <a:ext cx="540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3. </a:t>
            </a:r>
            <a:r>
              <a:rPr lang="ru-RU" sz="2400" b="1" dirty="0" smtClean="0"/>
              <a:t>Экспорт </a:t>
            </a:r>
            <a:r>
              <a:rPr lang="ru-RU" sz="2400" b="1" dirty="0"/>
              <a:t>капитала </a:t>
            </a:r>
            <a:r>
              <a:rPr lang="ru-RU" sz="2400" dirty="0"/>
              <a:t>в другие страны </a:t>
            </a:r>
            <a:r>
              <a:rPr lang="ru-RU" sz="2400" dirty="0" smtClean="0"/>
              <a:t>доминирует </a:t>
            </a:r>
            <a:r>
              <a:rPr lang="ru-RU" sz="2400" dirty="0"/>
              <a:t>над </a:t>
            </a:r>
            <a:r>
              <a:rPr lang="ru-RU" sz="2400" dirty="0" smtClean="0"/>
              <a:t>экспортом товаров, </a:t>
            </a:r>
            <a:r>
              <a:rPr lang="ru-RU" sz="2400" dirty="0"/>
              <a:t>что позволяет получать сверхприбыль за счет </a:t>
            </a:r>
            <a:r>
              <a:rPr lang="ru-RU" sz="2400" dirty="0" smtClean="0"/>
              <a:t>дешевой </a:t>
            </a:r>
            <a:r>
              <a:rPr lang="ru-RU" sz="2400" dirty="0"/>
              <a:t>рабочей силы, </a:t>
            </a:r>
            <a:r>
              <a:rPr lang="ru-RU" sz="2400" dirty="0" smtClean="0"/>
              <a:t>сырья </a:t>
            </a:r>
            <a:r>
              <a:rPr lang="ru-RU" sz="2400" dirty="0"/>
              <a:t>и низких цен на </a:t>
            </a:r>
            <a:r>
              <a:rPr lang="ru-RU" sz="2400" dirty="0" smtClean="0"/>
              <a:t>землю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r>
              <a:rPr lang="ru-RU" sz="2400" dirty="0" smtClean="0"/>
              <a:t>4. </a:t>
            </a:r>
            <a:r>
              <a:rPr lang="ru-RU" sz="2400" b="1" dirty="0" smtClean="0"/>
              <a:t>Экономический </a:t>
            </a:r>
            <a:r>
              <a:rPr lang="ru-RU" sz="2400" b="1" dirty="0"/>
              <a:t>раздел мира </a:t>
            </a:r>
            <a:r>
              <a:rPr lang="ru-RU" sz="2400" dirty="0"/>
              <a:t>между союзами </a:t>
            </a:r>
            <a:r>
              <a:rPr lang="ru-RU" sz="2400" dirty="0" smtClean="0"/>
              <a:t>монополий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r>
              <a:rPr lang="ru-RU" sz="2400" dirty="0" smtClean="0"/>
              <a:t>5. </a:t>
            </a:r>
            <a:r>
              <a:rPr lang="ru-RU" sz="2400" b="1" dirty="0" smtClean="0"/>
              <a:t>Политический раздел </a:t>
            </a:r>
            <a:r>
              <a:rPr lang="ru-RU" sz="2400" b="1" dirty="0"/>
              <a:t>мира </a:t>
            </a:r>
            <a:r>
              <a:rPr lang="ru-RU" sz="2400" dirty="0"/>
              <a:t>между ведущими странами, колониальные </a:t>
            </a:r>
            <a:r>
              <a:rPr lang="ru-RU" sz="2400" dirty="0" smtClean="0"/>
              <a:t>войны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ПРИЗНАКИ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87" y="692696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ИМПЕРИАЛИЗМА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r="10840"/>
          <a:stretch/>
        </p:blipFill>
        <p:spPr>
          <a:xfrm>
            <a:off x="0" y="620688"/>
            <a:ext cx="9144000" cy="61076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276872"/>
            <a:ext cx="892899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ko-K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altLang="ko-K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ko-K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началу </a:t>
            </a:r>
            <a:r>
              <a:rPr lang="en-GB" altLang="ko-KR" sz="2400" dirty="0">
                <a:solidFill>
                  <a:prstClr val="black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XX</a:t>
            </a:r>
            <a:r>
              <a:rPr lang="ru-RU" altLang="ko-K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 был завершен </a:t>
            </a:r>
            <a:r>
              <a:rPr lang="ru-RU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территориальный раздел мира </a:t>
            </a:r>
            <a:r>
              <a:rPr lang="ru-RU" altLang="ko-K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колониальными державами. </a:t>
            </a:r>
            <a:r>
              <a:rPr lang="ru-RU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Самыми крупными странами-колонизаторами </a:t>
            </a:r>
            <a:r>
              <a:rPr lang="ru-RU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 </a:t>
            </a:r>
            <a:r>
              <a:rPr lang="ru-RU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Англия и Франция. 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268760"/>
            <a:ext cx="8568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altLang="ko-K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Захват колоний становился важным звеном политики и экономики капиталистических </a:t>
            </a:r>
            <a:r>
              <a:rPr lang="ru-RU" altLang="ko-KR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endParaRPr lang="ru-RU" alt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005064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>
                  <a:solidFill>
                    <a:schemeClr val="tx2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Вспомните, какие страны мира к началу </a:t>
            </a:r>
            <a:r>
              <a:rPr lang="en-US" sz="4000" dirty="0" smtClean="0">
                <a:ln>
                  <a:solidFill>
                    <a:schemeClr val="tx2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XX</a:t>
            </a:r>
            <a:r>
              <a:rPr lang="ru-RU" sz="4000" dirty="0" smtClean="0">
                <a:ln>
                  <a:solidFill>
                    <a:schemeClr val="tx2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 века являлись колониями ?</a:t>
            </a:r>
            <a:endParaRPr lang="ru-RU" sz="4000" dirty="0">
              <a:ln>
                <a:solidFill>
                  <a:schemeClr val="tx2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ИМПЕРИАЛИЗМ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260648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КОЛОЛНИАЛЬНЫЕ ВЛАДЕНИЯ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НАЧАЛА </a:t>
            </a:r>
            <a:r>
              <a:rPr lang="en-US" sz="3200" b="1" dirty="0" smtClean="0">
                <a:solidFill>
                  <a:srgbClr val="C00000"/>
                </a:solidFill>
              </a:rPr>
              <a:t>XX </a:t>
            </a:r>
            <a:r>
              <a:rPr lang="ru-RU" sz="3200" b="1" dirty="0" smtClean="0">
                <a:solidFill>
                  <a:srgbClr val="C00000"/>
                </a:solidFill>
              </a:rPr>
              <a:t>ВЕКА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9" y="1340768"/>
            <a:ext cx="9041222" cy="51845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19872" y="5733256"/>
            <a:ext cx="360040" cy="2160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6093296"/>
            <a:ext cx="360040" cy="21602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51920" y="566124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Великобритания</a:t>
            </a:r>
            <a:endParaRPr lang="ru-RU" sz="1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51920" y="602128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Франция</a:t>
            </a:r>
            <a:endParaRPr lang="ru-RU" sz="14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6453336"/>
            <a:ext cx="360040" cy="21602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851920" y="638132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Италия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8000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116632"/>
            <a:ext cx="4578301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5776" y="2636912"/>
            <a:ext cx="6348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Учебник </a:t>
            </a:r>
            <a:endParaRPr lang="en-US" sz="36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</a:rPr>
              <a:t>Глава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§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10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стр.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</a:rPr>
              <a:t>65-73  Определения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</a:rPr>
              <a:t>. Вопросы в конце параграфа.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50474" cy="66419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11"/>
          <a:stretch/>
        </p:blipFill>
        <p:spPr>
          <a:xfrm flipH="1">
            <a:off x="0" y="1909609"/>
            <a:ext cx="6043130" cy="4941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ДОИСТОРИЯ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3132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первобытном обществе хозяйство было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присваивающим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Человек долгое время (сотни тысяч лет) просто пользовался тем, что ему предоставляла природа.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072" y="980729"/>
            <a:ext cx="5394928" cy="58700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23728" y="2708920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Он постоянно совершенствовал свои навыки. В процессе совершенствования появились и постоянно усложнялись разнообразные орудия труда, возникли знания и первые технологии.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462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НАЧАЛО    ЦИВИЛИЗАЦИИ</a:t>
            </a:r>
            <a:endParaRPr lang="ru-RU" sz="66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540" y="112546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Около 10 тысяч лет назад этот процесс количественных изменений стал лавинообразным, и наступило время качественных изменений. Произошло то, что историки называют «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неолитической революцией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».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1619672" y="4293096"/>
            <a:ext cx="1710522" cy="2022802"/>
          </a:xfrm>
          <a:prstGeom prst="rightArrow">
            <a:avLst>
              <a:gd name="adj1" fmla="val 80707"/>
              <a:gd name="adj2" fmla="val 32761"/>
            </a:avLst>
          </a:prstGeom>
          <a:gradFill flip="none" rotWithShape="1">
            <a:gsLst>
              <a:gs pos="0">
                <a:srgbClr val="0070C0">
                  <a:alpha val="66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aus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933"/>
          <a:stretch>
            <a:fillRect/>
          </a:stretch>
        </p:blipFill>
        <p:spPr>
          <a:xfrm>
            <a:off x="114132" y="3858718"/>
            <a:ext cx="2214578" cy="2628345"/>
          </a:xfrm>
          <a:prstGeom prst="rect">
            <a:avLst/>
          </a:prstGeom>
        </p:spPr>
      </p:pic>
      <p:pic>
        <p:nvPicPr>
          <p:cNvPr id="9" name="Рисунок 8" descr="neolitman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536" y="3820099"/>
            <a:ext cx="1769420" cy="2959352"/>
          </a:xfrm>
          <a:prstGeom prst="rect">
            <a:avLst/>
          </a:prstGeom>
          <a:effectLst/>
        </p:spPr>
      </p:pic>
      <p:pic>
        <p:nvPicPr>
          <p:cNvPr id="13" name="Рисунок 12" descr="неолит_земледелец.gif"/>
          <p:cNvPicPr>
            <a:picLocks noChangeAspect="1"/>
          </p:cNvPicPr>
          <p:nvPr/>
        </p:nvPicPr>
        <p:blipFill>
          <a:blip r:embed="rId5" cstate="print"/>
          <a:srcRect l="9594" t="4428" r="8856" b="11709"/>
          <a:stretch>
            <a:fillRect/>
          </a:stretch>
        </p:blipFill>
        <p:spPr>
          <a:xfrm>
            <a:off x="2771800" y="3258395"/>
            <a:ext cx="6496968" cy="3619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540" y="2448907"/>
            <a:ext cx="5724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Уже на этом этапе обмен между различными группами людей начинает играть консолидирующую (объединяющую) роль. </a:t>
            </a:r>
          </a:p>
        </p:txBody>
      </p:sp>
    </p:spTree>
    <p:extLst>
      <p:ext uri="{BB962C8B-B14F-4D97-AF65-F5344CB8AC3E}">
        <p14:creationId xmlns:p14="http://schemas.microsoft.com/office/powerpoint/2010/main" val="22103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НАЧАЛО    ЦИВИЛИЗАЦИИ</a:t>
            </a:r>
            <a:endParaRPr lang="ru-RU" sz="66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001" y="134076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Обмен идет не только продуктами, но и информацией (знаниями)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обычаями, нормами, традициями …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933" y1="12297" x2="66800" y2="32715"/>
                        <a14:foregroundMark x1="49867" y1="95824" x2="55200" y2="93735"/>
                        <a14:foregroundMark x1="69200" y1="95128" x2="81867" y2="94200"/>
                        <a14:foregroundMark x1="84533" y1="96288" x2="87200" y2="96984"/>
                        <a14:foregroundMark x1="92533" y1="91879" x2="95333" y2="88863"/>
                        <a14:foregroundMark x1="92267" y1="91415" x2="92533" y2="84687"/>
                        <a14:foregroundMark x1="93333" y1="88167" x2="95067" y2="81671"/>
                        <a14:foregroundMark x1="95600" y1="89559" x2="97467" y2="83527"/>
                        <a14:foregroundMark x1="90400" y1="91879" x2="88133" y2="92343"/>
                        <a14:foregroundMark x1="96533" y1="91879" x2="99333" y2="93503"/>
                        <a14:foregroundMark x1="533" y1="96056" x2="11600" y2="96056"/>
                        <a14:foregroundMark x1="32267" y1="96984" x2="45067" y2="95824"/>
                        <a14:foregroundMark x1="57067" y1="96752" x2="68000" y2="95128"/>
                        <a14:backgroundMark x1="11200" y1="99072" x2="64000" y2="98608"/>
                        <a14:backgroundMark x1="74533" y1="98376" x2="97867" y2="98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7" y="1628800"/>
            <a:ext cx="8567803" cy="49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ткацкий станок.gif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582"/>
          <a:stretch>
            <a:fillRect/>
          </a:stretch>
        </p:blipFill>
        <p:spPr>
          <a:xfrm>
            <a:off x="268706" y="2004379"/>
            <a:ext cx="2845550" cy="4651000"/>
          </a:xfrm>
          <a:prstGeom prst="rect">
            <a:avLst/>
          </a:prstGeom>
        </p:spPr>
      </p:pic>
      <p:pic>
        <p:nvPicPr>
          <p:cNvPr id="11" name="Рисунок 10" descr="дерюг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725386"/>
            <a:ext cx="2880648" cy="20717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 descr="ceram.gif"/>
          <p:cNvPicPr>
            <a:picLocks noChangeAspect="1"/>
          </p:cNvPicPr>
          <p:nvPr/>
        </p:nvPicPr>
        <p:blipFill>
          <a:blip r:embed="rId5" cstate="print">
            <a:lum bright="-17000" contrast="-28000"/>
          </a:blip>
          <a:stretch>
            <a:fillRect/>
          </a:stretch>
        </p:blipFill>
        <p:spPr>
          <a:xfrm>
            <a:off x="6357950" y="2725254"/>
            <a:ext cx="2699864" cy="35341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8706" y="1205106"/>
            <a:ext cx="8407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Человек открыл свойства глины и научился создавать керамическую посуду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Он изобрел ткацкий станок и научился ткать полотно и шить одежду. Наконец, он открыл свойства металла.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Началась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новая эпоха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kerami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9505" y="4796956"/>
            <a:ext cx="2941519" cy="1602863"/>
          </a:xfrm>
          <a:prstGeom prst="rect">
            <a:avLst/>
          </a:prstGeom>
          <a:effectLst>
            <a:outerShdw blurRad="355600" dir="18900000" sy="23000" kx="-1200000" algn="bl" rotWithShape="0">
              <a:prstClr val="black">
                <a:alpha val="88000"/>
              </a:prstClr>
            </a:outerShdw>
          </a:effectLst>
        </p:spPr>
      </p:pic>
      <p:pic>
        <p:nvPicPr>
          <p:cNvPr id="17" name="Рисунок 16" descr="бронзовый топор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7963" y="3975648"/>
            <a:ext cx="5968493" cy="26797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14255" y="2542490"/>
            <a:ext cx="324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Arial" pitchFamily="34" charset="0"/>
                <a:cs typeface="Arial" pitchFamily="34" charset="0"/>
              </a:rPr>
              <a:t>Огромное значение в ней будет отведено обмену и торговле.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НАЧАЛО    ЦИВИЛИЗАЦИИ</a:t>
            </a:r>
            <a:endParaRPr lang="ru-RU" sz="66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428625" y="1357313"/>
            <a:ext cx="8286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6241483"/>
            <a:ext cx="8715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Рис. Труд первых земледельцев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8" descr="История15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l="2499" t="4626" r="2444" b="6355"/>
          <a:stretch>
            <a:fillRect/>
          </a:stretch>
        </p:blipFill>
        <p:spPr bwMode="auto">
          <a:xfrm>
            <a:off x="303008" y="1142720"/>
            <a:ext cx="8626710" cy="5072098"/>
          </a:xfrm>
          <a:prstGeom prst="rect">
            <a:avLst/>
          </a:prstGeom>
          <a:noFill/>
          <a:ln w="15875" cmpd="sng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НАЧАЛО    ЦИВИЛИЗАЦИИ</a:t>
            </a:r>
            <a:endParaRPr lang="ru-RU" sz="66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29" y="764703"/>
            <a:ext cx="4057633" cy="60814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8426" y="110799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Однако в течение всего этого длительного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хозяйство продолжало быть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натуральным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е. все, что производилось в хозяйстве, потреблялось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него.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ОБМЕН    И    ТОРГОВЛЯ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915" y="2636912"/>
            <a:ext cx="64113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натуральном (простом) хозяйстве господствовал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натуральный обмен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такой порядок, 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излишки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избыточного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продукта одного человека обменивались на другой 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необходимый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продукт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другого </a:t>
            </a: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043608" y="4529738"/>
            <a:ext cx="4486543" cy="2328262"/>
          </a:xfrm>
          <a:prstGeom prst="rightArrow">
            <a:avLst>
              <a:gd name="adj1" fmla="val 80707"/>
              <a:gd name="adj2" fmla="val 32761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25000">
                <a:srgbClr val="9C9A3C"/>
              </a:gs>
              <a:gs pos="84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4878261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 обмен был простым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сложностей не возникало.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 обменять красивую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Раковину на наконечник копья –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несложно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12303"/>
            <a:ext cx="8988425" cy="63456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3656" y="1200726"/>
            <a:ext cx="84488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мере усложнения производства, расширения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ассортимента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производимых продуктов,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главное,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мере увеличения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потребностей людей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самых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разнообразных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вещах - возникла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некоем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универсальном эквиваленте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любого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продукта  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товаре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ОБМЕН    И    ТОРГОВЛЯ</a:t>
            </a:r>
            <a:endParaRPr lang="ru-RU" sz="72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2" name="AutoShape 2" descr="http://www.playing-field.ru/img/2015/051908/40126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17A4E48-FECC-497B-B5DE-D21D0AEBCEE5"/>
  <p:tag name="ISPRING_SCORM_RATE_SLIDES" val="1"/>
  <p:tag name="ISPRING_SCORM_PASSING_SCORE" val="100.0000000000"/>
  <p:tag name="ISPRINGONLINEFOLDERID" val="0"/>
  <p:tag name="ISPRINGONLINEFOLDERPATH" val="Каталог"/>
  <p:tag name="ISPRINGCLOUDFOLDERID" val="0"/>
  <p:tag name="ISPRINGCLOUDFOLDERPATH" val="Каталог"/>
  <p:tag name="ISPRING_OUTPUT_FOLDER" val="J:\Мультимедиа_история\1 курс\kievskaya_rus"/>
  <p:tag name="ISPRING_PLAYERS_CUSTOMIZATION" val="UEsDBBQAAgAIAARiZUXbZSopzAUAAHsUAAAdAAAAdW5pdmVyc2FsL2NvbW1vbl9tZXNzYWdlcy5sbmfFWG1P21YU/l6p/8GKVGmTVtpOalVNvMhJLsGqY1PbAboXWWgghESD1HRTPyawjU5sK0NFMFboyqZ96T54kJRAXvgL9/6F/ZKdc66d2CHFTum0D0G28X3uc899znPO9fDYk4dLytfzj0qLy8WR1K2hmyllvvjl8txicWEkVXDGr99NKaXHs8W52aXl4vxIqricUsZGr14ZXpotLnw1uzAP11evKMrww/lSCW5Lo3jXvVcW50ZSk2k3Y+YnVeOBq5s5001rudQo/5W3+RFvixVe52cKP4XbJj/jHm/Bg/rnjz74+M7dJ7du3/lw+IYPlgTbzqu6HouuEPjtmwmwDccydRcmYLprsBkHsJ/zDcDf4luDjTYLjq4ZDABewfAN/gsAvR4MYtJiUzB+D0Zvw+957OiCZTHDcW1dyzJXs13DdCheOnNYlpbSEM8UfibKEKAq/Br8Da9hkPBxCy7b/G/xLf2zDhFs+++KCt6IFbiuwd8fFHjQgOie8KqCODLiLfEd9+I4Zs28qhmuxWzH0jKOZhrAa4Mfwta1RVnhxwB7JucBCo1zBOSDGrwHvOEdDybFLQb2niJ+RBjeJFIwApdWG4qlZKnTmpFzHdPUbZcZ2eAJMNsGOodApiyeQpBo6WW4qAD8oS+v2oD4lmozizTriQqt8vQdEFwp/H2xhnQQhthBICuDMprQchM6/Byi9QJolWE/Yc2DwUwy3Mo/QBgYerm2BCAgWGaB4G172rRQpJsYcBQgjlcwi0muDVxdNSTgkCi9t6gibm7NyJiQMhknPP8eYNCWA9I6P4kwiAPMM9tWc8xNmzOQfAS2xQ8GGWXew13lu4OMecBs6VNxgwx1SsupmHToDkEOkjVsinUF44mG4Ae+f+avyEhgxmNo8I2a+J5SDeNVC3mDWB+MkM3uF0AOmqoHhAKPauFNl5BHhOqYglL1fXZf/BTQa5Cc2vJtuEb2Ld6O4wbum2FZ1Pf9gvapO65qOsu6IPisOe06sjYQyRZGKxo6kk+Nn2Be+tbUicpHkhcZlVhVxBpeYuJKKLEKryLAUyQpDbHjQIBRVyivILsk8DXf7Y0sm7kWmiaB8V28Qs3RsXq9pJVUxaof5DcIncz4evAj1agnkHv9as/xefONLP2CtUetorfWvRfi/0l80IcSBadXJnKdUnBJBXIuSA0pYhmkocvTfy8hsmWFSGvopz/DIGj10PPFNwm30gdg0HiAsbDrD2cXl5IP04xxk9y1DZaHoatiyY2v2V0EwwxA9tAgFBjdAvLQ7pCV+f1LW7pdZI5B4jMFm2xS+axTePviecnxplna1hzZv3oorLihJAKptah8X0o3lPKVmgRCZZDDEUo20kwewpPjwEx5q2+5aaByw94QdLCB7rk39A5kLy/WUFMbqc8B9B5xrsOyZYWCzPO1TAtYo3m8BLMU8izYKVk8z1cljLbsCjFaMqzgIWgWyKFbNhP01qKidIKBh4Qj3ItmEOuxyxAOBb3r0vULinrcZDZTrcyEm1GNDJMN8op/EPASDoV0Rca6Y7u6miaQVxQ0PE8GWjjxy34r8NIkHYU/gTzcZdm4CpN0k6RN54rTf8p/JsTpZfkb9Jrb/Hc4WPzFD+BMdcBfK4C7z3dgAbt845OBcMGz0NJZB/8zOgw1qcc55fUv4tAcNR0FoEPsC2yIgc1OkuH+GTq0D4lP0o4GkoueMjdpu0i0bfGMelZMDVJZs8+xAg0UM7NFLvX2c2dNoRQ+JpMjN1IktBcca7HVG4pnDLngi0N1HDUzkYd0sWljMdVWwesq8S11GCavWvfAyul8Bjg7wLyCKwNza8p1oFP0HGjja2p4Ctph/6Dc0cYgAN3vJPtgLA2yyEZSxw0DXb5kY5wcbdJVs1n6vAQYu9hxA0orcFK/Y6qSmYa44sNG+CsUVrme71BJ589MqAaUjv+DAnURgTuDE8r7IP/8/uUwaDGiaJ27En0mHL4R+mr4L1BLAwQUAAIACAAEYmVF8ozRHNQEAABpEgAAJwAAAHVuaXZlcnNhbC9mbGFzaF9wdWJsaXNoaW5nX3NldHRpbmdzLnhtbOVYXU8bRxR9968YbZW3hoUUCkG2EQJbQeWr8VZKVVVo7R3sLfth7Y5L6BMUNUlF1KAqqG2iJE0q9SV9cAluTAjwF2b/Qn9Jz+x4bS82dGlERVUhY+/sveeee+6duWunJ27bFvmSer7pOhllaGBQIdQpuYbplDPKJ1r+6phCfKY7hm65Ds0ojquQiWwqXa0VLdOvFChjMPUJYBx/vMoySoWx6riqrq6uDph+1RN3XavGgO8PlFxbrXrUpw6jnlq19DW8sbUq9ZVsKkVIWi7NuUbNosQ0QMExBTvdylu6X1FUaVbUSytlz605xpRruR7xysWM8t7YpPiLbCTUtGlTRyTnZ7Eoltm4bhim4KNbBfMrSirULFdAfHRYIaumwSoZ5dqwQIG12osSYsscdIEy5SIZh7Xgbcp0Q2e6vJTxGL3N/GhBLhlrjm6bJQ13iMg/o0xrS4XZmenc0vyCliss3dDmZiWHczhpuVvaOZy0GW02dx77pPA3Pl3M3Zydmf9oSVtYmNVmFjteUDQmSFqNK5aGsm7NK9G2YGlWqdlFRzctNNsJGX3K0K6W7pWp5uZNFHFZt3yqkC+qtPxxTbdMtoauHkRXr1BanfSrtMRuirJlFObVqNKBk4Aghlq2W2LkerslRsdiqasyeietvizTOmN6qYLmwVpILa12L0Vmy64TS01ck6JrGe2EqF2kxrxu064tUVgxnTwshxSyjCJYSHXSM3VLISZD6qW2s18r+sxk4SbMd1sSYGGzUzJX6JGiVNE9P6Z4W3XR+KXsZ/wHXudveSP4mr/hzc+lJvLeaT78+2CLBN/wI/g08WoQvsuP+Gu8fueH+L8rloP7hB8H67DaAD5sg3W50IBlgx/CsR7c4U3eJMFGdOcP+Df4K35EQk4bwmgiEadnMAeCoMX3CGDqhO8F68GmQOP7iMEPkOm+uCnZghTigQlBlCN+ENyHAgh8HFI+EGm9hseuAA7uCUOk9UAYt4gNJCL2BJ4QRhJDughLgk1EOAbOPaFXSye+L/Rs48scrshdOzM/nbt1pSsJwW4PnB9EzriI8hE0/zm3WNKyjnFK5+EEWTucEveWaAIS1Uc22LEsb0ujkEcn8PuyaKKKb4NNEtwVH1HmFtRJtWMJAiO55slUfXiGBiGhXs1PbBSRtdC9q2f3hBn6ExvnDq8nlzKuYv8wfdq/EXwbUj4MtuDYIRJsJQ8dpX4oLjqh62HoJkpQ75wSJw6F4LuufRgChdb4LHiiiklYDA5d+2B45MPRsevjA+qf679ePdOpNQQXLd10oik4deqUTeZ1Ytb+jdMZE7fHN+96NoYQNXqC9n+KaE273nmQVsWc6j+2wul6GacW/5nvYHD9wh/z3/gLvo3XS4IR8JT/yJ/zR3x7PFGXPg/76hidvSf3J+aEPHsOox2ftNeA9Rg8fsLmf5nw6N1GBtv8YcIjZRv4O3wnqXVCDjv8RSLLp/xRsikcO/OaZ+zvxHDY/hji0eNBVKjG/8L/STipmniEkaphfBzxV4Cqh9PkbghW/0+chacdS+9+jP4rR+E7PcHLc/SCjsJnaIkmBuUbVPXCOuHSj5uLlPgyKSav2t+7Y1+002rfnzTEHdt0TBs6WqZB27+DZEeGB/HVve+tVApo8Z+Hsqm/AFBLAwQUAAIACAAEYmVFOio/TroCAABYCgAAIQAAAHVuaXZlcnNhbC9mbGFzaF9za2luX3NldHRpbmdzLnhtbJVW207jMBB95yuq7nvDXstKphKUroTUXRAg3p1kmlh17MielO3fr+04xG4bmu0IqZ45x3P1FKK3TCwuJhOSSS7VMyAyUWir6XQTll9P0wZRilkmBYLAmZCqony6+PTLfUjikOdYcgdqLGdDM+jdzN1nDMX7+D63MkTIZFVTsV/LQs5Smm0LJRuRnw2t3NegOBNbg7z8OV+uBh1wpvEeoYpiWl1ZGUepFWgNNqQfKytnWZymwDtPl+4zktO7+jj7A9qOaYaOdvPZyhCtpgXERb66sTKMF+b2uCtzKx8TEP6igX79YmUQyukeVHz53TcrgwxZN/X/zEitZGELGnM+buI7h0uam+dno7q0cpZgE7KOznbBl8fleheA/Nfw3RP7XJXkj7auBwvBNj3lsEDVAEm6U2vTpXx7aNC8j84eanrMo4n5kTYaFhvKtYf1yh74BG9M5CHKa3rIq+RNBcs24BAZG3rCcnnrlkWIfdcFMSrYeWWfSqDskX9MYY+QgbJHPnOWw4Pg++MIDk0tqevyLfX9DBrgyVEHjBkENcfch9KdOqt1tbaPVwexekWHqWQOC23jeWEV2NaRxOnamJKjoIigO1ZQZFL8trh077LRJDkw+Gk7PVsEGXI4NXIuRrOow3q588XZgpD2h6FPrj1P0Ozx6ylFpFlZmR8mPZ14nnkopjDT5DTDbkoDB3UvNjLgON9DpIqqLagXKflYN0Ii6LHXy/Z9DcFJEtSAJKerTPwlp8ovmioFtTJdY6C7KsfKFliyouTmD18ZvEF+wBiwtlQszX2Csve5DBR+CICqrOymtj20lqrhyDjsgHtroHApD+VGtJnSoYG7wTVsMBw5rxk1k35Z9LMSL5FAfwL/asKKLj6wjBh7pKl2mUUvv9vEwdXRcu4Wmp2+cJe5sx+m6GZjPy6hUdr/KP8BUEsDBBQAAgAIAARiZUWSOUEhpQQAAHoRAAAmAAAAdW5pdmVyc2FsL2h0bWxfcHVibGlzaGluZ19zZXR0aW5ncy54bWzlWNFOG0cUffdXjLbKW+OFlBSCbBACI1AI0LCVUlUVGryDvc1619odl5AnKGqSiqhBVVDbREmaVOpL+uASuzEh2L8w+wv9kp7Z8dosNnRpk7RVhRZ7Z+89c+65d+61nRm/UbLJF8zzLdfJaoPpAY0wJ++allPIah8b0+dHNOJz6pjUdh2W1RxXI+NjqUy5smJbfnGJcQ5TnwDG8UfLPKsVOS+P6vra2lra8suefOraFQ58P513S3rZYz5zOPP0sk3X8cLXy8zXxlIpQjJq6YprVmxGLBMUHEuyo/YML9marqxWaP56wXMrjjnp2q5HvMJKVntvZEL+RTYKacoqMUfG5o9hUS7zUWqalqRD7SXrJiNFZhWK4D08pJE1y+TFrHZhSKLAWu9FCbFVCFSiTLqIxeFt+BLj1KScqlu1H2c3uB8tqCVz3aElK2/gCZHhZ7UpY3lpbnYqtzy/YOSWlmeMK3OKwxmcjNw14wxOxqwxlzuLfVL4mU8Wc1fnZucvLxsLC3PG7GLXC4rGBMnoccUyUNateHnWESzDi5XSikMtG7V2TEafcVSrTb0CM9xpC0lcpbbPNPJ5mRU+qlDb4uso6gEU9XXGyhN+meX5VZm2rMa9CtO6cAoQxJDLTklcvNQpieGRWOi62r0bVl+WGco5zRdRPFgLqWX0o0uR2arrxEKT92TFtc1OQKtQ2UYsE55FbY1YHLHlO0+5VIBPWzb0l76D6VWH9wSXL1LPj2nY0VGWcn7sU/GdqIrXoh58KV6JxmcqSvXsJB/xbbBNgq9EEz4NXHUi9kRTvMT1qzjE/z25HNwlohVswGoT+LANNtRCHZZ1cQjHanBLNESDBJvRk9/gXxcvRJOEnDal0XgiTk9gDgRJS9QIYKpE1IKNYEuiiX3sIQ4Q6b58qNiCFPYDE4JdmuIguAsFsHErpHwgw3oJjz0JHNyRhgjrnjRuE0snIvYInhBGEUO42JYEW9ihBZw7Uq+2TmJf6tnBVzGcU+dwdn4qd+3ckSAkuxo434uccRPFI2n+dW6xoFUe45TOwgmydjklri1ZBCTKjyqwlkpvW6OQR3fj91XSZBZfB1skuC3fIs1tqONqxwIERnLNk6l6/xQNQkK9mh87KDJqqfuRmq1JM9QnDs4tUU0uZVzF/tv0Kf968HVI+TDYhmOXSLCdfOso9EN50926Gm7dQAqq3S5xrCkE3xw5hyFQaI33kieymITFwOCFD4Yufjg8cmk0rf++8fP5U53aY23RppYTzbXJE+dmMq9j0/NPnE6ZoT2+065XwlhhZs+m/T8XtOdX7zzI6HJ69B9E4bx8N3NI/Ch2MYp+Eg/FL+KZ2MH1nKCpPxbfi6figdgZTVR3T8NKaaFWa+rEofOrbnIYneGk1QOsh+DxA47z84TNdAcR7Ij7CZvEDvB3xW5S64QcdsWzRJaPxYNkczXWxRqnnNjEcDjQGMvRwI8SVf9f+D8KZ08DH0qUahgITfECUNVwPtwOwar/ie52UqP5+43xnTS30z9lq9b3pprbEyS5gWH2Cnl6a7n950fCGxXt36SBuut8f419Yc3ofX8aSGE9/nvJWOoPUEsDBBQAAgAIAARiZUWCE8d0lgEAACIGAAAfAAAAdW5pdmVyc2FsL2h0bWxfc2tpbl9zZXR0aW5ncy5qc42Uy27CMBBF93wFcrcVok9od6hQqRKLSmVXdWHCECIc27JNCkX8ezPmFTuTUs8mvjq684g821a7PCxh7ef21n/7+3t49xqg5swKrkNdNOg56syKbAaTLAeRSWARUiAy58LCSd+dEcqZSe863Xygr60YMkXQ+pSgIhoCtBRYEOA3Ba4p8Sds7tDYvqnKqKcr55TsJEo6kK4jlcm5Z9jVqz/VHiNYFWAuoHOeQGDa86eJPDs+9DCqXKJyzeVmrFLVmfJkmRq1krOm/IuNBlP+9OUe6D71XkaBncise3OQx4lHfYxmUhuwFg55H0cYJCz4FETFt+vPH2hgXG8ooovMZu5ID24wqrTmKdSm1B9ghJgsvWrT7GHUOQdrtyfubjECQvANmJrV8B4jAJVe6X/8QG1UihOpofWZn1Ch+CyT6SF1F4PksFi0bZreuVFf/pAFT0hFT2hBPb+8aXnEoCVAd9SCvDbKO6bsBCVKIoeiQE2ABb1IXLxI8P7ZZtw5nizycj+U67GcAzdLMBOlRFn+16VC41yt3S9QSwMEFAACAAgABGJlRdKErmavAAAAQAEAABoAAAB1bml2ZXJzYWwvaTE4bl9wcmVzZXRzLnhtbJ2PsQ7CIBCGd56C3C7YrWkANxM3B51Npagk7dFwYH18aWpMFxeHS/jJ/325U7vX0POni+QDaqjEFrhDGzqPdw3n035TA6fUYtf2AZ0GDMB3hilf1XiMjlwiXhRIGh4pjY2U0zQJT2MsBgp9TkVMwoZBlhkCypmU44LCwjb+L/rzB4YxztU1+z4d0JR3SUuFU7QaZubiUHi8BZC/CjGvCkp+dXOymVLZoQQlV5cb9gZQSwMEFAACAAgABGJlRXgJ4aR2AAAAdgAAABwAAAB1bml2ZXJzYWwvbG9jYWxfc2V0dGluZ3MueG1ss7GvyM1RKEstKs7Mz7NVMtQzUFJIzUvOT8nMS7dVCg1x07VQUiguScxLSczJz0u1VcrLV1Kwt+OyyclPTswJTi0pASosVijISaxMLQpJzQUySlL9EnOBKi/Mv9hwYd/FxotNF/Zd2KlwYdfF5osNFxuV9O24AFBLAwQUAAIACABDe25DgSF2lewCAACICAAAFAAAAHVuaXZlcnNhbC9wbGF5ZXIueG1srVVNb9swDD2nwP6DoXutpF3XNpBbdAWCHdahQNZtt0C1GVuLvybJddNfP8ry95xuBXYwYFN8jxQfSbPr5yR2nkAqkaUeWbhz4kDqZ4FIQ488fF0dX5Drq3dHLI/5HqQjAo8UqTAAHhMnAOVLkWsE33MdeaRncJGZOLkUmRR6j9xnyN1FOifvjmbokiqPRFrnS0rLsnSFQkQaqiwuDIly/SyhuQQFqQZJbRrEabBL/Xc0PkmWUr3PQfWQuX574Jqk5XhWYkBSnrqZDOnJfL6gP+4+r/0IEn4sUqV56gNxsJKzqpSP3N/dZUERgzK2GbNJrkFrk0RlmzG9FIuL1FHS94h12CSgFA9BuXEaEmqxdALMtjFXUc2jBrSGV+1EzVv5bcz3pnGrlKOdc148xkJFeNSHdNZJIKPDqCyprlt10EPTQSvDRBwJvwohIag+v7UtMl8QG7DtuCpPV5U+HuDbivs6k/tbhGEX1Qq6rWiuFc2tQC2H20ZfdxSkue0WuC4kNKWasScRQPaFS8lNW1xpWQCjI2ONpUMwo/bKtUidICzSSXz2D9oYv5E0P9VrylSA/yHMJyRqayLSAJ5XAn00JFhTDVhsY3N1HrsmZpeTKh6TXl8PTDbHWhS8iKO5DAHHMOCa085OD0FBcoUufiFH2N7BQXAkwijGR08yjE8P0iRc7iYZegcHwXHm7yagrbktIx3XcdRMbQcxOrFOmF8onSXipWrPwZ7Ry6oPXxu55ugmF+3B+fyPURzEaAZzSyZWl3nr7avm8N7MqVadzya3lkG34jyALnLr1cxCkY98AtjyIta3/ZyafdiDjnKemo5pru/Y71m5Fi/glCIwf7rFqalJBKZnPPLh4rTHgHridhmEr0xTERmtJbFqHlKOYW2eBJQWY2flI6oeyqxIg5E2bt79HFSMu+pGAndi2GKmixNsviz3yHt8qe9yeXbZXeV8cdlgq7zubWCbyxtWdZ1w1xm07tf2IqyeeXz9DVBLAwQUAAIACAAEYmVFcpuzhXACAABlBwAAKQAAAHVuaXZlcnNhbC9za2luX2N1c3RvbWl6YXRpb25fc2V0dGluZ3MueG1slVVtb5swEP6+X2HlBzQYGwxSGglsM0XqtGrttI+TS5wMhdjIOF078eNnJ80LGUtT7hO+57nzPXcck3ZVKbpprV5Xf4SttHqQ1lZq2U4/ATApda3NvZGttNuD/hFQYi1vRxDCEWitUHNh5rejhahbOdqh93hQOcfTxlqtbkqtrFT2RmmzFvUIPIt646IU22c0fp+on6X5AG0hSnmejGyfd1m9TLRglA9nKvW6Eer1Ti/1zZMoV0ujN2p+zR1/vTbS1JVaHcApoXz4ZnXV2pmV64G78cTbFazGNa6Vx6vF3NtlYi2eZN3PF1zDOM91QYYz5nPVVvaEmUFvg8xGLOWQ5he65Vrlcgz1iXi7wLHyxR7QKPQ2jK7FqzRDKRKSJWy4UY1uNs0Hx6cxeulVHqJdaO2BVmsxdx/7gcMCb5c5vjif7pru9ATDzNseNxmfbJLtshmfb5tdoB+VmuvfM7XQb8T9qqHe204DsBMI7LR1bzjHISCYhzwBjEfU+VLEUkSdj4WQTsZnIXZxjSzdehmOOhn3vP8SZqqVxs7UXL5MUR996upX8Nk4+R2uncbYW7fP2m2lwgDDiES8CzOEUAxoxCALOkJSkkHAAxwFqMsTP4cARhFM4w6SMELurUhjFwXzNAaYYByyLuShY4Msy1lIO4JSCDOXjScp7YoiJ0EA3CJHmHVRjIo8AA6NXIwMJV5AxFCO4i7LM5ggUNAiL3DHGY9pBJKQx0HQ4TxHQXAU91jdqVzH06vL2cv5TsDBFgx6j9PWH65JuTHGgR/l2k25ldsZfph9ub/jP+nX798e3j4nh/N/zD2sdYeu7P/+Sf8CUEsDBBQAAgAIAAViZUVtsh1zfg0AAM9uAAAXAAAAdW5pdmVyc2FsL3VuaXZlcnNhbC5wbmft3W1YkuceAHCU0izNmtvUfF1buVr5xtLyBdBMbcvsrLOsman5WopYlqKCSDVdU8Ol08qStVovs3xryZovuFliQyXrJCIqFgEZIALyjnBonyZ6zrfz4VzXzXUBF8/N737+z3M/133/ny/P/+ye3RE2y9csh0AgNjsjw76AQJb0QSDQwWUWxi0a748uG7/Mcr6ICIU0DjpPGX8sSQuJCoFAWogrdIlLjb+tsiMP5EAgK3vevs2o6FvJEEhW8s6wkH9iDonGA9GXuV2liXhBdfXVFXFhX99aOxT2486QkJDvLDZEXf/G/Clk6rznqpXSl4+Hq+akvpxtzHMi7bdnFF/RLF9K5D2BSnzm4KA9ZaILV6iX0REkw+yzaLGhQK97QAmysPbuhkBNPsgT3cK4a7gKizbdST8DrYmiLxAg9oREP0kuNrNwSJj/MULtTk+UMbRIhUaecWyXVeoi/4l0dIjK1AUUKqfj3kDZN90LXH66uPBf6Q4OKGEmlv1TNIZjNy0TyvoXRGatY3WnJ6UhdDOnkbypqsWC3wm9VnHldsmfPtCFrUhmMfLGSg9Bdv4sPDd+1jQAFdmMsMvdrs90e0Ix4RczQj/kKXRPf1zUglakkSzxXXA4Ce4opDuseBZy0OqgFUAAAQQQQAABBBBAAAEEEEAAAQQQQAABBBBAAAEEEEAAAQQQQAABBBBAAAEEEEAAAQQQQAABBBBAAAEEEEAAAQQQQAABBBBAAAEEEEAAAQQQQAABBBBAAAEEEEAAAQQQQAABBBBAAAEEEEAAAQQQQAABBBBA/+doUkhmFwUqa6mLPJY/4Yejxj6XLf3iP/f5c8oYVbTxoclz9LsNTquMoRDKF3nUv7HF2j0Ycn/s0ZkFrUayyz1pYSRPjS3QSNvu77u/L/5fo3PLk9ETHdvw0leP1T2ltnQxm4IvEk8E410kDuXUrKASTosz8fbhu/th86sHVNtsKtx+dUv5em99gU4lCYlLCNrNQfFYMa4NDUIPS8vWmKZDV/DSxx6nRlaHCNc2c3xciCi12xl4roE4//Q92TIj5dJmq7LD7R2IvzfalDM25F2UJF/Dud6MI3I0XGNfEUTXs0m1ztTUrU5E0VUSsok99/JFjjiH/vee8h51Y/74RrynPU//yD5eKDTnnFxOd2h/neS8z1O7M9zYzfGfOo4Wc1o6PzFky46pQgfmx9FMJEhEp2xdg/oiSEzn3ODUmPH1WTStW6qnjPqli3NfFg16MhZPai+Z5HZ1m9RSGFsH5fA/Gx9G9MQ/Ehcy+IqN+nqyHLcysN21CRfvWRk3RP7ctSyDHX2ZIVv6nckl2ebkgPj8zQgCwX5OZsm3dTa4KX3cGF0IMoqRFHDIs9IquXZfrNKMfxJrljZ/CB0seslU9YMkpd5uWZ6Ic6HyRC07FdvAbaRmkmrZaqTieUz8FSLFoqSJotfoaF6UjqGTBaToSwyJ6dVoDGKmh2dwooa3j8jzO2ktghGiSMKhBrqR44iCK7bJpCLNlJpFRtOpTfFFam44tQVX0iywe8PtivQ1ORcnoNEkeKcED0f4DV/W5LbD8252Gdo1Cnp9cOCG83GF7k6/Hw2qEtShu9QzDBWb55Gu43NpNQa1jI4w0It5NAZpUl00jIYZJrS6OZ6gPO2HCgpdqnyg16K0OOflaMaqjjH7AJOSFKzMyecNMXxOWoSLhs/9UyDWjO1zLd2OGEw8OjIqV6EK1fctWlc3+M0VzGnkpYmZhVckuR+Gbnb7YXUjr0mNqpZxZXOb2KnqLkYTeUq5JZ5PdcNjDS+jCFldg1jtdgRBwEAo7KZEWIJJ2Y9fbSx66eUBCvogh66q0+sQeqWcxOTbpQ03UYRmNA9uOYP17nRu8JFUVhXWs+D8wA43QyP9hQ9xfEd0+KjizDUUkdVGzOvSw6Oxl4hTN5Qn+6n+bF41KSL3LiGzqIGDeZ9RHKi/JDkCr4QdrjDgioo5Zqx3++oReP3VjM3x+I7xG0i/0LGAZFRBp7rwnT7sMabcdr1X2vwhHmF3qw784+aSSkmaRk4ykLecFlMM+u3Q/dSfh9b5zX1lGJNKcmUMDL6uSOzEHjrnwTyY597++nGkgE3bQWRhxlEUHj+F5AEfmD4+VPX9uZPHhfQP29uQfpWoUzpmGqnTUEOT4GsTM2Lc6yIjPqojdaxTnVRdOr26T2GwrMX3Fd4xmXs8ad1l9l67v02CDQqd+nhVJ/yCX6TmnmGu5eXdustW+l6vUJKnHFMFwz7anh3srxUt5kxpu3A4euUlys0yV3KKeyw+bSKg8i5lRbbaB60tdHN6NIz2v+PyRjFqzmz7sV3vrsBZMMMCVtk+4TDy2DglCf38MiIwE3uKajsVj3+Ht8wz1Jed2jX3zXGOvDaFSd6v+fHYa1UHHPb3WWGPb7ajYfhPHCnEz3AHMfq7KquVS8wdfTcxXLWGMkx/xwntX/AHFl/XJZrxXNqKcyWjooN+20nI3B94IpbsVxl1nYY+fXB4jAvr45EPe1J+ypkT1dFG7otiN9USUKcuJEa5y74WPZHk41LnrUTJk771Lr/ItVp9/u/Ss173oOUzW0gJ9/SKxyn2F/ATJPrHTl6xCMc0uCRVfaxfnMWajcv2n3JM1gZtS8ce1AZlaS1ao0gN6guZ2vdpcphqt0/O67bGzZVRlYI1gc2e+FUTcLpxnPyDR+qKapit5k0chm/9XTxvZAfidOYwV9LlH/xoZiT65dvJVrxio8l6h/LOFpKqatH+emt46HPVvTldhr5D4thXgzh/pEOkkmmxdVGUUrWCY/D8cFTD8vbHCV5lOtDE6e1n2Ye34aPtg7els6koNtLPlc7lH9HxHd3T6g5QsOqt9W+4T6IOxrrH6hPaU76LK72HMzcO4QoxFkn1OKJD00gpflQYJRrj0sdTDh+a7Wyu02+uMb/ohSw9NyCA9fx9IkqBKo2LWQ0ppE1kOUOEN4vYmx7cPrAJ/z5DahVA89D3UxhSZoa/T6VI9uoHnBsZB2VSdY7JPaNXY99e1ub/+phAGw38RIT09z6Xhq/o3lKE+mOLgXz2xFyPJLVvjVmWGh01si+Sz86II/G1pGhRrMG6VcLmC6yT60N4ZWNXe2Sa/nnldga6jclH4WZCZlsJ914Vj2Tgw6rDrS/h6+MN2ZohOx75o0bS0vvTq+v+eBZl/ddQkqiiNl2lPlH0BBeX4e5k++q3yJXXafiMh0s6yuOhPBWbariCiMjce9b5g8yOCR358DlDh75m0KfEsSv8G9ZsNUUitUoq6ZQ/0/fi3cQZ6v5faKpDTONkdoht/6XpBHp48kVPqceOVrntQzd8arz+czM+MfkrgxpbZD+ybIdxcc+7MbC+GWs+gBmPepGhfkgacuFVFfPER+Y2k2gTx/rIK6Y1B12lXb2C6bdn1JUsCZBZhdF+/VW/u1vN9pfXOH5MxpVxpSxv27mtfIFtUrtrT5QXRYHMFVpi3kOTi26MSsU+lrnv4dllE3wfUhiaU/bBgitvhjdQZxv96TYenSV7vJFGjoPfTj3TIAmoK3I3qHL0GOayrbBTAx7Ufjfmp2ufYJiYTjmsv5edg1WysL6DuunWqOhbF//x5oLbvygCGeY1p41edVqRP8YT3HFjOw6m6i4ZcCy7Cs+CtU9vEzKx0yUtccSrSIUtT05fw5ptSndpglnmftyxN95wIfpHsuTrStN11AEjefloJ31toJw+XitXwCCoArzswD/911WitPkJboLHIbXybfsppDR6vct71N7cp3T39p+j+zaIlW066ID4mX28ybgk2QTlS18NR7RKym+jDMOP1Jt+5lKuZ7P3NQt8xpVz/Yw6ROvRZyzcHQ9LF42PUKYhugYHBJyzSm5IqxbJiuPlAuGaU7Vac5OsNdveOggzM2nstyF9STucHCNRdojEObrYT4hzw3+qMYUWTJuy5L+ynVWmK/xSaNOhzoAp/nfjilv3REqKIKcwBjG9F95Y6xVfPyv0MR5S4rHMhJEtS7yUC85Qo4MDAvam2vu4PTvXmCl5FvXfxO56mzFU17x0TPbfdF70NtzQPpNwa63LSS4nP3N/kIFuN+6PAZ/YC6/fi58ekbbAt1ZW4FN4Gyj5aK0YX8WTShyIosYPMA+8zpgUvcob6DYmufdL8PXdsKKa4Ua6COOC4k6ove8JWgJeGVNN35S8wsmA916n1NC3r8LExR90nL9owW+YIYhCw1c98Dhk7QOlPo1hA6s9ophEWoieL2ltUL06tP5dMc3+c5MxbPjUu+hJgbp9WCEyl3vCXG/SVFd1GTRjTipZ2Yt++MzNy6u6girdCH8Qo7b1FLPsw006oPntEdmU5poRn3HR4lvIXCZ0Ru9psBP4yC/4Liz6pXVc1afPD3fe5Apd5C4n4687p9D/cudk+RvDjFRIKjQJ4sikUMnG20eGLXLXVUy4ThjqHdSrOMRXlk3vNDxcrBjZtYorc3NKtvnF0EVqmXlXfuo9OsJUIyhBZbs2f9nvuHAXlwhDD3ublIRMncaYK1Z936w4q5RoSl0W9jXD0r7vh8ctS+bgVYImyiC7s9CjOv+zdYtUQeu+YtwvIz2BFm+ADiCaSzNq4XYQ42vnjt1hjaEJp/4NUEsDBBQAAgAIAAViZUWhpML/SAAAAGsAAAAbAAAAdW5pdmVyc2FsL3VuaXZlcnNhbC5wbmcueG1ss7GvyM1RKEstKs7Mz7NVMtQzULK34+WyKShKLctMLVeoAIoBBSFASaESyDVCcMszU0oyQEIGBgjBjNTM9IwSWyVLJEF9oJkAUEsBAgAAFAACAAgABGJlRdtlKinMBQAAexQAAB0AAAAAAAAAAQAAAAAAAAAAAHVuaXZlcnNhbC9jb21tb25fbWVzc2FnZXMubG5nUEsBAgAAFAACAAgABGJlRfKM0RzUBAAAaRIAACcAAAAAAAAAAQAAAAAABwYAAHVuaXZlcnNhbC9mbGFzaF9wdWJsaXNoaW5nX3NldHRpbmdzLnhtbFBLAQIAABQAAgAIAARiZUU6Kj9OugIAAFgKAAAhAAAAAAAAAAEAAAAAACALAAB1bml2ZXJzYWwvZmxhc2hfc2tpbl9zZXR0aW5ncy54bWxQSwECAAAUAAIACAAEYmVFkjlBIaUEAAB6EQAAJgAAAAAAAAABAAAAAAAZDgAAdW5pdmVyc2FsL2h0bWxfcHVibGlzaGluZ19zZXR0aW5ncy54bWxQSwECAAAUAAIACAAEYmVFghPHdJYBAAAiBgAAHwAAAAAAAAABAAAAAAACEwAAdW5pdmVyc2FsL2h0bWxfc2tpbl9zZXR0aW5ncy5qc1BLAQIAABQAAgAIAARiZUXShK5mrwAAAEABAAAaAAAAAAAAAAEAAAAAANUUAAB1bml2ZXJzYWwvaTE4bl9wcmVzZXRzLnhtbFBLAQIAABQAAgAIAARiZUV4CeGkdgAAAHYAAAAcAAAAAAAAAAEAAAAAALwVAAB1bml2ZXJzYWwvbG9jYWxfc2V0dGluZ3MueG1sUEsBAgAAFAACAAgAQ3tuQ4EhdpXsAgAAiAgAABQAAAAAAAAAAQAAAAAAbBYAAHVuaXZlcnNhbC9wbGF5ZXIueG1sUEsBAgAAFAACAAgABGJlRXKbs4VwAgAAZQcAACkAAAAAAAAAAQAAAAAAihkAAHVuaXZlcnNhbC9za2luX2N1c3RvbWl6YXRpb25fc2V0dGluZ3MueG1sUEsBAgAAFAACAAgABWJlRW2yHXN+DQAAz24AABcAAAAAAAAAAAAAAAAAQRwAAHVuaXZlcnNhbC91bml2ZXJzYWwucG5nUEsBAgAAFAACAAgABWJlRaGkwv9IAAAAawAAABsAAAAAAAAAAQAAAAAA9CkAAHVuaXZlcnNhbC91bml2ZXJzYWwucG5nLnhtbFBLBQYAAAAACwALAEkDAAB1KgAAAAA="/>
  <p:tag name="ISPRING_RESOURCE_PATHS_HASH_PRESENTER" val="7ef58117ae2aaf78c9e0c3a91e8571c44b5e9012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DOMAIN" val="https://e-learning.ispringonline.ru/"/>
  <p:tag name="ISPRING_PRESENTATION_TITLE" val="Обществознание. Эволюция капитализма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Титульный лист"/>
  <p:tag name="ISPRING_SLIDE_INDENT_LEVEL" val="0"/>
  <p:tag name="ISPRING_SLIDE_ID" val="{33DF5308-BF2F-48D1-8D46-D9BC3828CD9D}"/>
  <p:tag name="GENSWF_ADVANCE_TIME" val="22.733"/>
  <p:tag name="ISPRING_CUSTOM_TIMING_US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8288</TotalTime>
  <Words>1148</Words>
  <Application>Microsoft Office PowerPoint</Application>
  <PresentationFormat>Экран (4:3)</PresentationFormat>
  <Paragraphs>155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Flow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Обществознание. Эволюция капитализма</dc:title>
  <dc:creator>admit-home</dc:creator>
  <cp:lastModifiedBy>Мама</cp:lastModifiedBy>
  <cp:revision>789</cp:revision>
  <dcterms:created xsi:type="dcterms:W3CDTF">2008-09-08T18:26:41Z</dcterms:created>
  <dcterms:modified xsi:type="dcterms:W3CDTF">2020-04-10T08:17:12Z</dcterms:modified>
</cp:coreProperties>
</file>