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16" r:id="rId2"/>
    <p:sldId id="258" r:id="rId3"/>
    <p:sldId id="281" r:id="rId4"/>
    <p:sldId id="306" r:id="rId5"/>
    <p:sldId id="307" r:id="rId6"/>
    <p:sldId id="308" r:id="rId7"/>
    <p:sldId id="309" r:id="rId8"/>
    <p:sldId id="312" r:id="rId9"/>
    <p:sldId id="313" r:id="rId10"/>
    <p:sldId id="282" r:id="rId11"/>
    <p:sldId id="314" r:id="rId12"/>
    <p:sldId id="311" r:id="rId13"/>
    <p:sldId id="286" r:id="rId14"/>
    <p:sldId id="287" r:id="rId15"/>
    <p:sldId id="285" r:id="rId16"/>
    <p:sldId id="303" r:id="rId17"/>
    <p:sldId id="288" r:id="rId18"/>
    <p:sldId id="295" r:id="rId19"/>
    <p:sldId id="296" r:id="rId20"/>
    <p:sldId id="300" r:id="rId21"/>
    <p:sldId id="301" r:id="rId22"/>
    <p:sldId id="302" r:id="rId23"/>
    <p:sldId id="315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E3D"/>
    <a:srgbClr val="FFFF99"/>
    <a:srgbClr val="FDD7F8"/>
    <a:srgbClr val="FFFFCC"/>
    <a:srgbClr val="FF505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4169B-DD47-4ABE-819B-5927D1CDE9ED}" type="datetimeFigureOut">
              <a:rPr lang="ru-RU" smtClean="0"/>
              <a:pPr/>
              <a:t>13.11.2016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56FE8-E507-4CB8-B426-3A4C8605E0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0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3E039-59B7-40A8-ACE7-8F8A1861DB7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27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15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985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41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6FE8-E507-4CB8-B426-3A4C8605E0C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11/13/2016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11/13/2016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Bar dir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1497" y="5877272"/>
            <a:ext cx="80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itchFamily="2" charset="0"/>
              </a:rPr>
              <a:t>Автор: Дмитроченков А.Е.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0" y="2069808"/>
            <a:ext cx="9144000" cy="1182589"/>
            <a:chOff x="0" y="2334364"/>
            <a:chExt cx="9144000" cy="1182589"/>
          </a:xfrm>
        </p:grpSpPr>
        <p:sp>
          <p:nvSpPr>
            <p:cNvPr id="11" name="TextBox 10"/>
            <p:cNvSpPr txBox="1"/>
            <p:nvPr/>
          </p:nvSpPr>
          <p:spPr>
            <a:xfrm>
              <a:off x="0" y="2334364"/>
              <a:ext cx="91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 smtClean="0">
                  <a:ln w="18000">
                    <a:solidFill>
                      <a:schemeClr val="accent1">
                        <a:lumMod val="7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Malgun Gothic" pitchFamily="34" charset="-127"/>
                  <a:ea typeface="Malgun Gothic" pitchFamily="34" charset="-127"/>
                </a:rPr>
                <a:t>с древнейших времен</a:t>
              </a:r>
              <a:endParaRPr lang="ru-RU" sz="4000" b="1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2809067"/>
              <a:ext cx="9144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000" b="1" dirty="0" smtClean="0">
                  <a:ln w="18000">
                    <a:solidFill>
                      <a:schemeClr val="accent1">
                        <a:lumMod val="7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Malgun Gothic" pitchFamily="34" charset="-127"/>
                  <a:ea typeface="Malgun Gothic" pitchFamily="34" charset="-127"/>
                </a:rPr>
                <a:t>до наших дней</a:t>
              </a:r>
              <a:endParaRPr lang="ru-RU" sz="400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latin typeface="Malgun Gothic" pitchFamily="34" charset="-127"/>
                <a:ea typeface="Malgun Gothic" pitchFamily="34" charset="-127"/>
              </a:endParaRPr>
            </a:p>
          </p:txBody>
        </p:sp>
      </p:grpSp>
      <p:pic>
        <p:nvPicPr>
          <p:cNvPr id="1026" name="Picture 2" descr="share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8" b="92152" l="4462" r="96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16" y="3368989"/>
            <a:ext cx="2661154" cy="275225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8342" y="6237312"/>
            <a:ext cx="8211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Брянское государственное училище олимпийского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резерва    2015 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gradFill>
                  <a:gsLst>
                    <a:gs pos="0">
                      <a:schemeClr val="tx1"/>
                    </a:gs>
                    <a:gs pos="86000">
                      <a:schemeClr val="accent1">
                        <a:lumMod val="66000"/>
                        <a:lumOff val="34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effectLst>
                  <a:reflection blurRad="25400" stA="60000" endPos="45000" dist="12700" dir="5400000" sy="-100000" algn="bl" rotWithShape="0"/>
                </a:effectLst>
                <a:latin typeface="Malgun Gothic" pitchFamily="34" charset="-127"/>
                <a:ea typeface="Malgun Gothic" pitchFamily="34" charset="-127"/>
              </a:rPr>
              <a:t>ИСТОРИЯ</a:t>
            </a:r>
            <a:endParaRPr lang="ru-RU" sz="9600" b="1" dirty="0">
              <a:ln>
                <a:solidFill>
                  <a:schemeClr val="accent1">
                    <a:lumMod val="75000"/>
                  </a:schemeClr>
                </a:solidFill>
              </a:ln>
              <a:gradFill>
                <a:gsLst>
                  <a:gs pos="0">
                    <a:schemeClr val="tx1"/>
                  </a:gs>
                  <a:gs pos="86000">
                    <a:schemeClr val="accent1">
                      <a:lumMod val="66000"/>
                      <a:lumOff val="34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  <a:effectLst>
                <a:reflection blurRad="25400" stA="60000" endPos="45000" dist="12700" dir="5400000" sy="-100000" algn="bl" rotWithShape="0"/>
              </a:effectLst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766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spc="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материалы по дисциплине</a:t>
            </a:r>
            <a:endParaRPr lang="ru-RU" sz="2000" spc="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9954" y="3263408"/>
            <a:ext cx="301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Занятие 3.5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9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b="6336"/>
          <a:stretch/>
        </p:blipFill>
        <p:spPr>
          <a:xfrm>
            <a:off x="185993" y="2959124"/>
            <a:ext cx="7142628" cy="385432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ПРАВЛЕНИЕ        ЯРОСЛАВА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7"/>
          <a:stretch/>
        </p:blipFill>
        <p:spPr>
          <a:xfrm>
            <a:off x="2822947" y="1484783"/>
            <a:ext cx="6322274" cy="51916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2628" y="5136371"/>
            <a:ext cx="186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Ярослав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9960" y="5479946"/>
            <a:ext cx="1860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Мудрый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8264" y="5877272"/>
            <a:ext cx="216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1019 - 1054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630" y="1015663"/>
            <a:ext cx="8275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latin typeface="Arial" pitchFamily="34" charset="0"/>
                <a:cs typeface="Arial" pitchFamily="34" charset="0"/>
              </a:rPr>
              <a:t>В годы правления Ярослава Киевская Русь достигает своего политического и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культурного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расцвета</a:t>
            </a: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7"/>
          <a:stretch/>
        </p:blipFill>
        <p:spPr>
          <a:xfrm flipH="1">
            <a:off x="0" y="1666337"/>
            <a:ext cx="6322274" cy="519166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ПРАВЛЕНИЕ        ЯРОСЛАВА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5736" y="355742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митрополитом назначен русский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человек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87" y="4084685"/>
            <a:ext cx="2808312" cy="24259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70561" y="5517232"/>
            <a:ext cx="553459" cy="216024"/>
          </a:xfrm>
          <a:prstGeom prst="rect">
            <a:avLst/>
          </a:prstGeom>
          <a:solidFill>
            <a:srgbClr val="FDD7F8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270561" y="5777644"/>
            <a:ext cx="553459" cy="216024"/>
          </a:xfrm>
          <a:prstGeom prst="rect">
            <a:avLst/>
          </a:prstGeom>
          <a:solidFill>
            <a:srgbClr val="FFFF99"/>
          </a:solidFill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824021" y="5517232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Киев в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X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в.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4021" y="5733256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Киев в 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XI 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в.</a:t>
            </a:r>
            <a:endParaRPr lang="ru-RU" sz="12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1328422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нанесено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крупное поражение печенегам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1790087"/>
            <a:ext cx="6501283" cy="830997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  <a:alpha val="56000"/>
                </a:schemeClr>
              </a:gs>
              <a:gs pos="50000">
                <a:schemeClr val="bg2">
                  <a:alpha val="49000"/>
                </a:schemeClr>
              </a:gs>
              <a:gs pos="100000">
                <a:schemeClr val="bg1">
                  <a:alpha val="33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возведен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Софийский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собор,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сравнимый с</a:t>
            </a:r>
            <a:endParaRPr lang="en-US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Константинопольским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16299" y="262108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 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ведется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перевод книг на русский язык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3095764"/>
            <a:ext cx="6480720" cy="461665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  <a:alpha val="56000"/>
                </a:schemeClr>
              </a:gs>
              <a:gs pos="50000">
                <a:schemeClr val="bg2">
                  <a:alpha val="49000"/>
                </a:schemeClr>
              </a:gs>
              <a:gs pos="100000">
                <a:schemeClr val="bg1">
                  <a:alpha val="33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  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</a:t>
            </a:r>
            <a:r>
              <a:rPr lang="ru-RU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Руси появляются школы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6356788"/>
            <a:ext cx="2772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Рис. Рост города Киева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908720"/>
            <a:ext cx="5710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Деятельность  Ярослава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160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2266" y="6323089"/>
            <a:ext cx="292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Arial" pitchFamily="34" charset="0"/>
                <a:cs typeface="Arial" pitchFamily="34" charset="0"/>
              </a:rPr>
              <a:t>Рис. София Киевская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46494008_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2656"/>
            <a:ext cx="7920880" cy="594066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907661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86282" y="6000768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Рис.  Символ великокняжеской власти на Руси - «шапка Мономаха» </a:t>
            </a:r>
            <a:endParaRPr lang="ru-RU" sz="16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48478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Ярославе Мудром Русь достигла международного признания</a:t>
            </a:r>
          </a:p>
        </p:txBody>
      </p:sp>
      <p:pic>
        <p:nvPicPr>
          <p:cNvPr id="9" name="Рисунок 8" descr="iv.gif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83968" y="1340769"/>
            <a:ext cx="4708322" cy="45771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ПРАВЛЕНИЕ        ЯРОСЛАВА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96465"/>
            <a:ext cx="38884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его семьей стремились породниться королевские дворы Европы.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Ярослав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был женат на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шведской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принцессе.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Его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дочери были замужем за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французским, венгерским, норвежским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королями. 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v.gif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1167" y="1383473"/>
            <a:ext cx="3366554" cy="3272766"/>
          </a:xfrm>
          <a:prstGeom prst="rect">
            <a:avLst/>
          </a:prstGeom>
        </p:spPr>
      </p:pic>
      <p:pic>
        <p:nvPicPr>
          <p:cNvPr id="8" name="Рисунок 7" descr="r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055460"/>
            <a:ext cx="4673880" cy="2304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1166" y="941799"/>
            <a:ext cx="8679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 именем Ярослава связывают и возникновение первого писаного закона на Руси – </a:t>
            </a:r>
            <a:endParaRPr lang="ru-RU" sz="3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1385" y="2708920"/>
            <a:ext cx="4032420" cy="230832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2. Устанавливалась четкая градация в социальном положении населения </a:t>
            </a:r>
            <a:r>
              <a:rPr lang="ru-RU" sz="2400" i="1" dirty="0" smtClean="0">
                <a:solidFill>
                  <a:srgbClr val="0070C0"/>
                </a:solidFill>
              </a:rPr>
              <a:t>холопы, челядь, </a:t>
            </a:r>
            <a:r>
              <a:rPr lang="ru-RU" sz="2400" i="1" dirty="0">
                <a:solidFill>
                  <a:srgbClr val="0070C0"/>
                </a:solidFill>
              </a:rPr>
              <a:t>смерды, закупы, рядовичи, мужи, огнищане </a:t>
            </a:r>
            <a:r>
              <a:rPr lang="ru-RU" sz="2400" i="1" dirty="0" smtClean="0">
                <a:solidFill>
                  <a:srgbClr val="0070C0"/>
                </a:solidFill>
              </a:rPr>
              <a:t>...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4054" y="1947907"/>
            <a:ext cx="3780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Русской Правды</a:t>
            </a:r>
            <a:r>
              <a:rPr lang="ru-RU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РУССКАЯ         ПРАВДА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1385" y="5127631"/>
            <a:ext cx="4032419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3. Вводилась система штрафов за различные виды преступлений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1385" y="1824797"/>
            <a:ext cx="4032419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Закон ограничивал кровную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месть </a:t>
            </a: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ersons-info.com/userfiles/image/persons/10000-20000/16000-17000/16292/IAROSLAV_MUDRYI_Vladimirovich_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99219" l="2604" r="97526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78" y="548680"/>
            <a:ext cx="4217896" cy="562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282" y="857232"/>
            <a:ext cx="6157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своем завещании Ярослав определил порядок наследия: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престол должен наследовать старший родственник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роду Великого князя.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6093296"/>
            <a:ext cx="331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Рис.  Реконструкция внешнего облика Ярослава Мудрого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9518" y="3087057"/>
            <a:ext cx="2069613" cy="1077218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</a:rPr>
              <a:t>Великий князь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cxnSp>
        <p:nvCxnSpPr>
          <p:cNvPr id="35" name="Shape 34"/>
          <p:cNvCxnSpPr/>
          <p:nvPr/>
        </p:nvCxnSpPr>
        <p:spPr>
          <a:xfrm rot="5400000">
            <a:off x="1067939" y="4140270"/>
            <a:ext cx="632552" cy="537197"/>
          </a:xfrm>
          <a:prstGeom prst="curvedConnector3">
            <a:avLst>
              <a:gd name="adj1" fmla="val 43977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9"/>
          <p:cNvCxnSpPr/>
          <p:nvPr/>
        </p:nvCxnSpPr>
        <p:spPr>
          <a:xfrm flipV="1">
            <a:off x="2856337" y="3539185"/>
            <a:ext cx="1085985" cy="113156"/>
          </a:xfrm>
          <a:prstGeom prst="curvedConnector3">
            <a:avLst>
              <a:gd name="adj1" fmla="val 64033"/>
            </a:avLst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 rot="19475546">
            <a:off x="3252111" y="4571003"/>
            <a:ext cx="1075749" cy="307777"/>
          </a:xfrm>
          <a:prstGeom prst="rect">
            <a:avLst/>
          </a:prstGeom>
          <a:noFill/>
        </p:spPr>
        <p:txBody>
          <a:bodyPr wrap="square" rtlCol="0">
            <a:prstTxWarp prst="textCanDown">
              <a:avLst>
                <a:gd name="adj" fmla="val 23981"/>
              </a:avLst>
            </a:prstTxWarp>
            <a:spAutoFit/>
          </a:bodyPr>
          <a:lstStyle/>
          <a:p>
            <a:r>
              <a:rPr lang="ru-RU" sz="1400" i="1" dirty="0" smtClean="0"/>
              <a:t>конфликт</a:t>
            </a:r>
            <a:endParaRPr lang="ru-RU" sz="1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38140" y="6067570"/>
            <a:ext cx="4476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Рис. Такой порядок престолонаследия получил название 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«Лествичный»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7503" y="0"/>
            <a:ext cx="8888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ПОРЯДОК         ПРЕСТОЛОНАСЛЕДИЯ</a:t>
            </a:r>
            <a:endParaRPr lang="ru-RU" sz="54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23" name="Рисунок 22" descr="iv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6728" y="2295160"/>
            <a:ext cx="930070" cy="904160"/>
          </a:xfrm>
          <a:prstGeom prst="rect">
            <a:avLst/>
          </a:prstGeom>
        </p:spPr>
      </p:pic>
      <p:sp>
        <p:nvSpPr>
          <p:cNvPr id="38" name="Умножение 37"/>
          <p:cNvSpPr/>
          <p:nvPr/>
        </p:nvSpPr>
        <p:spPr>
          <a:xfrm rot="366840">
            <a:off x="2892061" y="3345731"/>
            <a:ext cx="642942" cy="500066"/>
          </a:xfrm>
          <a:prstGeom prst="mathMultiply">
            <a:avLst>
              <a:gd name="adj1" fmla="val 10459"/>
            </a:avLst>
          </a:prstGeom>
          <a:solidFill>
            <a:srgbClr val="FF5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54316" y="4724892"/>
            <a:ext cx="138245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Брат</a:t>
            </a:r>
            <a:endParaRPr lang="ru-RU" sz="32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501" y="5042840"/>
            <a:ext cx="138245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Брат</a:t>
            </a:r>
            <a:endParaRPr lang="ru-RU" sz="32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985816" y="5360489"/>
            <a:ext cx="138245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Брат</a:t>
            </a:r>
            <a:endParaRPr lang="ru-RU" sz="3200" i="1" dirty="0"/>
          </a:p>
        </p:txBody>
      </p:sp>
      <p:cxnSp>
        <p:nvCxnSpPr>
          <p:cNvPr id="39" name="Shape 34"/>
          <p:cNvCxnSpPr>
            <a:stCxn id="19" idx="2"/>
          </p:cNvCxnSpPr>
          <p:nvPr/>
        </p:nvCxnSpPr>
        <p:spPr>
          <a:xfrm rot="5400000">
            <a:off x="2903417" y="3639391"/>
            <a:ext cx="1458276" cy="1842639"/>
          </a:xfrm>
          <a:prstGeom prst="curvedConnector2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53325" y="3246797"/>
            <a:ext cx="1201098" cy="584775"/>
          </a:xfrm>
          <a:prstGeom prst="rect">
            <a:avLst/>
          </a:prstGeom>
          <a:solidFill>
            <a:srgbClr val="F14E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</a:rPr>
              <a:t>С</a:t>
            </a:r>
            <a:r>
              <a:rPr lang="ru-RU" sz="3200" i="1" dirty="0" smtClean="0">
                <a:solidFill>
                  <a:schemeClr val="bg1"/>
                </a:solidFill>
              </a:rPr>
              <a:t>ын</a:t>
            </a:r>
            <a:endParaRPr lang="ru-RU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2" grpId="0"/>
      <p:bldP spid="38" grpId="0" animBg="1"/>
      <p:bldP spid="32" grpId="0" animBg="1"/>
      <p:bldP spid="14" grpId="0" animBg="1"/>
      <p:bldP spid="33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persons-info.com/userfiles/image/persons/10000-20000/16000-17000/16292/IAROSLAV_MUDRYI_Vladimirovich_2.jpg"/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99219" l="2604" r="97526"/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421"/>
          <a:stretch/>
        </p:blipFill>
        <p:spPr bwMode="auto">
          <a:xfrm flipH="1">
            <a:off x="30012" y="82724"/>
            <a:ext cx="3381630" cy="61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7117" y="4287764"/>
            <a:ext cx="67062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2400" i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мере смены главного князя все </a:t>
            </a:r>
            <a:r>
              <a:rPr lang="ru-RU" sz="2400" i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переезжали из </a:t>
            </a:r>
            <a:r>
              <a:rPr lang="ru-RU" sz="2400" i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города в город. </a:t>
            </a:r>
            <a:r>
              <a:rPr lang="ru-RU" sz="2400" i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Порядок </a:t>
            </a:r>
            <a:r>
              <a:rPr lang="ru-RU" sz="2400" i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этот </a:t>
            </a:r>
            <a:r>
              <a:rPr lang="ru-RU" sz="2400" i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был неудобен </a:t>
            </a:r>
            <a:r>
              <a:rPr lang="ru-RU" sz="2400" i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в силу постоянных переездов </a:t>
            </a:r>
            <a:r>
              <a:rPr lang="ru-RU" sz="2400" i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князей. </a:t>
            </a:r>
            <a:r>
              <a:rPr lang="ru-RU" sz="2400" i="1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Кроме того, </a:t>
            </a:r>
            <a:r>
              <a:rPr lang="ru-RU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старшие племянники часто ссорились с младшими дядями, что вело к </a:t>
            </a:r>
            <a:r>
              <a:rPr lang="ru-RU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междоусобицам</a:t>
            </a:r>
            <a:endParaRPr lang="ru-RU" sz="24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72827" y="2356665"/>
            <a:ext cx="48044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старший брат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младшие братья по порядку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сыновья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старшего брата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сыновья следующих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братьев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внуки, правнуки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94831" y="836711"/>
            <a:ext cx="650557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300" dirty="0" smtClean="0">
                <a:latin typeface="Arial" pitchFamily="34" charset="0"/>
                <a:cs typeface="Arial" pitchFamily="34" charset="0"/>
              </a:rPr>
              <a:t>Старший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в роду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правил </a:t>
            </a:r>
            <a:r>
              <a:rPr lang="ru-RU" sz="2300" dirty="0">
                <a:latin typeface="Arial" pitchFamily="34" charset="0"/>
                <a:cs typeface="Arial" pitchFamily="34" charset="0"/>
              </a:rPr>
              <a:t>в Киеве, следующие по значению в менее крупных городах. Женщины к наследованию не допускались. Княжили </a:t>
            </a:r>
            <a:r>
              <a:rPr lang="ru-RU" sz="23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3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следующем </a:t>
            </a:r>
            <a:r>
              <a:rPr lang="ru-RU" sz="2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порядке:</a:t>
            </a:r>
          </a:p>
          <a:p>
            <a:pPr algn="r"/>
            <a:r>
              <a:rPr lang="ru-RU" sz="23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3" y="0"/>
            <a:ext cx="8888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ЛЕСТВИЧНОЕ           ПРАВО</a:t>
            </a:r>
            <a:endParaRPr lang="ru-RU" sz="54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087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9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СЫНОВЬЯ       ЯРОСЛАВА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48853" y="783352"/>
            <a:ext cx="7338262" cy="5750454"/>
            <a:chOff x="2702092" y="813314"/>
            <a:chExt cx="6467013" cy="5170881"/>
          </a:xfrm>
        </p:grpSpPr>
        <p:pic>
          <p:nvPicPr>
            <p:cNvPr id="61" name="Рисунок 60" descr="222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2284" y="813314"/>
              <a:ext cx="4506964" cy="4388954"/>
            </a:xfrm>
            <a:prstGeom prst="rect">
              <a:avLst/>
            </a:prstGeom>
          </p:spPr>
        </p:pic>
        <p:pic>
          <p:nvPicPr>
            <p:cNvPr id="33" name="Рисунок 32" descr="iz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5904" y="2473583"/>
              <a:ext cx="903669" cy="1120585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rgbClr val="C00000"/>
              </a:solidFill>
            </a:ln>
          </p:spPr>
        </p:pic>
        <p:pic>
          <p:nvPicPr>
            <p:cNvPr id="34" name="Рисунок 33" descr="vy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13282" y="4464408"/>
              <a:ext cx="1110018" cy="128895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702092" y="1457795"/>
              <a:ext cx="2070533" cy="63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000" b="1" i="1" dirty="0" smtClean="0"/>
                <a:t>Изяслав</a:t>
              </a:r>
              <a:r>
                <a:rPr lang="ru-RU" sz="2000" i="1" dirty="0" smtClean="0"/>
                <a:t> </a:t>
              </a:r>
              <a:r>
                <a:rPr lang="ru-RU" sz="2000" i="1" dirty="0" smtClean="0">
                  <a:solidFill>
                    <a:schemeClr val="bg1">
                      <a:lumMod val="65000"/>
                    </a:schemeClr>
                  </a:solidFill>
                </a:rPr>
                <a:t>(старший брат)</a:t>
              </a:r>
              <a:endParaRPr lang="ru-RU" sz="20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77163" y="1625665"/>
              <a:ext cx="1979554" cy="70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 smtClean="0"/>
                <a:t>Святослав </a:t>
              </a:r>
              <a:r>
                <a:rPr lang="ru-RU" sz="2000" i="1" dirty="0" smtClean="0">
                  <a:solidFill>
                    <a:schemeClr val="bg1">
                      <a:lumMod val="65000"/>
                    </a:schemeClr>
                  </a:solidFill>
                </a:rPr>
                <a:t>(средний брат)</a:t>
              </a:r>
              <a:endParaRPr lang="ru-RU" sz="20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1332" y="3545425"/>
              <a:ext cx="567839" cy="482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(I)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007683" y="5202267"/>
              <a:ext cx="811198" cy="482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(III)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486394" y="2965962"/>
              <a:ext cx="892318" cy="482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(II)</a:t>
              </a:r>
              <a:endParaRPr lang="ru-RU" b="1" dirty="0">
                <a:solidFill>
                  <a:srgbClr val="C00000"/>
                </a:solidFill>
              </a:endParaRPr>
            </a:p>
          </p:txBody>
        </p:sp>
        <p:grpSp>
          <p:nvGrpSpPr>
            <p:cNvPr id="77" name="Группа 76"/>
            <p:cNvGrpSpPr/>
            <p:nvPr/>
          </p:nvGrpSpPr>
          <p:grpSpPr>
            <a:xfrm>
              <a:off x="4758730" y="2634503"/>
              <a:ext cx="1959077" cy="2476106"/>
              <a:chOff x="4857752" y="2250457"/>
              <a:chExt cx="1686496" cy="1894241"/>
            </a:xfrm>
          </p:grpSpPr>
          <p:sp>
            <p:nvSpPr>
              <p:cNvPr id="66" name="Дуга 65"/>
              <p:cNvSpPr/>
              <p:nvPr/>
            </p:nvSpPr>
            <p:spPr>
              <a:xfrm rot="19972042">
                <a:off x="4989845" y="2250457"/>
                <a:ext cx="1554403" cy="1894241"/>
              </a:xfrm>
              <a:prstGeom prst="arc">
                <a:avLst>
                  <a:gd name="adj1" fmla="val 12067301"/>
                  <a:gd name="adj2" fmla="val 20269966"/>
                </a:avLst>
              </a:prstGeom>
              <a:ln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Блок-схема: объединение 75"/>
              <p:cNvSpPr/>
              <p:nvPr/>
            </p:nvSpPr>
            <p:spPr>
              <a:xfrm>
                <a:off x="4857752" y="3214686"/>
                <a:ext cx="214314" cy="142876"/>
              </a:xfrm>
              <a:prstGeom prst="flowChartMerg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9" name="Дуга 78"/>
            <p:cNvSpPr/>
            <p:nvPr/>
          </p:nvSpPr>
          <p:spPr>
            <a:xfrm rot="6420508">
              <a:off x="5161072" y="3109181"/>
              <a:ext cx="2031878" cy="2200399"/>
            </a:xfrm>
            <a:prstGeom prst="arc">
              <a:avLst>
                <a:gd name="adj1" fmla="val 13979486"/>
                <a:gd name="adj2" fmla="val 20269966"/>
              </a:avLst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281208" y="2242752"/>
              <a:ext cx="18878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i="1" dirty="0" smtClean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</a:rPr>
                <a:t>(1073 – 1076)</a:t>
              </a:r>
              <a:endParaRPr lang="ru-RU" sz="2400" dirty="0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6444277" y="5522530"/>
              <a:ext cx="21776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 smtClean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</a:rPr>
                <a:t>(1078 – 1093)</a:t>
              </a:r>
              <a:endParaRPr lang="ru-RU" sz="24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833346" y="2011919"/>
              <a:ext cx="19077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 smtClean="0">
                  <a:ln>
                    <a:solidFill>
                      <a:prstClr val="black"/>
                    </a:solidFill>
                  </a:ln>
                  <a:solidFill>
                    <a:srgbClr val="C00000"/>
                  </a:solidFill>
                </a:rPr>
                <a:t>(1054 – 1073)</a:t>
              </a:r>
              <a:endParaRPr lang="ru-RU" sz="2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613851" y="5000767"/>
              <a:ext cx="1868046" cy="63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 smtClean="0"/>
                <a:t>Всеволод</a:t>
              </a:r>
              <a:r>
                <a:rPr lang="ru-RU" sz="2000" i="1" dirty="0" smtClean="0"/>
                <a:t> </a:t>
              </a:r>
              <a:r>
                <a:rPr lang="ru-RU" sz="2000" i="1" dirty="0" smtClean="0">
                  <a:solidFill>
                    <a:schemeClr val="bg1">
                      <a:lumMod val="65000"/>
                    </a:schemeClr>
                  </a:solidFill>
                </a:rPr>
                <a:t>(младший брат)</a:t>
              </a:r>
              <a:endParaRPr lang="ru-RU" sz="20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6" name="Рисунок 35" descr="sy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80688" y="2116301"/>
            <a:ext cx="1235533" cy="1884545"/>
          </a:xfrm>
          <a:prstGeom prst="rect">
            <a:avLst/>
          </a:prstGeom>
        </p:spPr>
      </p:pic>
      <p:sp>
        <p:nvSpPr>
          <p:cNvPr id="80" name="Блок-схема: объединение 79"/>
          <p:cNvSpPr/>
          <p:nvPr/>
        </p:nvSpPr>
        <p:spPr>
          <a:xfrm rot="8048466">
            <a:off x="5670486" y="3973218"/>
            <a:ext cx="214314" cy="142876"/>
          </a:xfrm>
          <a:prstGeom prst="flowChartMerg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52972" y="5000636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" pitchFamily="34" charset="0"/>
                <a:cs typeface="Arial" pitchFamily="34" charset="0"/>
              </a:rPr>
              <a:t>Рис.  </a:t>
            </a:r>
            <a:r>
              <a:rPr lang="ru-RU" sz="1600" i="1" dirty="0" err="1" smtClean="0">
                <a:latin typeface="Arial" pitchFamily="34" charset="0"/>
                <a:cs typeface="Arial" pitchFamily="34" charset="0"/>
              </a:rPr>
              <a:t>Любечский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съезд князей 1097 г.</a:t>
            </a:r>
            <a:endParaRPr lang="ru-RU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5380672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На съезде князья договариваются о порядке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наследия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отца к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сыну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(«каждый да держит отчину свою»),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а так же о совместных действиях против половцев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ВНУКИ       ЯРОСЛАВА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2050" name="Picture 2" descr="http://cdbvizit.ru/wp-content/uploads/2013/01/%D0%90.%D0%94.-%D0%9A%D0%B8%D0%B2%D1%88%D0%B5%D0%BD%D0%BA%D0%BE-%D0%94%D0%BE%D0%BB%D0%BE%D0%B1%D1%81%D0%BA%D0%B8%D0%B9-%D1%81%D1%8A%D0%B5%D0%B7%D0%B4-%D0%BA%D0%BD%D1%8F%D0%B7%D0%B5%D0%B9-%D1%81%D0%B2%D0%B8%D0%B4%D0%B0%D0%BD%D0%B8%D0%B5-%D0%BA%D0%BD%D1%8F%D0%B7%D1%8F-%D0%92%D0%BB%D0%B0%D0%B4%D0%B8%D0%BC%D0%B8%D1%80%D0%B0-%D0%9C%D0%BE%D0%BD%D0%BE%D0%BC%D0%B0%D1%85%D0%B0-%D1%81-%D0%BA%D0%BD%D1%8F%D0%B7%D0%B5%D0%BC-%D0%A1%D0%B2%D1%8F%D1%82%D0%BE%D0%BF%D0%BE%D0%BB%D0%BA%D0%BE%D0%B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10" b="3474"/>
          <a:stretch/>
        </p:blipFill>
        <p:spPr bwMode="auto">
          <a:xfrm>
            <a:off x="1187624" y="934066"/>
            <a:ext cx="6762750" cy="400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2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28670"/>
            <a:ext cx="4143404" cy="3857652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1571604" y="3643314"/>
            <a:ext cx="139666" cy="142876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 descr="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285992"/>
            <a:ext cx="857256" cy="114896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2844" y="1587620"/>
            <a:ext cx="1836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Владимир «Мономах»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35896" y="1699964"/>
            <a:ext cx="499693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Ему удалось приостановить распад государства  благодаря огромному авторитету </a:t>
            </a:r>
          </a:p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Единство еще наблюдается и в годы правления его сына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Мстислава</a:t>
            </a:r>
            <a:r>
              <a:rPr lang="ru-RU" sz="2800" dirty="0" smtClean="0"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cs typeface="Arial" pitchFamily="34" charset="0"/>
              </a:rPr>
              <a:t>(</a:t>
            </a:r>
            <a:r>
              <a:rPr lang="ru-RU" sz="2800" i="1" dirty="0" smtClean="0">
                <a:solidFill>
                  <a:srgbClr val="C00000"/>
                </a:solidFill>
                <a:cs typeface="Arial" pitchFamily="34" charset="0"/>
              </a:rPr>
              <a:t>1125 – 1132</a:t>
            </a:r>
            <a:r>
              <a:rPr lang="ru-RU" sz="2800" dirty="0" smtClean="0">
                <a:solidFill>
                  <a:srgbClr val="C00000"/>
                </a:solidFill>
                <a:cs typeface="Arial" pitchFamily="34" charset="0"/>
              </a:rPr>
              <a:t>)</a:t>
            </a:r>
            <a:r>
              <a:rPr lang="ru-RU" sz="2800" dirty="0"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Однако после этого единство Руси окончательно распалось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158" y="471488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40765" y="4945716"/>
            <a:ext cx="8501122" cy="156966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XII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в. Русь вступает в сложный период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политической раздробленности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итогом которого станет захват и 250-летнее порабощение государства иноземными захватчиками.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ВНУКИ       ЯРОСЛАВА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1048882"/>
            <a:ext cx="5681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F6FC6">
                    <a:lumMod val="75000"/>
                  </a:srgbClr>
                </a:solidFill>
              </a:rPr>
              <a:t>Владимир Мономах </a:t>
            </a:r>
            <a:r>
              <a:rPr lang="ru-RU" sz="3600" dirty="0">
                <a:solidFill>
                  <a:srgbClr val="C00000"/>
                </a:solidFill>
              </a:rPr>
              <a:t>(</a:t>
            </a:r>
            <a:r>
              <a:rPr lang="ru-RU" sz="3600" i="1" dirty="0">
                <a:solidFill>
                  <a:srgbClr val="C00000"/>
                </a:solidFill>
              </a:rPr>
              <a:t>1113 – 1125</a:t>
            </a:r>
            <a:r>
              <a:rPr lang="ru-RU" sz="3600" dirty="0">
                <a:solidFill>
                  <a:srgbClr val="C00000"/>
                </a:solidFill>
              </a:rPr>
              <a:t>) </a:t>
            </a:r>
            <a:endParaRPr lang="ru-RU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4"/>
          <p:cNvSpPr>
            <a:spLocks noChangeArrowheads="1"/>
          </p:cNvSpPr>
          <p:nvPr/>
        </p:nvSpPr>
        <p:spPr bwMode="auto">
          <a:xfrm>
            <a:off x="750390" y="3068960"/>
            <a:ext cx="802955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eaLnBrk="0" hangingPunct="0">
              <a:buFontTx/>
              <a:buAutoNum type="arabicPeriod"/>
            </a:pPr>
            <a:r>
              <a:rPr lang="ru-RU" sz="3200" i="1" dirty="0" smtClean="0">
                <a:solidFill>
                  <a:srgbClr val="000000"/>
                </a:solidFill>
                <a:cs typeface="Times New Roman" pitchFamily="18" charset="0"/>
              </a:rPr>
              <a:t>Вторая междоусобная война.</a:t>
            </a:r>
          </a:p>
          <a:p>
            <a:pPr marL="514350" indent="-514350" eaLnBrk="0" hangingPunct="0">
              <a:buFontTx/>
              <a:buAutoNum type="arabicPeriod"/>
            </a:pPr>
            <a:r>
              <a:rPr lang="ru-RU" sz="3200" i="1" dirty="0" smtClean="0">
                <a:solidFill>
                  <a:srgbClr val="000000"/>
                </a:solidFill>
                <a:cs typeface="Times New Roman" pitchFamily="18" charset="0"/>
              </a:rPr>
              <a:t>Правление Ярослава Мудрого. Расцвет древнерусского государства.</a:t>
            </a:r>
          </a:p>
          <a:p>
            <a:pPr marL="514350" indent="-514350" eaLnBrk="0" hangingPunct="0">
              <a:buFontTx/>
              <a:buAutoNum type="arabicPeriod"/>
            </a:pPr>
            <a:r>
              <a:rPr lang="ru-RU" sz="3200" i="1" dirty="0" smtClean="0">
                <a:solidFill>
                  <a:srgbClr val="000000"/>
                </a:solidFill>
                <a:cs typeface="Times New Roman" pitchFamily="18" charset="0"/>
              </a:rPr>
              <a:t>Начало политического распада государства в начале </a:t>
            </a:r>
            <a:r>
              <a:rPr lang="en-US" sz="3200" i="1" dirty="0" smtClean="0">
                <a:solidFill>
                  <a:srgbClr val="000000"/>
                </a:solidFill>
                <a:cs typeface="Times New Roman" pitchFamily="18" charset="0"/>
              </a:rPr>
              <a:t>XII</a:t>
            </a:r>
            <a:r>
              <a:rPr lang="ru-RU" sz="3200" i="1" dirty="0" smtClean="0">
                <a:solidFill>
                  <a:srgbClr val="000000"/>
                </a:solidFill>
                <a:cs typeface="Times New Roman" pitchFamily="18" charset="0"/>
              </a:rPr>
              <a:t> века.</a:t>
            </a:r>
          </a:p>
          <a:p>
            <a:pPr marL="514350" indent="-514350" eaLnBrk="0" hangingPunct="0">
              <a:buFontTx/>
              <a:buAutoNum type="arabicPeriod"/>
            </a:pPr>
            <a:r>
              <a:rPr lang="ru-RU" sz="3200" i="1" dirty="0" smtClean="0">
                <a:solidFill>
                  <a:srgbClr val="000000"/>
                </a:solidFill>
                <a:cs typeface="Times New Roman" pitchFamily="18" charset="0"/>
              </a:rPr>
              <a:t>Складывание феодальных отношений.</a:t>
            </a:r>
            <a:endParaRPr lang="ru-RU" sz="3200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48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Занятие: 3.5 (2 час)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980728"/>
            <a:ext cx="84296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5400" cap="all" dirty="0" smtClean="0">
                <a:ln w="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Киевская Русь </a:t>
            </a:r>
          </a:p>
          <a:p>
            <a:pPr algn="ctr" eaLnBrk="0" hangingPunct="0">
              <a:defRPr/>
            </a:pPr>
            <a:r>
              <a:rPr lang="ru-RU" sz="5400" cap="all" dirty="0" smtClean="0">
                <a:ln w="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В </a:t>
            </a:r>
            <a:r>
              <a:rPr lang="en-US" sz="5400" cap="all" dirty="0" smtClean="0">
                <a:ln w="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XI – XII </a:t>
            </a:r>
            <a:r>
              <a:rPr lang="ru-RU" sz="5400" cap="all" dirty="0" smtClean="0">
                <a:ln w="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веках </a:t>
            </a:r>
            <a:endParaRPr lang="ru-RU" sz="5400" cap="all" dirty="0">
              <a:ln w="0">
                <a:solidFill>
                  <a:schemeClr val="bg1"/>
                </a:solidFill>
              </a:ln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ояре.gif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4282" y="1285860"/>
            <a:ext cx="3857652" cy="3849155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9001156" cy="6429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3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Times New Roman" pitchFamily="18" charset="0"/>
              </a:rPr>
              <a:t>Складывание феодальных порядков</a:t>
            </a:r>
            <a:endParaRPr lang="ru-RU" sz="4400" b="1" i="1" cap="all" dirty="0" smtClean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Mistral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42918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конце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XI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начале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XII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в. еще более значимой в русском обществе стала роль князей, бояр и дружин.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1500174"/>
            <a:ext cx="45720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вооружения и содержания дружин требовалось все больше средств, которые взимались с населения в виде поборов и дани. Все чаще князь раздает своим дружинникам и боярам за службу </a:t>
            </a:r>
            <a:r>
              <a:rPr lang="ru-RU" sz="2000" i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земельные владения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Такие земли, передававшиеся уже боярами своим наследникам, получили название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000" i="1" u="sng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вотчина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» 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(от слова </a:t>
            </a:r>
            <a:r>
              <a:rPr lang="ru-RU" sz="20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отец, отчина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4929198"/>
            <a:ext cx="792961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Постепенно формируется 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феодальный порядок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⃰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взаимоотношений между князем и его подчиненными. </a:t>
            </a:r>
            <a:endParaRPr lang="ru-RU" sz="24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85720" y="5857892"/>
            <a:ext cx="250033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5720" y="5857892"/>
            <a:ext cx="84296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⃰</a:t>
            </a:r>
            <a:r>
              <a:rPr lang="ru-RU" dirty="0" smtClean="0">
                <a:latin typeface="Arial"/>
                <a:cs typeface="Arial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"/>
                <a:cs typeface="Arial"/>
              </a:rPr>
              <a:t>феодал</a:t>
            </a:r>
            <a:r>
              <a:rPr lang="ru-RU" sz="1400" dirty="0" smtClean="0">
                <a:latin typeface="Arial"/>
                <a:cs typeface="Arial"/>
              </a:rPr>
              <a:t> - </a:t>
            </a:r>
            <a:r>
              <a:rPr lang="ru-RU" sz="1400" i="1" dirty="0" smtClean="0">
                <a:latin typeface="Arial"/>
                <a:cs typeface="Arial"/>
              </a:rPr>
              <a:t>от слова </a:t>
            </a:r>
            <a:r>
              <a:rPr lang="en-US" sz="1400" i="1" dirty="0" smtClean="0">
                <a:latin typeface="Arial"/>
                <a:cs typeface="Arial"/>
              </a:rPr>
              <a:t>“feud”</a:t>
            </a:r>
            <a:r>
              <a:rPr lang="ru-RU" sz="1400" i="1" dirty="0" smtClean="0">
                <a:latin typeface="Arial"/>
                <a:cs typeface="Arial"/>
              </a:rPr>
              <a:t> (земельное владение); феодал – землевладелец; 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феодальный порядок 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– система взаимоотношений, при которой феодал дает землю и покровительство зависимому человеку за плату натуральными продуктами и службу феодалу</a:t>
            </a:r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06" y="4786322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Рис. Бояре</a:t>
            </a:r>
            <a:endParaRPr lang="ru-RU" sz="1600" i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20" y="5286388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этих людей опирались князья в борьбе со своевольным и непокорным боярством и купечеством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928670"/>
            <a:ext cx="35719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это время в русском обществе происходит зарождение сословия </a:t>
            </a:r>
            <a:r>
              <a:rPr lang="ru-RU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дворянства.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Это слуги князя, служащие за земельное пожалование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которое давалось не как вотчина, а как </a:t>
            </a:r>
            <a:r>
              <a:rPr lang="ru-RU" sz="2400" i="1" u="sng" dirty="0" smtClean="0">
                <a:latin typeface="Arial" pitchFamily="34" charset="0"/>
                <a:cs typeface="Arial" pitchFamily="34" charset="0"/>
              </a:rPr>
              <a:t>временное владение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071546"/>
            <a:ext cx="4719662" cy="3657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714744" y="4786322"/>
            <a:ext cx="5072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Рис. Строительство крепости удельным князем </a:t>
            </a:r>
            <a:endParaRPr lang="ru-RU" sz="16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ФЕОДАЛЬНЫЕ      ПОРЯДКИ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2428868"/>
            <a:ext cx="27146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состояли из княжеских уделов и боярских вотчин; </a:t>
            </a:r>
          </a:p>
          <a:p>
            <a:endParaRPr lang="ru-RU" sz="2400" dirty="0" smtClean="0"/>
          </a:p>
          <a:p>
            <a:r>
              <a:rPr lang="ru-RU" sz="2400" dirty="0" smtClean="0"/>
              <a:t>на землях уделов и вотчин находились крестьянские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285860"/>
            <a:ext cx="3857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Почти вся территория Киевской Руси делилась на </a:t>
            </a:r>
            <a:r>
              <a:rPr lang="ru-RU" sz="2400" u="sng" dirty="0" smtClean="0">
                <a:solidFill>
                  <a:srgbClr val="0070C0"/>
                </a:solidFill>
              </a:rPr>
              <a:t>волости</a:t>
            </a:r>
            <a:r>
              <a:rPr lang="ru-RU" sz="2400" dirty="0" smtClean="0"/>
              <a:t>, которые 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500430" y="6429396"/>
            <a:ext cx="2786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Рис.  Феодальная система</a:t>
            </a:r>
            <a:endParaRPr lang="ru-RU" sz="16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5715016"/>
            <a:ext cx="1561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хозяйства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72132" y="1142984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</a:rPr>
              <a:t>Великий князь</a:t>
            </a:r>
            <a:endParaRPr lang="ru-RU" sz="2000" i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00826" y="3143248"/>
            <a:ext cx="2500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</a:rPr>
              <a:t>Боярство</a:t>
            </a:r>
            <a:endParaRPr lang="ru-RU" sz="2000" i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388" y="3857628"/>
            <a:ext cx="2428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 smtClean="0">
                <a:solidFill>
                  <a:srgbClr val="0070C0"/>
                </a:solidFill>
              </a:rPr>
              <a:t>Воины (дружина), дворяне </a:t>
            </a:r>
          </a:p>
          <a:p>
            <a:pPr algn="r"/>
            <a:r>
              <a:rPr lang="ru-RU" sz="2000" i="1" dirty="0" smtClean="0">
                <a:solidFill>
                  <a:srgbClr val="0070C0"/>
                </a:solidFill>
              </a:rPr>
              <a:t>(слуги князя)</a:t>
            </a:r>
            <a:endParaRPr lang="ru-RU" sz="2000" i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58082" y="5357826"/>
            <a:ext cx="1453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 smtClean="0">
                <a:solidFill>
                  <a:srgbClr val="0070C0"/>
                </a:solidFill>
              </a:rPr>
              <a:t>Крестьяне</a:t>
            </a:r>
            <a:endParaRPr lang="ru-RU" sz="2000" i="1" dirty="0">
              <a:solidFill>
                <a:srgbClr val="0070C0"/>
              </a:solidFill>
            </a:endParaRPr>
          </a:p>
        </p:txBody>
      </p:sp>
      <p:pic>
        <p:nvPicPr>
          <p:cNvPr id="16" name="Рисунок 15" descr="пирамида власти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428604"/>
            <a:ext cx="6316474" cy="601338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929322" y="1857364"/>
            <a:ext cx="2857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</a:rPr>
              <a:t>Удельные князья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ФЕОДАЛЬНЫЕ      ПОРЯДКИ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0"/>
            <a:ext cx="7272809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ДОМАШНЕЕ ЗАДАНИЕ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07704" y="2201654"/>
            <a:ext cx="6984776" cy="1754326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3600" i="1" dirty="0" smtClean="0"/>
              <a:t>Учебник: </a:t>
            </a:r>
            <a:r>
              <a:rPr lang="ru-RU" sz="3600" i="1" dirty="0"/>
              <a:t>§ 9-12 стр.65-86. Сайт: «Киевская Русь в  </a:t>
            </a:r>
            <a:r>
              <a:rPr lang="en-US" sz="3600" i="1" dirty="0"/>
              <a:t>XI</a:t>
            </a:r>
            <a:r>
              <a:rPr lang="ru-RU" sz="3600" i="1" dirty="0"/>
              <a:t>-</a:t>
            </a:r>
            <a:r>
              <a:rPr lang="en-US" sz="3600" i="1" dirty="0"/>
              <a:t>XII</a:t>
            </a:r>
            <a:r>
              <a:rPr lang="ru-RU" sz="3600" i="1" dirty="0"/>
              <a:t> вв.»; задание 6,7,8</a:t>
            </a:r>
            <a:endParaRPr lang="ru-RU" sz="3600" dirty="0"/>
          </a:p>
        </p:txBody>
      </p:sp>
      <p:pic>
        <p:nvPicPr>
          <p:cNvPr id="6" name="Рисунок 5" descr="teacher_left.gif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436"/>
          <a:stretch/>
        </p:blipFill>
        <p:spPr>
          <a:xfrm>
            <a:off x="395536" y="2348879"/>
            <a:ext cx="2641625" cy="430909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6911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 b="6001"/>
          <a:stretch/>
        </p:blipFill>
        <p:spPr>
          <a:xfrm>
            <a:off x="5868144" y="2348881"/>
            <a:ext cx="3275856" cy="4527772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ВТОРАЯ     МЕЖДОУСОБИЦА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1"/>
          <a:stretch/>
        </p:blipFill>
        <p:spPr>
          <a:xfrm>
            <a:off x="1" y="404663"/>
            <a:ext cx="4909279" cy="6471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1015663"/>
            <a:ext cx="700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В начале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XI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в. государство переживает начало новой усобицы в княжеской семье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40260" y="1869967"/>
            <a:ext cx="7005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>
                <a:latin typeface="Arial" pitchFamily="34" charset="0"/>
                <a:cs typeface="Arial" pitchFamily="34" charset="0"/>
              </a:rPr>
              <a:t>В 1014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г. Ярослав, отправленный Владимиром на княжение в Новгород, отказался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от уплаты </a:t>
            </a:r>
            <a:endParaRPr lang="ru-RU" sz="20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63888" y="3861048"/>
            <a:ext cx="25427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Дело в том, что Владимир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передал Борису командование княжеской </a:t>
            </a:r>
            <a:endParaRPr lang="ru-RU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дружиной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что фактически означало </a:t>
            </a:r>
            <a:endParaRPr lang="ru-RU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признание наследником 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44416" y="2780928"/>
            <a:ext cx="5247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Предполагается, </a:t>
            </a:r>
            <a:r>
              <a:rPr lang="ru-RU" sz="20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что </a:t>
            </a:r>
            <a:r>
              <a:rPr lang="ru-RU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это связано </a:t>
            </a:r>
            <a:endParaRPr lang="ru-RU" sz="200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намерением Владимира </a:t>
            </a:r>
            <a:r>
              <a:rPr lang="ru-RU" sz="20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передать </a:t>
            </a:r>
            <a:r>
              <a:rPr lang="ru-RU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престол князю Борису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44416" y="2492896"/>
            <a:ext cx="4495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0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Киеву </a:t>
            </a:r>
            <a:r>
              <a:rPr lang="ru-RU" sz="20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дани. </a:t>
            </a:r>
            <a:endParaRPr lang="ru-RU" sz="2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6237312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Рис. Новгородский князь </a:t>
            </a:r>
          </a:p>
          <a:p>
            <a:r>
              <a:rPr lang="ru-RU" sz="1600" b="1" i="1" dirty="0" smtClean="0"/>
              <a:t>Ярослав Владимирович</a:t>
            </a:r>
            <a:endParaRPr lang="ru-RU" sz="1600" b="1" i="1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334215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ВТОРАЯ     МЕЖДОУСОБИЦА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3666" y="1412776"/>
            <a:ext cx="61313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Из-за борьбы за власть в заточении оказался и старший сын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Святополк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готовивший вместе со своим тестем – королем Польши заговор против Владимира.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78349" y="404664"/>
            <a:ext cx="3796826" cy="6119115"/>
            <a:chOff x="5178349" y="404664"/>
            <a:chExt cx="3796826" cy="611911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3"/>
            <a:stretch/>
          </p:blipFill>
          <p:spPr>
            <a:xfrm flipH="1">
              <a:off x="5580112" y="404664"/>
              <a:ext cx="3275856" cy="3226932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349" y="2841239"/>
              <a:ext cx="3796826" cy="368254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5888630" y="3789040"/>
              <a:ext cx="237626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6"/>
          <a:stretch/>
        </p:blipFill>
        <p:spPr>
          <a:xfrm>
            <a:off x="292742" y="3322027"/>
            <a:ext cx="3528392" cy="3146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23928" y="5874969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Рис. Король Польши </a:t>
            </a:r>
            <a:r>
              <a:rPr lang="ru-RU" sz="1600" i="1" dirty="0" err="1" smtClean="0"/>
              <a:t>Болеслав</a:t>
            </a:r>
            <a:r>
              <a:rPr lang="ru-RU" sz="1600" i="1" dirty="0" smtClean="0"/>
              <a:t> </a:t>
            </a:r>
            <a:r>
              <a:rPr lang="en-US" sz="1600" i="1" dirty="0" smtClean="0"/>
              <a:t>I</a:t>
            </a:r>
            <a:r>
              <a:rPr lang="ru-RU" sz="1600" i="1" dirty="0" smtClean="0"/>
              <a:t> Храбрый</a:t>
            </a:r>
            <a:endParaRPr lang="ru-RU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88630" y="3631596"/>
            <a:ext cx="249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1016-1019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022081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36712"/>
            <a:ext cx="4213935" cy="6021288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ВТОРАЯ     МЕЖДОУСОБИЦА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1628800"/>
            <a:ext cx="55446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Arial" pitchFamily="34" charset="0"/>
                <a:cs typeface="Arial" pitchFamily="34" charset="0"/>
              </a:rPr>
              <a:t>Для того чтобы противостоять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отцу Ярослав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нанял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варягов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Однако Владимир не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спешил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предпринимать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какие-то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действия </a:t>
            </a:r>
          </a:p>
          <a:p>
            <a:pPr algn="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Кроме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того,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летом 1015 года </a:t>
            </a:r>
          </a:p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вторглись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печенеги 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войско, </a:t>
            </a:r>
          </a:p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которое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возглавлял Борис,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было отправлено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 отражение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кочевников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951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ВТОРАЯ     МЕЖДОУСОБИЦА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738"/>
          <a:stretch/>
        </p:blipFill>
        <p:spPr>
          <a:xfrm>
            <a:off x="4757774" y="188640"/>
            <a:ext cx="4386225" cy="66693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9552" y="1015663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Варяги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нанятые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Ярославом,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начали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творить беспорядки в Новгороде.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6561" y="1862377"/>
            <a:ext cx="57236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Новгородцы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не выдержав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насилия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перебили всех варягов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Ярослав узнав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 случившемся,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жестоко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расправился с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новгородцами.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6561" y="3861048"/>
            <a:ext cx="5095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тут Ярослав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получил от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сестры письмо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в котором она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сообщала, что их отец Владимир - скончался. В Киеве правит Святополк, который 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расправился с Борисом и Глебом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…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5841" flipH="1">
            <a:off x="3952060" y="4827126"/>
            <a:ext cx="1959323" cy="19562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251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ВТОРАЯ     МЕЖДОУСОБИЦА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1"/>
          <a:stretch/>
        </p:blipFill>
        <p:spPr>
          <a:xfrm flipH="1">
            <a:off x="3923927" y="-13151"/>
            <a:ext cx="5205983" cy="68631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1130" y="1015663"/>
            <a:ext cx="5539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Это заставило Ярослава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заключить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мир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новгородцами, уплатив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виру за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каждого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убитого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/>
          <a:stretch/>
        </p:blipFill>
        <p:spPr>
          <a:xfrm>
            <a:off x="107504" y="555084"/>
            <a:ext cx="2736304" cy="26954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" y="2761741"/>
            <a:ext cx="2981941" cy="28921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472514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Ярослав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9318" y="5068718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Мудрый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2554" y="2770757"/>
            <a:ext cx="5539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Войско новгородцев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одержало победу в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битве, но Святополк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продолжил борьбу.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4601868"/>
            <a:ext cx="5539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При помощи печенегов и поляков в 1018 г. Святополк прогоняет Ярослава из Киева.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738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42" y="2117358"/>
            <a:ext cx="3481958" cy="4738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36712"/>
            <a:ext cx="4213935" cy="6021288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ВТОРАЯ     МЕЖДОУСОБИЦА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5620" y="1268760"/>
            <a:ext cx="6172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Arial" pitchFamily="34" charset="0"/>
                <a:cs typeface="Arial" pitchFamily="34" charset="0"/>
              </a:rPr>
              <a:t>В 1019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г. Состоялась решающая </a:t>
            </a:r>
          </a:p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битва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на реке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Альта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Войско Святополка вместе с печенегами было разбито, </a:t>
            </a:r>
          </a:p>
          <a:p>
            <a:pPr lvl="0"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а сам он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бежал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Чехию, </a:t>
            </a:r>
          </a:p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AutoShape 2" descr="http://v.foto.radikal.ru/0702/50992e9a61d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2853277"/>
            <a:ext cx="228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однако где-то в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пути пропал без вести</a:t>
            </a: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0511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5359400" cy="5676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46" y="832545"/>
            <a:ext cx="4213935" cy="6021288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07504" y="0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000" kern="0" spc="-1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ECF5FE"/>
                </a:solidFill>
              </a:rPr>
              <a:t>ВТОРАЯ     МЕЖДОУСОБИЦА</a:t>
            </a:r>
            <a:endParaRPr lang="ru-RU" sz="6000" kern="0" spc="-10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ECF5F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4626124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До 1036 г. власть в Киевской Руси делили братья 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Ярослав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Мстислав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 Лишь после смерти брата Ярослав стал полновластным правителем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3223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0035137-38D7-4C7E-8D4E-104D6A754E1A"/>
  <p:tag name="ISPRING_SCORM_RATE_SLIDES" val="1"/>
  <p:tag name="ISPRING_SCORM_PASSING_SCORE" val="100.0000000000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OsDS0nfwbQZ2AUAAFUWAAAdAAAAdW5pdmVyc2FsL2NvbW1vbl9tZXNzYWdlcy5sbmfNWF1PG0cUfY+U/7CyFKmVGpJUShRVfGhtD2aV9S7ZXQPph1aoIIQERorbKo82pA0VbaAoCEoDaWnVl/RhC3Yw+IO/MPMX+kt6751de22IdheE2gcj7+I5c++Zc8/cmcGRZ4sLyjezT0vzS8Wh1L2Buylltvjl0sx8cW4oVXBGbz9MKaWvposz0wtLxdmhVHEppYwM37wxuDBdnPt6em4Wvt+8oSiDi7OlEjyWhvGp+6zMzwylxtNuxsyPq8YTVzdzppvWcqlh/gtv8yPeFsu8zs8UfgqPTX7GPd6CF/XPn37w8YOHz+7df/Dh4B0fLA62nVd1PRJdIfD7d2NgG45l6i5MwHTXYFMOYL/iG4C/xbeSjTYLjq4ZDAB+g+Eb/GcAepsMYtxiEzB+D0Zvw+dV5OiCZTHDcW1dyzJXs13DdIgvnTksS6k0xLrCz0QZCKrCp8Hf8RqShK9b8LXN/xbf0j/rwGDb/62o4INYhu81+PuDAi8awO4JryqIIxlvie+4FxVj1syrmuFazHYsLeNopgFxbfBDWLq2KCv8GGDP5DwQQuNcAPJFDX4HccNvPJgUlxii9xTxI8LwJgUFIzC12kBkSJY6qRk51zFN3XaZkQ3eQGTbEM4hBFMWq0ASpV6GLxWAP/TlVUuIb6k2s0iznqhQlqeXQHCl8PfFCwwHYSg6ILKSNKIxLTemw8ehsF5DWGVYT8g5Gcw4w6X8A4SB1MvcYoCAYJkFgrftSdNCkW4i4ShAHK9gFZNcG5hdNSTgkCi996giam7NyJhQMhknPP8eYNCSA9IaP+mJIAowz2xbzTE3bU5B8RHYFj9IMsp8hKvKd5OMecJs6VNRgwx1QsupWHToDkENkjVsijUF+URD8Im/uPKXJRNY8UgN/qImvqdSQ75qIW8QawPJIrLZ4wLoQVN1ss0OTBBZq9eRPIqrjpV4cWwywLJYB+GcipXIaMBwMyyLkn5c0D51R1VNZ1kXNJ41J11HbgdEVKtL0CqEWVdI66B434c6FMDvbvl2bGTZ1C1FWlUtHtcIA6UgVsRLoLielNy+dHp2g76sgp2BdF/ztwBPZoPf/NU96XH+CzeM4/OOGZOby+SDdXt9yQDxFYJZDUmPn6DbXkdWdoYZqqWZEcKTOoF+h4TXF+J5+ikbj2z56H8qz07il5XoJVSZhJbLppJYnUkFef1p2XJ/Tmu4m/0E2ICLO654jk1jfAAGbR+4Oru9OD2/EH+YZoyaxFkbTB3TqGLDE90xdREMMwDZQ92CwqH4n+O2QDuI3z22ZcvYM0d0H9WdZQJYNal5qSPPF+N58fEmWdrWHHl68NBxooaSI8rF7ZXbXjKT/ihopd6RXiDyGvbTvlp97/OdFIav4LGrx0kjRRVq/Xu6GEdzdEbNDwmMTiUv5OkEPahFIddhvpjNHcxTyLOAU9ljnHdU5EV2zzjJISRzjHRheeF0sqZinkFEpUseVu8RUt2UvHJv5CoB+9y86Tm5haLrC0a8jJqs41NX0EzYa65fNzZTrcyYm1GNDJNHn2X/iOfFHApWgBzrju3qaprJJhOXGW8Kqr7UTvwNsBV4Jkoh5gTy2J5loypMEpD5BqbAE+PpP+U/Y+L0R/krnCK2+e9wZPyLH8Bp+YC/VQB3n+9AArt845NEuOCHuDuxDv5ndMxt0m5/yutfRKE5aroXgK4nXuNRB6LZiTPcvx0JrUPsOxJHgyLpvT/YpOWiMmuLdTqNYDGT8poXHBg7XSBp8P03CjWFnOiYNupV/L8iob3gwgLPugPREUP1+uJQHUfNjOWhwG1aWDSHFSiIilhLApNXrUewTdDJG3B2IPIKZgaF1ZR5oLf1XVVE79fhKWiF/SuQjjaSAHRvwPapWUX7aASGngTo6u0A8uRo466azdLFIWDsYvsMKK3A+/27hSrZfyhWfNkI3y+ih/XdMMadPzOmGrDd/RchUIcS+Dw4oXwO6s/vjQ6D9qUXrfNUogvgwTuh++B/AVBLAwQUAAIACADrA0tJcmsy4ewEAABuFAAAJwAAAHVuaXZlcnNhbC9mbGFzaF9wdWJsaXNoaW5nX3NldHRpbmdzLnhtbNVY3U4bRxS+91OMtspd44WUFILWRghsBZW/xlspVVWhsXewp+yPtTsuoVcQ1IaKKEFVUNtEDW0q9Sa9cMHbmB+TV5h9hT5Jz+zs2hgMXRJAVNYa78w533znzDdnD6uNPLBM9DVxPerYGaU/3acgYpccg9rljPKZnr85pCCPYdvApmOTjGI7ChrJprRqrWhSr1IgjIGphwDG9oarLKNUGKsOq+ri4mKaelVXzDpmjQG+ly45llp1iUdsRly1auIl+MOWqsRTIoQEAHBZjh25ZVMphDSJNOUYNZMgagBzm4qgsJk3sVdRVGlWxKWFsuvUbGPMMR0XueViRvlgaFR8YhsJNU4tYouceFkYFMNsGBsGFSywWaDfEFQhtFwBuoMDClqkBqtklFsDAgWs1ZMoIbYMHQuUMQdyYLMI3iIMG5hheSvXY+QB8+IBOWQs2diiJR1mkIg/o4zrc4XJifHc3PSMnivM3dWnJiWHczjpufv6OZz0CX0ydx77pPB3P5/N3ZucmP5kTp+ZmdQnZjtekNGuhGhqd8Y0yKxTc0uknTCNVWpW0cbUBI0eS6NHGKjcxG6Z6E6ewibOY9MjCvqqSsqf1rBJ2RIchj44DAuEVEe9Kimxe2LbMgpza0TpwElAIAZ72ZbE7TttSQwOdYWuytU7YfVkqWHGcKkC4oGxkJqmHh2KzeYduys0cY+Kjmm0AyJWkRjT2CJHjkRhgdp5sOxX0DxsggmhjroUmwqiDEIvtZ29WtFjlIVHL3/UEgEW1AiCpgonUlGqYNfryng760L4pewX/Ede5wfcDx7yPd78UuZEzp3mw38I1lHwLT8EnyZcPuLb/JC/gesv3oLvbTEcPEb8bbAMViuAD7bBshzwwdLnLXCsB9/xJm+iYCWe+Rv8fb7DD1HIaUUYjSTi9Av4wfqCFm8A6oHAeAOxbQPOcrAWURJ0BeyHnRUbEEDwCH4ewJgwhp+7IjQEZOqIN8B9VXDiu8CU7wPmLm+kE7F6xveDp23YiFw9BgakFiRivQsYhSk4HkqwChYCZk1kOMpsRDOOScJ2kCCuG/LQT0yP5+7fuGLKZ2T/YpgKGYqVY52tAVzybCC5wb5Q2iHIwJdKPiZZMSyICxgfpLAaPAm+hwD9I8jBevoiJRrO1QH8kO9cA5meV5lnB3T5Gn0HWV48wbY0pZJgW0JpXmiqrl7AcdrD2tOAa18sCxyaYrhnss9gE+1RQ5jtgU8Lngb15NlNEvRDwTF4LOCFWoSFD9H7UQ17lxz81nGIObS6A62HDJqws/XeLCSV5eApxL4XrCZat6//1kcDtz8eHLoznFb/Wf7j5plOUUM3a2Jqxx3d2KkdYzKvY33jfzid0T2e8M07rgUNFTFOLNq7I446t5O9jaaKnqt3CxZ2itexA+O/8k1own7nL/if/BXfgOs14lv8Jf8JxPacbwwn1KXou96CNhvySMJjQFaHVlw+hFATYr0AHj/DeX+d8MG2ARFs8GcJq8gG4G/yzaTWCTls8leJLF/y54nstrrK3JGO9lgDGzxJuOwO+NbDavko2qJod6BfhidE1A3/L6rBaQfz/QvJlRSD9/p/TFaSSyoGWyC3JjxG9mBXL00J177gXmaKr1PG5F37LUrXaxNN7fmCSsxY1KYW5NGkBmm/1creHujT1N5TqRSgdb8jzKb+BVBLAwQUAAIACADrA0tJOio/TroCAABYCgAAIQAAAHVuaXZlcnNhbC9mbGFzaF9za2luX3NldHRpbmdzLnhtbJVW207jMBB95yuq7nvDXstKphKUroTUXRAg3p1kmlh17MielO3fr+04xG4bmu0IqZ45x3P1FKK3TCwuJhOSSS7VMyAyUWir6XQTll9P0wZRilkmBYLAmZCqony6+PTLfUjikOdYcgdqLGdDM+jdzN1nDMX7+D63MkTIZFVTsV/LQs5Smm0LJRuRnw2t3NegOBNbg7z8OV+uBh1wpvEeoYpiWl1ZGUepFWgNNqQfKytnWZymwDtPl+4zktO7+jj7A9qOaYaOdvPZyhCtpgXERb66sTKMF+b2uCtzKx8TEP6igX79YmUQyukeVHz53TcrgwxZN/X/zEitZGELGnM+buI7h0uam+dno7q0cpZgE7KOznbBl8fleheA/Nfw3RP7XJXkj7auBwvBNj3lsEDVAEm6U2vTpXx7aNC8j84eanrMo4n5kTYaFhvKtYf1yh74BG9M5CHKa3rIq+RNBcs24BAZG3rCcnnrlkWIfdcFMSrYeWWfSqDskX9MYY+QgbJHPnOWw4Pg++MIDk0tqevyLfX9DBrgyVEHjBkENcfch9KdOqt1tbaPVwexekWHqWQOC23jeWEV2NaRxOnamJKjoIigO1ZQZFL8trh077LRJDkw+Gk7PVsEGXI4NXIuRrOow3q588XZgpD2h6FPrj1P0Ozx6ylFpFlZmR8mPZ14nnkopjDT5DTDbkoDB3UvNjLgON9DpIqqLagXKflYN0Ii6LHXy/Z9DcFJEtSAJKerTPwlp8ovmioFtTJdY6C7KsfKFliyouTmD18ZvEF+wBiwtlQszX2Csve5DBR+CICqrOymtj20lqrhyDjsgHtroHApD+VGtJnSoYG7wTVsMBw5rxk1k35Z9LMSL5FAfwL/asKKLj6wjBh7pKl2mUUvv9vEwdXRcu4Wmp2+cJe5sx+m6GZjPy6hUdr/KP8BUEsDBBQAAgAIAOsDS0ldUemkvQQAAH8TAAAmAAAAdW5pdmVyc2FsL2h0bWxfcHVibGlzaGluZ19zZXR0aW5ncy54bWzVWG9P20Ycfp9PcfLUd2sMHR0UJSAEQaBRYMWTOk0TMvGReHXsyL6M0ldQtJWJqo2mom2tVrZO2pvuRQbxGv6EfoXzV9gn2XM5OyEQMtOmrBMyxOff77nn99xzlx9Ojd4tWORr6nqmY6eV/mSfQqiddQzTzqWVz7TJq0MK8ZhuG7rl2DSt2I5CRkcSqWJpyTK9/AJlDKEeAYztDRdZWskzVhxW1ZWVlaTpFV3x1LFKDPheMusU1KJLPWoz6qpFS1/FH7ZapJ4SIsQAwFVw7DBtJJEgJCWRbjpGyaLENMDcNkVRujXFCpaiyqglPXsn5zol2xh3LMclbm4prXwwNCZ+ohiJNGEWqC0k8UYwKIbZsG4YpiChWwvmPUry1MzlwXZwQCErpsHyaeXagEBBtHoWpYEtK9cFyrgDCWwWwhco0w2d6fJWzsfoXeZFA3LIWLX1gpnV8ISI8tPKhLa4MDM9kVmcndMyC4tT2s0ZyeECSVrmtnaBJG1am8lcJD4u/NTn85lbM9Oznyxqc3Mz2vR8KwuKtgmSUtsVS0FZp+RmaVOwFMuXCku2blqw6CkZPcpgckt3c1RzJk0s4rJueVQhXxVp7tOSbplsFXuhD3vhDqXFMa9Is+yWWLa0wtwSVVpwEhDEsJZNS1y/0bTE4FBb6aqcvVVWR5YpnTE9m4d5MNagllJPDkVhy47dVpq4J0uOZTQLWobKFmoZc03dUojJUFu2+ZQJBdikaUF/kdufXLbZmeKyed312jRs6iisnB35gv/AK/yI+8F9fsBrX8oq5bPzcvj3wRYJvuHHyKnh8gnf5cf8Fa4/eR2/d8Vw8JDw18EaotaBj9hgTQ74iPR5HYmV4Fte4zUSrEdP/kK+z/f4MWlwWhdBo7E4/Yw8zC9o8SpQjwTGK9S2C5y1YDOkJOgK2A9bM1ZRQPAAH48wJoLxcV+URkCmQngV6RuCE98HU34IzH1eTcZi9YQfBo+bsCG5SgQMpDqE2GoDJg0JTpcSbCBCwGwKhUNlQ5pRTRK2hYS6rshtPD07kbl95ZIpd1G/N0yFDcXMkc82ARdfDSIX2BdOO4YNfOnkU5YVw4K4gPFhhY3gUfAdCvRPIAdbyV5atPGsAvBjvvce2PSizuxe0Lv36BvYsvcEm9aUTsKyNKzZU6ku38CR7I2zp4rrUEwLDjUx3FHsLmzCNaqKsAPk1PFtUImvbpyi7wuOwUMBL9wiInxU74dn2Jto8GsrIeJQby+00mBQw8pWOrOQVNaCx6j9INiINW9f/7WPBq5/PDh0Yzip/r32+9WuSWGLNm/pph31aOPn9oDxsk51gv+S1KUfPJM76bgFtEjUODNp5x437MXO9jYpVXRCnZuqRu93OT0V/4Vvo636jT/jf/AXvIzrJeE7/Dn/EfZ5ysvDMZ0mOqnXcFtVbjIc7HK/16MDQVgvJtYz8PgJO/hlzK+qMioo8ycxz4Uy8Lf5dtzomBy2+YtYkc/501hxO20H14ke9VRLGjyKOe0eciuN8+9BuETh6qADxpkf9rf/i/193lZ7+6PhUrZ39/+Z5Obv1fbegYFqOOoPsE7vbG3/+0Oxp6K9TxrIu+bbiLbXDym144ueBMbbX5qNJP4BUEsDBBQAAgAIAOsDS0mCE8d0lgEAACIGAAAfAAAAdW5pdmVyc2FsL2h0bWxfc2tpbl9zZXR0aW5ncy5qc42Uy27CMBBF93wFcrcVok9od6hQqRKLSmVXdWHCECIc27JNCkX8ezPmFTuTUs8mvjq684g821a7PCxh7ef21n/7+3t49xqg5swKrkNdNOg56syKbAaTLAeRSWARUiAy58LCSd+dEcqZSe863Xygr60YMkXQ+pSgIhoCtBRYEOA3Ba4p8Sds7tDYvqnKqKcr55TsJEo6kK4jlcm5Z9jVqz/VHiNYFWAuoHOeQGDa86eJPDs+9DCqXKJyzeVmrFLVmfJkmRq1krOm/IuNBlP+9OUe6D71XkaBncise3OQx4lHfYxmUhuwFg55H0cYJCz4FETFt+vPH2hgXG8ooovMZu5ID24wqrTmKdSm1B9ghJgsvWrT7GHUOQdrtyfubjECQvANmJrV8B4jAJVe6X/8QG1UihOpofWZn1Ch+CyT6SF1F4PksFi0bZreuVFf/pAFT0hFT2hBPb+8aXnEoCVAd9SCvDbKO6bsBCVKIoeiQE2ABb1IXLxI8P7ZZtw5nizycj+U67GcAzdLMBOlRFn+16VC41yt3S9QSwMEFAACAAgA6wNL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6wNLSXgJ4aR2AAAAdgAAABwAAAB1bml2ZXJzYWwvbG9jYWxfc2V0dGluZ3MueG1ss7GvyM1RKEstKs7Mz7NVMtQzUFJIzUvOT8nMS7dVCg1x07VQUiguScxLSczJz0u1VcrLV1Kwt+OyyclPTswJTi0pASosVijISaxMLQpJzQUySlL9EnOBKi/Mv9hwYd/FxotNF/Zd2KlwYdfF5osNFxuV9O24AFBLAwQUAAIACAA7n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DrA0tJW9i1228BAAD4AgAAKQAAAHVuaXZlcnNhbC9za2luX2N1c3RvbWl6YXRpb25fc2V0dGluZ3MueG1sjVLbatwwEH3PV4j8wEoa3Qzugm4uCw0N3ZY+BrNWi0kiB0uhIejjK6dZNttsSDRPM+fMGWZ02nQ9Rnuf8nQ7PvZ5nOI25DzG32l9hlC7m26m+XIOKeS0OlR+jnGY/mzir2mp1WrKfRz6ebALmtYYdU8PKamVUzVjhlEkmadeIee5rVgDrgFbMUeJbVf/SfzTncMuxHxatV0doa8bNjGFOW/iEB7WcMx+CR1v8Hnuh7Hy0lqwJcp+anFsCcQIl9wXqgFAIMsdcbhI2UhNkMeMYyhGUaCACOekEYVIyqFmXSOqCvONQEwyRl2hntZupLVx1BYJDSG6TvOqsaXrjMQYEUKAucIFdAajyoaqoUEtBwQHBkTRRhMFqLOd6VjxzgvLkaJeYFyYMYDx4biH7V6e61D98Dr7c74jePILTqKLt1YnzNXu7ue5kr+H27ubPgc0Dp/Ot5uLyy/+yn798W3rz5+N+WTiPW1xa137TXP/BVBLAwQUAAIACADrA0tJ+G/Aj0kNAADkVQAAFwAAAHVuaXZlcnNhbC91bml2ZXJzYWwucG5n7dz7W1LZ3gBwyrxkXk921LxVM5k1plAZXhAjK5uOqU3T2Ek0jdAu4y0SRQUVI+uNwKmOl7xONuPMm4JYXigVxcQKFauTlCiopFSohIR4hZdmnne8zDnnHzib52HxbNbms797rcVea/3yvRoU4GdsuN4QBAIZf31w3zcg0CoLEEjHz0BP+83lOyZ/036swHzjtxdE67J9rz1YFYU4jACBGNQ1cxG62uPVcQf/jgGBTFo/v1e0x/5yGgQ6hvt6H+LbpLCx/kdUm1et6YNz/K1bfS0fXjE8sv8O4s7XCATiB72th+9eWfki7v1BSwPLMerNwC23Yz/SJDWJN0NnGQ+etaHo+JH8mi6v3MZERn0jYX5mqLyE8HBK3u4gIninqftyIeHpK/SsFhUD/sYdcPCJljN6XEHjNPUkYVo3e6fuJtvVUUbgZpDOQhFiRMaCY2Mz2bGseUfHK6uXVRuBq/jNZwzEWFlnATTFUvjNVueySMiyU+Ls9Q78rR7alVnF5qFIIbyenUuqm5sTrKy2DwpVojRXJ/e7pKWRaovdNp+rE26t5v0Y9yc7TG+Vru45TMZE62ADwf24qAe6uB6J3hNkZrFKdzlZvQKx4jb5wE/fbrVeWrFKF4EIWt5aG2zMLEqfnrl1cPONpRX/Eb/67SYAB3AAB3AAB3AAB3AAB3AAB3AAB3AAB3AAB3AAB3AAB3AAB3AAB3AAB3AAB3AAB3AAB3AAB3AAB3AAB3AAB3AAB3AAB3AAB3AAB3AAB3AAB3AAB3AAB3AAB3AAB3AAB3AAB3AAB3AA/y/BM1JYGvUsyRW1LE2OtmhLL93wi8Gh5Ql8TusQV+6yPrz1u5xj7ksiyni5a4OTgSFx5XLoTXop6PCBMpfiyNAHYZXBi2Nw+o93cYhRXcF+uuTqhT+v0J5vZrHsPqyeaKEzO9YnyHdJ7yjPNe5YFMAeyL8JqxmBGHx1L9gysBjGTPr07nlbpr6py7iIJZOmQ6xQUE4cedjq5TdE53u2i7lmcFVhSVFr3/cdP3L4uScJ+SNHUIUc1IiYh66IudCUn8mms9TJ8ud+DqsN9FddutdMgdihpL4tWUsC+N7t48Qw977wqZf250aT1/nHRwolDFTUZE58L5QincUEJc1NMfLiOiERly9DahN0TwizjBcBkrPho9kXH0/NX+PBZ7+Xwc45Y0z8vkQq7bP+IRVeLcpkewQXFei5c3qyWnAEq+OyHq9F7QE2EaVNfRx8E3hDYhstet3/CTlOg2nAmKJygaQ0LljvA62pC29DnMV3L8m65O6qpnXhYoYSZALHmKEU4SuJLVYbec+sLsnGEz8YhAwJLhxOvbI42VKxHof5MasLGqCMn60lHcWLshrolfyi19CfxQRtP9bXetboFqK7FL685Drh/4+mDKk2wuDE/ksadU4LvskkP6lkAsX51XSW8z13fouDRdPU0LVrcjdwqvJVsGVJmnq6koYL+e42mibJYsTvoiw0UmJn+rU1aqgjmSlsUiY9ix/oVu0mkEaa4gWJmqf6JKqPempIKeVbiicVPB/Rh7wqtO/rur39Mt8flozqj5/evwzxKfG4eCFlVDyZ7zM5HaiU84q9vbZta1CVgh2nxAcztH0+08+fYjGJHFGuartG/b68RB2lc1tFD/6YWqxEjaiEE/MjO8QGWXJ8Dh0zP++SYrdO2GTcMl8+PRjeeIK+EHWwtRVrnBfbJ8BfZOfY3U8Iw7pwTY+2z217qlpvwXlL4I/ViQgploYuIZGwGP/e3K+w/p8k0cU9YFkJ735qxwSTzx1LDsXkOxCmBsf6HxE5yEi4+ngS/GBq9pLu7G2GsDZd6LiK7czlaOgSd0z7aPL08NxZ5stE57qvLo4Ktqa8CXh7DzsU5sbvreu03RH46FyUCu31wNWmjiuUIQlcitLj50fF0mwV1AHTobQQng/KK7cnl63S65O7bZFiNkjups1pUjNRzVhdkoRXwpKCuMPtYu2BuUvPWk0ot5P/pdMUokmmf3PWOuKPv3L9WR0xUoVyJKNMHhS7hu5unxl/JBN25vfcnIVQBQkhJ8tjYDFCjmIsecyr5AwvoE9lZ0HrfdNI2B58XXB8slqAdA3BVvBwH455tZomXHinDSwkyOoJFqF+ezNQWLwSokZeTscjIjbZHYmgNWyeSnDKsyGXDuirD2uaVXPkhYRhyNwMS9cw23VrR05jtbfmlZE41l2koHkkFviR6SUp1vbaGDyJEd7QQkXNPYqhJggRgfvnbLJEkXpYG8kOpwrqrZP6JOWRaa4q9Y0KvmtThQO04lidbLsT8rvmnthTUnPDte/3wPZQBdoOnS05umWkxpRjaG+JRtIvMc2RpNPwSDhhH5kxV/3YY7gl60D/lDPPaKH/4Dp8eYhdrf2PYMkBFM2NMh5WfLvp/AvPvS31ldS9VlQbBX069VGAjvtPpVXoPhcBA19AZFfV8sQzai8bC8cXw2dXc2dqYHsjitczYG2n8J5tO0yQ2GetOw76m+3cZ2AIN/rAicJFLjxkJ63rKY28XPtYjcyOa3cPI9y1t6Uv4xG8KMKDeltRhnvMro9tvJ84/jq0iYp7ME0rexH70twwBAunqmrQfbV6pFDpOcpTdDmsgmrmwemAUx2cnfyzpcluVS6ubxnDBqSrF/nhsod/ba2+XYlq2bG7gp4f98rNIvK6Da9RapbjG3wqNCNHtfHxojH8fr37xTBGal/effLV+bw1nXQcnmltkVN+i9pOme5K7aDxwQ4+auSBLOVZ80cB6DxM07D5SJ38Vtb0bVrvdEPC56ggxVzlLjU8s7OQS5OdpIgZYR94N1TYS+wJti2XWGNiHEJk7/O89tq2m3GDo9lObwNDi3HCLk+nDkwozROK5sfizCwCVFnY/ivOvIWHfPNh66SPAy0pzMtstCXSVvErl6Bg0zyEEydWcu2auXZcRcp2KqX+OiKC2yWpFNe6OaU+Oe9kdP6VPGWNIYoNf/a0mtL5v27dxmTxO6L5Kk60JW06be37mSF7zJAPsW1iW37uup+mG3tqYuAa2MXTeGOSXMbs2DNioOuwIaH1Pmzn4px8qYpOqGyzUwfzzQWZqtC103sANQGT+EivmVOm+bD94Y25eO80gdsR1u/hbBdjg12euVdEQ5jIkUZtE2VLiTuzXeh/8VzhimpJ91CnzXnQM6vu9ZHjwDkFLLdTc3j8/7S9top0sho8xd+4WaxejbqcrYzYLBaJmTl+cGQ786vPU5i++aIprDx64HmZn99+klLXrN02Cvd8DndoOhm+k/rMfq1Unoe7O1Xouz2xm4JOJBGHKcOQwAKvfMn5EyVERqFDTqtKFa0zzORUa4dXrHUdo6MP0UiGSL9QSFiJnYFR3czRW1nDZ82V+K7hLAYeVS9Vq+wtTPCZUHm98gczrgwCrSqYagr2lmz86jkqYFbn8UwN4Y/5R7H744dX94pYyfFSJHrcKNSF1XfWy3EGlR9qGW6ruBMvyvvYdQac2NR1tKv9Lq4PmhPi0AJukrivx4+PFvmlyHojvLbIs5B58aLd1QkVIxd+j5HZkZwadSaPEa6erbZ7Ezz2Dr7biZwAJY/Z+CIGT3ZIz28enVnniMpnZhxLandJe3LoU55Cnc5QV6b9kYTxk3FDknzolzILSlE5ki+WXMLxFZ2Nn+o2OyGx3pmmNYrphz0tM7hi7xRskL+VT2LXjAGp4MTGdhjdNPOlBlxFqUQtTGy+RjDcxNsuPxLDT10tOgRWvXB1HWIlxNTEwurgPGRM8QWWNN7hnASDNw3JSZubkrdAEEHH7RhV6ObY5Pzf1gdTi+f6Jj17eGqSpIx9uOPXyei1ULm3bAZDEX2Ie/erCabB7sc47h325wlPMjsY0R+iWhgI2qlTeoR/tF56c4AbpmmKFn8rUkFk0mFurp9d0YABKeSva/Uu/3a9JWsLoR7HQ9bu/2WgnDFbe/VoKq+9obw8sCSM26d96tQ5bxsVmPWlCR3se1hK3h+/AhuRMSJqflBxL0oVbVk+SaDifNrDoBEePR5O5JNb4zuuqV5rNAWOOWIIByu6PEBw2LB42Qg2giV/etI3KrJ7LD4B0l6WQWa+m6+LnLx+jOmjr7t5dGJDnHO31Hm/bgYav2FR7sk4lVF9MVvT2VnbUdaBkrEaJzna9ZYg2cSwW+gfVH/1HylFQTB+/2w6o6ti56L+Jq+RFimOvA2RHJHAqXbii3aWEUiN/1NEBKwlaaMJndlUBeZMOH5HM81+qQExlvQvpqjkFe5W/EN19HBp6UBWj5JugDrnv2wTMX5jBWJQ9IXL+AtDxYlK16X7gwzB79uGdf96TzKy+xaYjvgBvaQKXpGRkjYnz1r90y9/3lIUGJNz4mQ8H03fHEgpae1xEMfOLQsoJjPj+V/G57ULMiLRsO3fCEOigjILC5ogqL5Bz2TpJkQQG77rUnyKjQVnTLsm60VuqhgQsIiVX0ivLEto+tD4c6JSGZE9Rf28BRrqLICyia1Iqz9lPi3KeG54YOdxoVq/Ru8a3DtTH/T59fX+gH20veHE/wNQSwMEFAACAAgA6wNLSYFvGFJLAAAAawAAABsAAAB1bml2ZXJzYWwvdW5pdmVyc2FsLnBuZy54bWyzsa/IzVEoSy0qzszPs1Uy1DNQsrfj5bIpKEoty0wtV6gAigEFIUBJoRLINUJwyzNTSjKAQgZGBgjBjNTM9IwSWyVzM1O4oD7QTABQSwECAAAUAAIACADrA0tJ38G0GdgFAABVFgAAHQAAAAAAAAABAAAAAAAAAAAAdW5pdmVyc2FsL2NvbW1vbl9tZXNzYWdlcy5sbmdQSwECAAAUAAIACADrA0tJcmsy4ewEAABuFAAAJwAAAAAAAAABAAAAAAATBgAAdW5pdmVyc2FsL2ZsYXNoX3B1Ymxpc2hpbmdfc2V0dGluZ3MueG1sUEsBAgAAFAACAAgA6wNLSToqP066AgAAWAoAACEAAAAAAAAAAQAAAAAARAsAAHVuaXZlcnNhbC9mbGFzaF9za2luX3NldHRpbmdzLnhtbFBLAQIAABQAAgAIAOsDS0ldUemkvQQAAH8TAAAmAAAAAAAAAAEAAAAAAD0OAAB1bml2ZXJzYWwvaHRtbF9wdWJsaXNoaW5nX3NldHRpbmdzLnhtbFBLAQIAABQAAgAIAOsDS0mCE8d0lgEAACIGAAAfAAAAAAAAAAEAAAAAAD4TAAB1bml2ZXJzYWwvaHRtbF9za2luX3NldHRpbmdzLmpzUEsBAgAAFAACAAgA6wNLST08L9HBAAAA5QEAABoAAAAAAAAAAQAAAAAAERUAAHVuaXZlcnNhbC9pMThuX3ByZXNldHMueG1sUEsBAgAAFAACAAgA6wNLSXgJ4aR2AAAAdgAAABwAAAAAAAAAAQAAAAAAChYAAHVuaXZlcnNhbC9sb2NhbF9zZXR0aW5ncy54bWxQSwECAAAUAAIACAA7nFdHI7RO+/sCAACwCAAAFAAAAAAAAAABAAAAAAC6FgAAdW5pdmVyc2FsL3BsYXllci54bWxQSwECAAAUAAIACADrA0tJW9i1228BAAD4AgAAKQAAAAAAAAABAAAAAADnGQAAdW5pdmVyc2FsL3NraW5fY3VzdG9taXphdGlvbl9zZXR0aW5ncy54bWxQSwECAAAUAAIACADrA0tJ+G/Aj0kNAADkVQAAFwAAAAAAAAAAAAAAAACdGwAAdW5pdmVyc2FsL3VuaXZlcnNhbC5wbmdQSwECAAAUAAIACADrA0tJgW8YUksAAABrAAAAGwAAAAAAAAABAAAAAAAbKQAAdW5pdmVyc2FsL3VuaXZlcnNhbC5wbmcueG1sUEsFBgAAAAALAAsASQMAAJ8pAAAAAA=="/>
  <p:tag name="ISPRING_RESOURCE_PATHS_HASH_PRESENTER" val="922260b48ba7e98e7ac9f791516f6e39992a1b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history_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Титульный лист"/>
  <p:tag name="ISPRING_SLIDE_INDENT_LEVEL" val="0"/>
  <p:tag name="ISPRING_SLIDE_ID" val="{33DF5308-BF2F-48D1-8D46-D9BC3828CD9D}"/>
  <p:tag name="GENSWF_ADVANCE_TIME" val="22.733"/>
  <p:tag name="ISPRING_CUSTOM_TIMING_US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2601</TotalTime>
  <Words>1074</Words>
  <Application>Microsoft Office PowerPoint</Application>
  <PresentationFormat>Экран (4:3)</PresentationFormat>
  <Paragraphs>192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Flow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Складывание феодальных порядков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history_3.5</dc:title>
  <dc:creator>admit-home</dc:creator>
  <cp:lastModifiedBy>Admit</cp:lastModifiedBy>
  <cp:revision>304</cp:revision>
  <dcterms:created xsi:type="dcterms:W3CDTF">2008-09-08T18:26:41Z</dcterms:created>
  <dcterms:modified xsi:type="dcterms:W3CDTF">2016-11-13T17:26:49Z</dcterms:modified>
</cp:coreProperties>
</file>